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9" r:id="rId1"/>
  </p:sldMasterIdLst>
  <p:notesMasterIdLst>
    <p:notesMasterId r:id="rId11"/>
  </p:notesMasterIdLst>
  <p:sldIdLst>
    <p:sldId id="257" r:id="rId2"/>
    <p:sldId id="281" r:id="rId3"/>
    <p:sldId id="258" r:id="rId4"/>
    <p:sldId id="259" r:id="rId5"/>
    <p:sldId id="260" r:id="rId6"/>
    <p:sldId id="261" r:id="rId7"/>
    <p:sldId id="263" r:id="rId8"/>
    <p:sldId id="264" r:id="rId9"/>
    <p:sldId id="28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briela Raykovska" initials="GR" lastIdx="1" clrIdx="0">
    <p:extLst>
      <p:ext uri="{19B8F6BF-5375-455C-9EA6-DF929625EA0E}">
        <p15:presenceInfo xmlns:p15="http://schemas.microsoft.com/office/powerpoint/2012/main" userId="8cc4f6012a79d2e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ен стил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ен стил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ен стил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ен стил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ен стил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19" autoAdjust="0"/>
    <p:restoredTop sz="73919" autoAdjust="0"/>
  </p:normalViewPr>
  <p:slideViewPr>
    <p:cSldViewPr snapToGrid="0">
      <p:cViewPr varScale="1">
        <p:scale>
          <a:sx n="55" d="100"/>
          <a:sy n="55" d="100"/>
        </p:scale>
        <p:origin x="110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F8F0C-E357-4907-AAC6-C7A4D5BF1BD7}" type="datetimeFigureOut">
              <a:rPr lang="bg-BG" smtClean="0"/>
              <a:t>18.4.2026 г.</a:t>
            </a:fld>
            <a:endParaRPr lang="bg-BG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752C1E-71FA-4F88-9120-54C838D33D0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13228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/>
              <a:t>Първа страница</a:t>
            </a:r>
            <a:endParaRPr lang="en-GB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DB87CA-F9EB-41E9-A578-65FC6179B6A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301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52C1E-71FA-4F88-9120-54C838D33D0A}" type="slidenum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577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този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урок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обърнем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внимание на два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типа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бизнес проект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проект, получил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безвъзмездно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финансиране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обикновено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линия на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програмите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Европейския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съюз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видим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какво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общото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между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тях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по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какво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различават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bg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52C1E-71FA-4F88-9120-54C838D33D0A}" type="slidenum">
              <a:rPr lang="bg-BG" smtClean="0"/>
              <a:t>3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212799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ru-RU" b="0" dirty="0"/>
              <a:t>Бизнес </a:t>
            </a:r>
            <a:r>
              <a:rPr lang="ru-RU" b="0" dirty="0" err="1"/>
              <a:t>проектът</a:t>
            </a:r>
            <a:r>
              <a:rPr lang="ru-RU" b="0" dirty="0"/>
              <a:t> е </a:t>
            </a:r>
            <a:r>
              <a:rPr lang="ru-RU" b="0" dirty="0" err="1"/>
              <a:t>свързан</a:t>
            </a:r>
            <a:r>
              <a:rPr lang="ru-RU" b="0" dirty="0"/>
              <a:t> с </a:t>
            </a:r>
            <a:r>
              <a:rPr lang="ru-RU" b="0" dirty="0" err="1"/>
              <a:t>дейността</a:t>
            </a:r>
            <a:r>
              <a:rPr lang="ru-RU" b="0" dirty="0"/>
              <a:t> на дадена компания или организация.</a:t>
            </a:r>
            <a:r>
              <a:rPr lang="en-US" b="0" dirty="0"/>
              <a:t> </a:t>
            </a:r>
            <a:r>
              <a:rPr lang="ru-RU" b="0" dirty="0" err="1"/>
              <a:t>Според</a:t>
            </a:r>
            <a:r>
              <a:rPr lang="ru-RU" b="0" dirty="0"/>
              <a:t> </a:t>
            </a:r>
            <a:r>
              <a:rPr lang="ru-RU" b="0" dirty="0" err="1"/>
              <a:t>Робърт</a:t>
            </a:r>
            <a:r>
              <a:rPr lang="ru-RU" b="0" dirty="0"/>
              <a:t> </a:t>
            </a:r>
            <a:r>
              <a:rPr lang="ru-RU" b="0" dirty="0" err="1"/>
              <a:t>Висоцки</a:t>
            </a:r>
            <a:r>
              <a:rPr lang="ru-RU" b="0" dirty="0"/>
              <a:t>, бизнес </a:t>
            </a:r>
            <a:r>
              <a:rPr lang="ru-RU" b="1" dirty="0" err="1"/>
              <a:t>проектът</a:t>
            </a:r>
            <a:r>
              <a:rPr lang="ru-RU" b="1" dirty="0"/>
              <a:t> е </a:t>
            </a:r>
            <a:r>
              <a:rPr lang="ru-RU" b="1" dirty="0" err="1"/>
              <a:t>поредица</a:t>
            </a:r>
            <a:r>
              <a:rPr lang="ru-RU" b="1" dirty="0"/>
              <a:t> от </a:t>
            </a:r>
            <a:r>
              <a:rPr lang="ru-RU" b="1" dirty="0" err="1"/>
              <a:t>взаимозависими</a:t>
            </a:r>
            <a:r>
              <a:rPr lang="en-US" b="1" dirty="0"/>
              <a:t> </a:t>
            </a:r>
            <a:r>
              <a:rPr lang="ru-RU" b="1" dirty="0"/>
              <a:t>задачи, </a:t>
            </a:r>
            <a:r>
              <a:rPr lang="ru-RU" b="1" dirty="0" err="1"/>
              <a:t>които</a:t>
            </a:r>
            <a:r>
              <a:rPr lang="ru-RU" b="1" dirty="0"/>
              <a:t> водят до </a:t>
            </a:r>
            <a:r>
              <a:rPr lang="ru-RU" b="1" dirty="0" err="1"/>
              <a:t>очаквана</a:t>
            </a:r>
            <a:r>
              <a:rPr lang="ru-RU" b="1" dirty="0"/>
              <a:t> бизнес </a:t>
            </a:r>
            <a:r>
              <a:rPr lang="ru-RU" b="1" dirty="0" err="1"/>
              <a:t>стойност</a:t>
            </a:r>
            <a:r>
              <a:rPr lang="ru-RU" b="1" dirty="0"/>
              <a:t>.</a:t>
            </a:r>
            <a:endParaRPr lang="en-US" b="1" dirty="0"/>
          </a:p>
          <a:p>
            <a:pPr marL="0" indent="0">
              <a:buFontTx/>
              <a:buNone/>
            </a:pPr>
            <a:endParaRPr lang="ru-RU" b="1" dirty="0"/>
          </a:p>
          <a:p>
            <a:pPr marL="0" indent="0">
              <a:buFontTx/>
              <a:buNone/>
            </a:pPr>
            <a:r>
              <a:rPr lang="ru-RU" b="0" dirty="0"/>
              <a:t>С </a:t>
            </a:r>
            <a:r>
              <a:rPr lang="ru-RU" b="0" dirty="0" err="1"/>
              <a:t>други</a:t>
            </a:r>
            <a:r>
              <a:rPr lang="ru-RU" b="0" dirty="0"/>
              <a:t> </a:t>
            </a:r>
            <a:r>
              <a:rPr lang="ru-RU" b="0" dirty="0" err="1"/>
              <a:t>думи</a:t>
            </a:r>
            <a:r>
              <a:rPr lang="ru-RU" b="0" dirty="0"/>
              <a:t> – </a:t>
            </a:r>
            <a:r>
              <a:rPr lang="ru-RU" b="0" dirty="0" err="1"/>
              <a:t>това</a:t>
            </a:r>
            <a:r>
              <a:rPr lang="ru-RU" b="0" dirty="0"/>
              <a:t> е начин за </a:t>
            </a:r>
            <a:r>
              <a:rPr lang="ru-RU" b="0" dirty="0" err="1"/>
              <a:t>създаване</a:t>
            </a:r>
            <a:r>
              <a:rPr lang="ru-RU" b="0" dirty="0"/>
              <a:t> на нов продукт, </a:t>
            </a:r>
            <a:r>
              <a:rPr lang="ru-RU" b="0" dirty="0" err="1"/>
              <a:t>подобряване</a:t>
            </a:r>
            <a:r>
              <a:rPr lang="ru-RU" b="0" dirty="0"/>
              <a:t> на</a:t>
            </a:r>
            <a:r>
              <a:rPr lang="en-US" b="0" dirty="0"/>
              <a:t> </a:t>
            </a:r>
            <a:r>
              <a:rPr lang="ru-RU" b="0" dirty="0"/>
              <a:t>услуга или </a:t>
            </a:r>
            <a:r>
              <a:rPr lang="ru-RU" b="0" dirty="0" err="1"/>
              <a:t>навлизане</a:t>
            </a:r>
            <a:r>
              <a:rPr lang="ru-RU" b="0" dirty="0"/>
              <a:t> на нов </a:t>
            </a:r>
            <a:r>
              <a:rPr lang="ru-RU" b="0" dirty="0" err="1"/>
              <a:t>пазар</a:t>
            </a:r>
            <a:r>
              <a:rPr lang="ru-RU" b="0" dirty="0"/>
              <a:t>.</a:t>
            </a:r>
            <a:r>
              <a:rPr lang="en-US" b="0" dirty="0"/>
              <a:t> </a:t>
            </a:r>
            <a:r>
              <a:rPr lang="ru-RU" b="0" dirty="0" err="1"/>
              <a:t>Целта</a:t>
            </a:r>
            <a:r>
              <a:rPr lang="ru-RU" b="0" dirty="0"/>
              <a:t> е да се удовлетвори </a:t>
            </a:r>
            <a:r>
              <a:rPr lang="ru-RU" b="0" dirty="0" err="1"/>
              <a:t>клиентът</a:t>
            </a:r>
            <a:r>
              <a:rPr lang="ru-RU" b="0" dirty="0"/>
              <a:t> и да се </a:t>
            </a:r>
            <a:r>
              <a:rPr lang="ru-RU" b="0" dirty="0" err="1"/>
              <a:t>донесе</a:t>
            </a:r>
            <a:r>
              <a:rPr lang="ru-RU" b="0" dirty="0"/>
              <a:t> </a:t>
            </a:r>
            <a:r>
              <a:rPr lang="ru-RU" b="0" dirty="0" err="1"/>
              <a:t>полза</a:t>
            </a:r>
            <a:r>
              <a:rPr lang="ru-RU" b="0" dirty="0"/>
              <a:t> за </a:t>
            </a:r>
            <a:r>
              <a:rPr lang="ru-RU" b="0" dirty="0" err="1"/>
              <a:t>организацията</a:t>
            </a:r>
            <a:r>
              <a:rPr lang="ru-RU" b="0" dirty="0"/>
              <a:t>.</a:t>
            </a:r>
            <a:endParaRPr lang="en-US" b="0" dirty="0"/>
          </a:p>
          <a:p>
            <a:pPr marL="0" indent="0">
              <a:buFontTx/>
              <a:buNone/>
            </a:pPr>
            <a:endParaRPr lang="ru-RU" b="0" dirty="0"/>
          </a:p>
          <a:p>
            <a:pPr marL="0" indent="0">
              <a:buFontTx/>
              <a:buNone/>
            </a:pPr>
            <a:r>
              <a:rPr lang="ru-RU" b="0" dirty="0" err="1"/>
              <a:t>Тези</a:t>
            </a:r>
            <a:r>
              <a:rPr lang="ru-RU" b="0" dirty="0"/>
              <a:t> </a:t>
            </a:r>
            <a:r>
              <a:rPr lang="ru-RU" b="0" dirty="0" err="1"/>
              <a:t>проекти</a:t>
            </a:r>
            <a:r>
              <a:rPr lang="ru-RU" b="0" dirty="0"/>
              <a:t> </a:t>
            </a:r>
            <a:r>
              <a:rPr lang="ru-RU" b="0" dirty="0" err="1"/>
              <a:t>обикновено</a:t>
            </a:r>
            <a:r>
              <a:rPr lang="ru-RU" b="0" dirty="0"/>
              <a:t> се </a:t>
            </a:r>
            <a:r>
              <a:rPr lang="ru-RU" b="0" dirty="0" err="1"/>
              <a:t>управляват</a:t>
            </a:r>
            <a:r>
              <a:rPr lang="ru-RU" b="0" dirty="0"/>
              <a:t> от </a:t>
            </a:r>
            <a:r>
              <a:rPr lang="ru-RU" b="0" dirty="0" err="1"/>
              <a:t>вътрешни</a:t>
            </a:r>
            <a:r>
              <a:rPr lang="ru-RU" b="0" dirty="0"/>
              <a:t> </a:t>
            </a:r>
            <a:r>
              <a:rPr lang="ru-RU" b="0" dirty="0" err="1"/>
              <a:t>екипи</a:t>
            </a:r>
            <a:r>
              <a:rPr lang="ru-RU" b="0" dirty="0"/>
              <a:t> и </a:t>
            </a:r>
            <a:r>
              <a:rPr lang="ru-RU" b="0" dirty="0" err="1"/>
              <a:t>са</a:t>
            </a:r>
            <a:r>
              <a:rPr lang="ru-RU" b="0" dirty="0"/>
              <a:t> част от</a:t>
            </a:r>
            <a:r>
              <a:rPr lang="en-US" b="0" dirty="0"/>
              <a:t> </a:t>
            </a:r>
            <a:r>
              <a:rPr lang="ru-RU" b="0" dirty="0" err="1"/>
              <a:t>цялостната</a:t>
            </a:r>
            <a:r>
              <a:rPr lang="ru-RU" b="0" dirty="0"/>
              <a:t> бизнес стратегия.</a:t>
            </a:r>
            <a:endParaRPr lang="bg-BG" b="0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52C1E-71FA-4F88-9120-54C838D33D0A}" type="slidenum">
              <a:rPr lang="bg-BG" smtClean="0"/>
              <a:t>4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56969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Проектите</a:t>
            </a:r>
            <a:r>
              <a:rPr lang="ru-RU" dirty="0"/>
              <a:t> с </a:t>
            </a:r>
            <a:r>
              <a:rPr lang="ru-RU" dirty="0" err="1"/>
              <a:t>финансиране</a:t>
            </a:r>
            <a:r>
              <a:rPr lang="ru-RU" dirty="0"/>
              <a:t> от ЕС се </a:t>
            </a:r>
            <a:r>
              <a:rPr lang="ru-RU" dirty="0" err="1"/>
              <a:t>изпълняват</a:t>
            </a:r>
            <a:r>
              <a:rPr lang="ru-RU" dirty="0"/>
              <a:t> с </a:t>
            </a:r>
            <a:r>
              <a:rPr lang="ru-RU" dirty="0" err="1"/>
              <a:t>публични</a:t>
            </a:r>
            <a:r>
              <a:rPr lang="ru-RU" dirty="0"/>
              <a:t> средства.</a:t>
            </a:r>
            <a:r>
              <a:rPr lang="en-US" dirty="0"/>
              <a:t> </a:t>
            </a:r>
            <a:r>
              <a:rPr lang="ru-RU" dirty="0" err="1"/>
              <a:t>Основната</a:t>
            </a:r>
            <a:r>
              <a:rPr lang="ru-RU" dirty="0"/>
              <a:t> им цел </a:t>
            </a:r>
            <a:r>
              <a:rPr lang="bg-BG" b="1" dirty="0"/>
              <a:t>НЕ</a:t>
            </a:r>
            <a:r>
              <a:rPr lang="ru-RU" b="1" dirty="0"/>
              <a:t> е </a:t>
            </a:r>
            <a:r>
              <a:rPr lang="ru-RU" b="1" dirty="0" err="1"/>
              <a:t>печалбата</a:t>
            </a:r>
            <a:r>
              <a:rPr lang="ru-RU" dirty="0"/>
              <a:t>, </a:t>
            </a:r>
            <a:r>
              <a:rPr lang="ru-RU" b="1" dirty="0"/>
              <a:t>а </a:t>
            </a:r>
            <a:r>
              <a:rPr lang="ru-RU" b="1" dirty="0" err="1"/>
              <a:t>обществената</a:t>
            </a:r>
            <a:r>
              <a:rPr lang="ru-RU" b="1" dirty="0"/>
              <a:t> </a:t>
            </a:r>
            <a:r>
              <a:rPr lang="ru-RU" b="1" dirty="0" err="1"/>
              <a:t>полза</a:t>
            </a:r>
            <a:r>
              <a:rPr lang="ru-RU" b="1" dirty="0"/>
              <a:t> – </a:t>
            </a:r>
            <a:r>
              <a:rPr lang="ru-RU" b="1" dirty="0" err="1"/>
              <a:t>по-добро</a:t>
            </a:r>
            <a:r>
              <a:rPr lang="en-US" b="1" dirty="0"/>
              <a:t> </a:t>
            </a:r>
            <a:r>
              <a:rPr lang="ru-RU" b="1" dirty="0"/>
              <a:t>образование, </a:t>
            </a:r>
            <a:r>
              <a:rPr lang="ru-RU" b="1" dirty="0" err="1"/>
              <a:t>по-чиста</a:t>
            </a:r>
            <a:r>
              <a:rPr lang="ru-RU" b="1" dirty="0"/>
              <a:t> </a:t>
            </a:r>
            <a:r>
              <a:rPr lang="ru-RU" b="1" dirty="0" err="1"/>
              <a:t>околна</a:t>
            </a:r>
            <a:r>
              <a:rPr lang="ru-RU" b="1" dirty="0"/>
              <a:t> среда, </a:t>
            </a:r>
            <a:r>
              <a:rPr lang="ru-RU" b="1" dirty="0" err="1"/>
              <a:t>повече</a:t>
            </a:r>
            <a:r>
              <a:rPr lang="ru-RU" b="1" dirty="0"/>
              <a:t> </a:t>
            </a:r>
            <a:r>
              <a:rPr lang="ru-RU" b="1" dirty="0" err="1"/>
              <a:t>социални</a:t>
            </a:r>
            <a:r>
              <a:rPr lang="ru-RU" b="1" dirty="0"/>
              <a:t> услуги или нови работни</a:t>
            </a:r>
            <a:r>
              <a:rPr lang="en-US" b="1" dirty="0"/>
              <a:t> </a:t>
            </a:r>
            <a:r>
              <a:rPr lang="ru-RU" b="1" dirty="0"/>
              <a:t>места.</a:t>
            </a:r>
            <a:endParaRPr lang="en-US" b="1" dirty="0"/>
          </a:p>
          <a:p>
            <a:endParaRPr lang="ru-RU" dirty="0"/>
          </a:p>
          <a:p>
            <a:r>
              <a:rPr lang="ru-RU" dirty="0"/>
              <a:t>Те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обвързани</a:t>
            </a:r>
            <a:r>
              <a:rPr lang="ru-RU" dirty="0"/>
              <a:t> с </a:t>
            </a:r>
            <a:r>
              <a:rPr lang="ru-RU" dirty="0" err="1"/>
              <a:t>политиките</a:t>
            </a:r>
            <a:r>
              <a:rPr lang="ru-RU" dirty="0"/>
              <a:t> на ЕС и </a:t>
            </a:r>
            <a:r>
              <a:rPr lang="ru-RU" dirty="0" err="1"/>
              <a:t>често</a:t>
            </a:r>
            <a:r>
              <a:rPr lang="ru-RU" dirty="0"/>
              <a:t> </a:t>
            </a:r>
            <a:r>
              <a:rPr lang="ru-RU" dirty="0" err="1"/>
              <a:t>включват</a:t>
            </a:r>
            <a:r>
              <a:rPr lang="ru-RU" dirty="0"/>
              <a:t> </a:t>
            </a:r>
            <a:r>
              <a:rPr lang="ru-RU" dirty="0" err="1"/>
              <a:t>международни</a:t>
            </a:r>
            <a:r>
              <a:rPr lang="en-US" dirty="0"/>
              <a:t> </a:t>
            </a:r>
            <a:r>
              <a:rPr lang="ru-RU" dirty="0" err="1"/>
              <a:t>партньори</a:t>
            </a:r>
            <a:r>
              <a:rPr lang="ru-RU" dirty="0"/>
              <a:t>.</a:t>
            </a:r>
            <a:endParaRPr lang="en-US" dirty="0"/>
          </a:p>
          <a:p>
            <a:endParaRPr lang="ru-RU" dirty="0"/>
          </a:p>
          <a:p>
            <a:r>
              <a:rPr lang="ru-RU" dirty="0"/>
              <a:t>След </a:t>
            </a:r>
            <a:r>
              <a:rPr lang="ru-RU" dirty="0" err="1"/>
              <a:t>приключване</a:t>
            </a:r>
            <a:r>
              <a:rPr lang="ru-RU" dirty="0"/>
              <a:t>, </a:t>
            </a:r>
            <a:r>
              <a:rPr lang="ru-RU" dirty="0" err="1"/>
              <a:t>резултатите</a:t>
            </a:r>
            <a:r>
              <a:rPr lang="ru-RU" dirty="0"/>
              <a:t> </a:t>
            </a:r>
            <a:r>
              <a:rPr lang="ru-RU" dirty="0" err="1"/>
              <a:t>трябва</a:t>
            </a:r>
            <a:r>
              <a:rPr lang="ru-RU" dirty="0"/>
              <a:t> да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устойчиви</a:t>
            </a:r>
            <a:r>
              <a:rPr lang="ru-RU" dirty="0"/>
              <a:t> – да </a:t>
            </a:r>
            <a:r>
              <a:rPr lang="ru-RU" dirty="0" err="1"/>
              <a:t>продължат</a:t>
            </a:r>
            <a:r>
              <a:rPr lang="ru-RU" dirty="0"/>
              <a:t> да</a:t>
            </a:r>
            <a:r>
              <a:rPr lang="en-US" dirty="0"/>
              <a:t> </a:t>
            </a:r>
            <a:r>
              <a:rPr lang="ru-RU" dirty="0"/>
              <a:t>служат на </a:t>
            </a:r>
            <a:r>
              <a:rPr lang="ru-RU" dirty="0" err="1"/>
              <a:t>хората</a:t>
            </a:r>
            <a:r>
              <a:rPr lang="ru-RU" dirty="0"/>
              <a:t>.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52C1E-71FA-4F88-9120-54C838D33D0A}" type="slidenum">
              <a:rPr lang="bg-BG" smtClean="0"/>
              <a:t>5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25279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Обща структура, цели и </a:t>
            </a:r>
            <a:r>
              <a:rPr lang="ru-RU" b="1" dirty="0" err="1"/>
              <a:t>ресурси</a:t>
            </a:r>
            <a:endParaRPr lang="ru-RU" b="1" dirty="0"/>
          </a:p>
          <a:p>
            <a:pPr>
              <a:buFont typeface="Arial" panose="020B0604020202020204" pitchFamily="34" charset="0"/>
              <a:buChar char="•"/>
            </a:pPr>
            <a:r>
              <a:rPr lang="ru-RU" dirty="0" err="1"/>
              <a:t>Временни</a:t>
            </a:r>
            <a:r>
              <a:rPr lang="ru-RU" dirty="0"/>
              <a:t> начинания с ясно </a:t>
            </a:r>
            <a:r>
              <a:rPr lang="ru-RU" dirty="0" err="1"/>
              <a:t>дефинирани</a:t>
            </a:r>
            <a:r>
              <a:rPr lang="ru-RU" dirty="0"/>
              <a:t> </a:t>
            </a:r>
            <a:r>
              <a:rPr lang="ru-RU" dirty="0" err="1"/>
              <a:t>етапи</a:t>
            </a:r>
            <a:r>
              <a:rPr lang="ru-RU" dirty="0"/>
              <a:t>, цели и бюджет</a:t>
            </a:r>
          </a:p>
          <a:p>
            <a:pPr>
              <a:buFont typeface="Arial" panose="020B0604020202020204" pitchFamily="34" charset="0"/>
              <a:buChar char="•"/>
            </a:pPr>
            <a:endParaRPr lang="ru-RU" dirty="0"/>
          </a:p>
          <a:p>
            <a:r>
              <a:rPr lang="ru-RU" b="1" dirty="0" err="1"/>
              <a:t>Финансиране</a:t>
            </a:r>
            <a:endParaRPr lang="ru-RU" b="1" dirty="0"/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/>
              <a:t>Бизнес проект:</a:t>
            </a:r>
            <a:r>
              <a:rPr lang="ru-RU" dirty="0"/>
              <a:t> </a:t>
            </a:r>
            <a:r>
              <a:rPr lang="ru-RU" dirty="0" err="1"/>
              <a:t>собствени</a:t>
            </a:r>
            <a:r>
              <a:rPr lang="ru-RU" dirty="0"/>
              <a:t> или </a:t>
            </a:r>
            <a:r>
              <a:rPr lang="ru-RU" dirty="0" err="1"/>
              <a:t>привлечени</a:t>
            </a:r>
            <a:r>
              <a:rPr lang="ru-RU" dirty="0"/>
              <a:t> средства → </a:t>
            </a:r>
            <a:r>
              <a:rPr lang="ru-RU" dirty="0" err="1"/>
              <a:t>очаква</a:t>
            </a:r>
            <a:r>
              <a:rPr lang="ru-RU" dirty="0"/>
              <a:t> се </a:t>
            </a:r>
            <a:r>
              <a:rPr lang="ru-RU" dirty="0" err="1"/>
              <a:t>печалба</a:t>
            </a:r>
            <a:endParaRPr lang="ru-RU" dirty="0"/>
          </a:p>
          <a:p>
            <a:pPr>
              <a:buFont typeface="Arial" panose="020B0604020202020204" pitchFamily="34" charset="0"/>
              <a:buNone/>
            </a:pPr>
            <a:endParaRPr lang="ru-RU" dirty="0"/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/>
              <a:t>Европейски проект:</a:t>
            </a:r>
            <a:r>
              <a:rPr lang="ru-RU" dirty="0"/>
              <a:t> </a:t>
            </a:r>
            <a:r>
              <a:rPr lang="ru-RU" dirty="0" err="1"/>
              <a:t>безвъзмездни</a:t>
            </a:r>
            <a:r>
              <a:rPr lang="ru-RU" dirty="0"/>
              <a:t> </a:t>
            </a:r>
            <a:r>
              <a:rPr lang="ru-RU" dirty="0" err="1"/>
              <a:t>грантове</a:t>
            </a:r>
            <a:r>
              <a:rPr lang="ru-RU" dirty="0"/>
              <a:t> от </a:t>
            </a:r>
            <a:r>
              <a:rPr lang="ru-RU" dirty="0" err="1"/>
              <a:t>фондове</a:t>
            </a:r>
            <a:r>
              <a:rPr lang="ru-RU" dirty="0"/>
              <a:t>/</a:t>
            </a:r>
            <a:r>
              <a:rPr lang="ru-RU" dirty="0" err="1"/>
              <a:t>програми</a:t>
            </a:r>
            <a:r>
              <a:rPr lang="ru-RU" dirty="0"/>
              <a:t> на ЕС</a:t>
            </a:r>
          </a:p>
          <a:p>
            <a:pPr>
              <a:buFont typeface="Arial" panose="020B0604020202020204" pitchFamily="34" charset="0"/>
              <a:buChar char="•"/>
            </a:pPr>
            <a:endParaRPr lang="ru-RU" dirty="0"/>
          </a:p>
          <a:p>
            <a:r>
              <a:rPr lang="ru-RU" b="1" dirty="0"/>
              <a:t>Цели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/>
              <a:t>Бизнес:</a:t>
            </a:r>
            <a:r>
              <a:rPr lang="ru-RU" dirty="0"/>
              <a:t> </a:t>
            </a:r>
            <a:r>
              <a:rPr lang="ru-RU" dirty="0" err="1"/>
              <a:t>клиентска</a:t>
            </a:r>
            <a:r>
              <a:rPr lang="ru-RU" dirty="0"/>
              <a:t> </a:t>
            </a:r>
            <a:r>
              <a:rPr lang="ru-RU" dirty="0" err="1"/>
              <a:t>стойност</a:t>
            </a:r>
            <a:r>
              <a:rPr lang="ru-RU" dirty="0"/>
              <a:t> и </a:t>
            </a:r>
            <a:r>
              <a:rPr lang="ru-RU" dirty="0" err="1"/>
              <a:t>икономическа</a:t>
            </a:r>
            <a:r>
              <a:rPr lang="ru-RU" dirty="0"/>
              <a:t> </a:t>
            </a:r>
            <a:r>
              <a:rPr lang="ru-RU" dirty="0" err="1"/>
              <a:t>възвръщаемост</a:t>
            </a:r>
            <a:endParaRPr lang="ru-RU" dirty="0"/>
          </a:p>
          <a:p>
            <a:pPr>
              <a:buFont typeface="Arial" panose="020B0604020202020204" pitchFamily="34" charset="0"/>
              <a:buChar char="•"/>
            </a:pPr>
            <a:endParaRPr lang="ru-RU" dirty="0"/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/>
              <a:t>ЕС:</a:t>
            </a:r>
            <a:r>
              <a:rPr lang="ru-RU" dirty="0"/>
              <a:t> </a:t>
            </a:r>
            <a:r>
              <a:rPr lang="ru-RU" dirty="0" err="1"/>
              <a:t>обществена</a:t>
            </a:r>
            <a:r>
              <a:rPr lang="ru-RU" dirty="0"/>
              <a:t> </a:t>
            </a:r>
            <a:r>
              <a:rPr lang="ru-RU" dirty="0" err="1"/>
              <a:t>полза</a:t>
            </a:r>
            <a:r>
              <a:rPr lang="ru-RU" dirty="0"/>
              <a:t> и </a:t>
            </a:r>
            <a:r>
              <a:rPr lang="ru-RU" dirty="0" err="1"/>
              <a:t>изпълнение</a:t>
            </a:r>
            <a:r>
              <a:rPr lang="ru-RU" dirty="0"/>
              <a:t> на </a:t>
            </a:r>
            <a:r>
              <a:rPr lang="ru-RU" dirty="0" err="1"/>
              <a:t>приоритетите</a:t>
            </a:r>
            <a:r>
              <a:rPr lang="ru-RU" dirty="0"/>
              <a:t> на </a:t>
            </a:r>
            <a:r>
              <a:rPr lang="ru-RU" dirty="0" err="1"/>
              <a:t>Съюза</a:t>
            </a:r>
            <a:endParaRPr lang="ru-RU" dirty="0"/>
          </a:p>
          <a:p>
            <a:pPr>
              <a:buFont typeface="Arial" panose="020B0604020202020204" pitchFamily="34" charset="0"/>
              <a:buNone/>
            </a:pPr>
            <a:endParaRPr lang="ru-RU" dirty="0"/>
          </a:p>
          <a:p>
            <a:r>
              <a:rPr lang="ru-RU" b="1" dirty="0" err="1"/>
              <a:t>Контрол</a:t>
            </a:r>
            <a:endParaRPr lang="ru-RU" b="1" dirty="0"/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/>
              <a:t>Бизнес:</a:t>
            </a:r>
            <a:r>
              <a:rPr lang="ru-RU" dirty="0"/>
              <a:t> </a:t>
            </a:r>
            <a:r>
              <a:rPr lang="ru-RU" dirty="0" err="1"/>
              <a:t>вътрешен</a:t>
            </a:r>
            <a:r>
              <a:rPr lang="ru-RU" dirty="0"/>
              <a:t> </a:t>
            </a:r>
            <a:r>
              <a:rPr lang="ru-RU" dirty="0" err="1"/>
              <a:t>екип</a:t>
            </a:r>
            <a:r>
              <a:rPr lang="ru-RU" dirty="0"/>
              <a:t> и </a:t>
            </a:r>
            <a:r>
              <a:rPr lang="ru-RU" dirty="0" err="1"/>
              <a:t>корпоративни</a:t>
            </a:r>
            <a:r>
              <a:rPr lang="ru-RU" dirty="0"/>
              <a:t> </a:t>
            </a:r>
            <a:r>
              <a:rPr lang="ru-RU" dirty="0" err="1"/>
              <a:t>процедури</a:t>
            </a:r>
            <a:endParaRPr lang="ru-RU" dirty="0"/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/>
              <a:t>ЕС:</a:t>
            </a:r>
            <a:r>
              <a:rPr lang="ru-RU" dirty="0"/>
              <a:t> </a:t>
            </a:r>
            <a:r>
              <a:rPr lang="ru-RU" dirty="0" err="1"/>
              <a:t>стриктни</a:t>
            </a:r>
            <a:r>
              <a:rPr lang="ru-RU" dirty="0"/>
              <a:t> </a:t>
            </a:r>
            <a:r>
              <a:rPr lang="ru-RU" dirty="0" err="1"/>
              <a:t>регламенти</a:t>
            </a:r>
            <a:r>
              <a:rPr lang="ru-RU" dirty="0"/>
              <a:t>, </a:t>
            </a:r>
            <a:r>
              <a:rPr lang="ru-RU" dirty="0" err="1"/>
              <a:t>отчети</a:t>
            </a:r>
            <a:r>
              <a:rPr lang="ru-RU" dirty="0"/>
              <a:t> и </a:t>
            </a:r>
            <a:r>
              <a:rPr lang="ru-RU" dirty="0" err="1"/>
              <a:t>одити</a:t>
            </a:r>
            <a:endParaRPr lang="ru-RU" dirty="0"/>
          </a:p>
          <a:p>
            <a:pPr>
              <a:buFont typeface="Arial" panose="020B0604020202020204" pitchFamily="34" charset="0"/>
              <a:buNone/>
            </a:pPr>
            <a:endParaRPr lang="ru-RU" dirty="0"/>
          </a:p>
          <a:p>
            <a:r>
              <a:rPr lang="ru-RU" b="1" dirty="0" err="1"/>
              <a:t>Очаквани</a:t>
            </a:r>
            <a:r>
              <a:rPr lang="ru-RU" b="1" dirty="0"/>
              <a:t> </a:t>
            </a:r>
            <a:r>
              <a:rPr lang="ru-RU" b="1" dirty="0" err="1"/>
              <a:t>резултати</a:t>
            </a:r>
            <a:endParaRPr lang="ru-RU" b="1" dirty="0"/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/>
              <a:t>Бизнес:</a:t>
            </a:r>
            <a:r>
              <a:rPr lang="ru-RU" dirty="0"/>
              <a:t> нов продукт/услуга, </a:t>
            </a:r>
            <a:r>
              <a:rPr lang="ru-RU" dirty="0" err="1"/>
              <a:t>пазарен</a:t>
            </a:r>
            <a:r>
              <a:rPr lang="ru-RU" dirty="0"/>
              <a:t> успех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/>
              <a:t>ЕС:</a:t>
            </a:r>
            <a:r>
              <a:rPr lang="ru-RU" dirty="0"/>
              <a:t> </a:t>
            </a:r>
            <a:r>
              <a:rPr lang="ru-RU" dirty="0" err="1"/>
              <a:t>дългосрочна</a:t>
            </a:r>
            <a:r>
              <a:rPr lang="ru-RU" dirty="0"/>
              <a:t> </a:t>
            </a:r>
            <a:r>
              <a:rPr lang="ru-RU" dirty="0" err="1"/>
              <a:t>устойчивост</a:t>
            </a:r>
            <a:r>
              <a:rPr lang="ru-RU" dirty="0"/>
              <a:t>, </a:t>
            </a:r>
            <a:r>
              <a:rPr lang="ru-RU" dirty="0" err="1"/>
              <a:t>трансгранично</a:t>
            </a:r>
            <a:r>
              <a:rPr lang="ru-RU" dirty="0"/>
              <a:t> </a:t>
            </a:r>
            <a:r>
              <a:rPr lang="ru-RU" dirty="0" err="1"/>
              <a:t>сътрудничество</a:t>
            </a:r>
            <a:endParaRPr lang="ru-RU" dirty="0"/>
          </a:p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52C1E-71FA-4F88-9120-54C838D33D0A}" type="slidenum">
              <a:rPr lang="bg-BG" smtClean="0"/>
              <a:t>6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376455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За да </a:t>
            </a:r>
            <a:r>
              <a:rPr lang="ru-RU" b="1" dirty="0" err="1"/>
              <a:t>подготвите</a:t>
            </a:r>
            <a:r>
              <a:rPr lang="ru-RU" b="1" dirty="0"/>
              <a:t> проект с </a:t>
            </a:r>
            <a:r>
              <a:rPr lang="ru-RU" b="1" dirty="0" err="1"/>
              <a:t>финансиране</a:t>
            </a:r>
            <a:r>
              <a:rPr lang="ru-RU" b="1" dirty="0"/>
              <a:t> от </a:t>
            </a:r>
            <a:r>
              <a:rPr lang="ru-RU" b="1" dirty="0" err="1"/>
              <a:t>Европейския</a:t>
            </a:r>
            <a:r>
              <a:rPr lang="ru-RU" b="1" dirty="0"/>
              <a:t> </a:t>
            </a:r>
            <a:r>
              <a:rPr lang="ru-RU" b="1" dirty="0" err="1"/>
              <a:t>съюз</a:t>
            </a:r>
            <a:r>
              <a:rPr lang="ru-RU" b="1" dirty="0"/>
              <a:t>:</a:t>
            </a:r>
          </a:p>
          <a:p>
            <a:r>
              <a:rPr lang="ru-RU" dirty="0"/>
              <a:t>– изберете </a:t>
            </a:r>
            <a:r>
              <a:rPr lang="ru-RU" dirty="0" err="1"/>
              <a:t>подходяща</a:t>
            </a:r>
            <a:r>
              <a:rPr lang="ru-RU" dirty="0"/>
              <a:t> </a:t>
            </a:r>
            <a:r>
              <a:rPr lang="ru-RU" dirty="0" err="1"/>
              <a:t>програма</a:t>
            </a:r>
            <a:r>
              <a:rPr lang="ru-RU" dirty="0"/>
              <a:t>,</a:t>
            </a:r>
          </a:p>
          <a:p>
            <a:r>
              <a:rPr lang="ru-RU" dirty="0"/>
              <a:t>– </a:t>
            </a:r>
            <a:r>
              <a:rPr lang="ru-RU" dirty="0" err="1"/>
              <a:t>следете</a:t>
            </a:r>
            <a:r>
              <a:rPr lang="ru-RU" dirty="0"/>
              <a:t> за </a:t>
            </a:r>
            <a:r>
              <a:rPr lang="ru-RU" dirty="0" err="1"/>
              <a:t>отворени</a:t>
            </a:r>
            <a:r>
              <a:rPr lang="ru-RU" dirty="0"/>
              <a:t> </a:t>
            </a:r>
            <a:r>
              <a:rPr lang="ru-RU" dirty="0" err="1"/>
              <a:t>покани</a:t>
            </a:r>
            <a:r>
              <a:rPr lang="ru-RU" dirty="0"/>
              <a:t>,</a:t>
            </a:r>
          </a:p>
          <a:p>
            <a:r>
              <a:rPr lang="ru-RU" dirty="0"/>
              <a:t>– </a:t>
            </a:r>
            <a:r>
              <a:rPr lang="ru-RU" dirty="0" err="1"/>
              <a:t>изяснете</a:t>
            </a:r>
            <a:r>
              <a:rPr lang="ru-RU" dirty="0"/>
              <a:t> </a:t>
            </a:r>
            <a:r>
              <a:rPr lang="ru-RU" dirty="0" err="1"/>
              <a:t>идеята</a:t>
            </a:r>
            <a:r>
              <a:rPr lang="ru-RU" dirty="0"/>
              <a:t> си </a:t>
            </a:r>
            <a:r>
              <a:rPr lang="ru-RU" dirty="0" err="1"/>
              <a:t>така</a:t>
            </a:r>
            <a:r>
              <a:rPr lang="ru-RU" dirty="0"/>
              <a:t>, че да </a:t>
            </a:r>
            <a:r>
              <a:rPr lang="ru-RU" dirty="0" err="1"/>
              <a:t>отговаря</a:t>
            </a:r>
            <a:r>
              <a:rPr lang="ru-RU" dirty="0"/>
              <a:t> на </a:t>
            </a:r>
            <a:r>
              <a:rPr lang="ru-RU" dirty="0" err="1"/>
              <a:t>програмните</a:t>
            </a:r>
            <a:r>
              <a:rPr lang="ru-RU" dirty="0"/>
              <a:t> цели,</a:t>
            </a:r>
          </a:p>
          <a:p>
            <a:r>
              <a:rPr lang="ru-RU" dirty="0"/>
              <a:t>– </a:t>
            </a:r>
            <a:r>
              <a:rPr lang="ru-RU" dirty="0" err="1"/>
              <a:t>сформирайте</a:t>
            </a:r>
            <a:r>
              <a:rPr lang="ru-RU" dirty="0"/>
              <a:t> </a:t>
            </a:r>
            <a:r>
              <a:rPr lang="ru-RU" dirty="0" err="1"/>
              <a:t>екип</a:t>
            </a:r>
            <a:r>
              <a:rPr lang="ru-RU" dirty="0"/>
              <a:t> и </a:t>
            </a:r>
            <a:r>
              <a:rPr lang="ru-RU" dirty="0" err="1"/>
              <a:t>често</a:t>
            </a:r>
            <a:r>
              <a:rPr lang="ru-RU" dirty="0"/>
              <a:t> – </a:t>
            </a:r>
            <a:r>
              <a:rPr lang="ru-RU" dirty="0" err="1"/>
              <a:t>партньорства</a:t>
            </a:r>
            <a:r>
              <a:rPr lang="ru-RU" dirty="0"/>
              <a:t>.</a:t>
            </a:r>
          </a:p>
          <a:p>
            <a:r>
              <a:rPr lang="ru-RU" dirty="0" err="1"/>
              <a:t>Подаването</a:t>
            </a:r>
            <a:r>
              <a:rPr lang="ru-RU" dirty="0"/>
              <a:t> се </a:t>
            </a:r>
            <a:r>
              <a:rPr lang="ru-RU" dirty="0" err="1"/>
              <a:t>прави</a:t>
            </a:r>
            <a:r>
              <a:rPr lang="ru-RU" dirty="0"/>
              <a:t> онлайн и </a:t>
            </a:r>
            <a:r>
              <a:rPr lang="ru-RU" dirty="0" err="1"/>
              <a:t>минава</a:t>
            </a:r>
            <a:r>
              <a:rPr lang="ru-RU" dirty="0"/>
              <a:t> </a:t>
            </a:r>
            <a:r>
              <a:rPr lang="ru-RU" dirty="0" err="1"/>
              <a:t>през</a:t>
            </a:r>
            <a:r>
              <a:rPr lang="ru-RU" dirty="0"/>
              <a:t> строга процедура.</a:t>
            </a:r>
          </a:p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52C1E-71FA-4F88-9120-54C838D33D0A}" type="slidenum">
              <a:rPr lang="bg-BG" smtClean="0"/>
              <a:t>7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0060895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</a:t>
            </a:r>
            <a:r>
              <a:rPr lang="ru-RU" dirty="0" err="1"/>
              <a:t>този</a:t>
            </a:r>
            <a:r>
              <a:rPr lang="ru-RU" dirty="0"/>
              <a:t> урок </a:t>
            </a:r>
            <a:r>
              <a:rPr lang="ru-RU" dirty="0" err="1"/>
              <a:t>разгледахме</a:t>
            </a:r>
            <a:r>
              <a:rPr lang="ru-RU" dirty="0"/>
              <a:t> два </a:t>
            </a:r>
            <a:r>
              <a:rPr lang="ru-RU" dirty="0" err="1"/>
              <a:t>основни</a:t>
            </a:r>
            <a:r>
              <a:rPr lang="ru-RU" dirty="0"/>
              <a:t> типа </a:t>
            </a:r>
            <a:r>
              <a:rPr lang="ru-RU" dirty="0" err="1"/>
              <a:t>проекти</a:t>
            </a:r>
            <a:r>
              <a:rPr lang="ru-RU" dirty="0"/>
              <a:t> – бизнес и проект с</a:t>
            </a:r>
            <a:r>
              <a:rPr lang="en-US" dirty="0"/>
              <a:t> </a:t>
            </a:r>
            <a:r>
              <a:rPr lang="ru-RU" dirty="0"/>
              <a:t>публично </a:t>
            </a:r>
            <a:r>
              <a:rPr lang="ru-RU" dirty="0" err="1"/>
              <a:t>финансиране</a:t>
            </a:r>
            <a:r>
              <a:rPr lang="ru-RU" dirty="0"/>
              <a:t>.</a:t>
            </a:r>
          </a:p>
          <a:p>
            <a:r>
              <a:rPr lang="ru-RU" dirty="0" err="1"/>
              <a:t>Видяхме</a:t>
            </a:r>
            <a:r>
              <a:rPr lang="ru-RU" dirty="0"/>
              <a:t>, че </a:t>
            </a:r>
            <a:r>
              <a:rPr lang="ru-RU" dirty="0" err="1"/>
              <a:t>имат</a:t>
            </a:r>
            <a:r>
              <a:rPr lang="ru-RU" dirty="0"/>
              <a:t> сходна структура, но различна логика и цели.</a:t>
            </a:r>
            <a:endParaRPr lang="en-US" dirty="0"/>
          </a:p>
          <a:p>
            <a:endParaRPr lang="ru-RU" dirty="0"/>
          </a:p>
          <a:p>
            <a:r>
              <a:rPr lang="ru-RU" dirty="0"/>
              <a:t>Бизнес </a:t>
            </a:r>
            <a:r>
              <a:rPr lang="ru-RU" dirty="0" err="1"/>
              <a:t>проектът</a:t>
            </a:r>
            <a:r>
              <a:rPr lang="ru-RU" dirty="0"/>
              <a:t> е </a:t>
            </a:r>
            <a:r>
              <a:rPr lang="ru-RU" dirty="0" err="1"/>
              <a:t>ориентиран</a:t>
            </a:r>
            <a:r>
              <a:rPr lang="ru-RU" dirty="0"/>
              <a:t> </a:t>
            </a:r>
            <a:r>
              <a:rPr lang="ru-RU" dirty="0" err="1"/>
              <a:t>към</a:t>
            </a:r>
            <a:r>
              <a:rPr lang="ru-RU" dirty="0"/>
              <a:t> </a:t>
            </a:r>
            <a:r>
              <a:rPr lang="ru-RU" dirty="0" err="1"/>
              <a:t>пазара</a:t>
            </a:r>
            <a:r>
              <a:rPr lang="ru-RU" dirty="0"/>
              <a:t>, а ЕС </a:t>
            </a:r>
            <a:r>
              <a:rPr lang="ru-RU" dirty="0" err="1"/>
              <a:t>проектът</a:t>
            </a:r>
            <a:r>
              <a:rPr lang="ru-RU" dirty="0"/>
              <a:t> – </a:t>
            </a:r>
            <a:r>
              <a:rPr lang="ru-RU" dirty="0" err="1"/>
              <a:t>към</a:t>
            </a:r>
            <a:r>
              <a:rPr lang="ru-RU" dirty="0"/>
              <a:t> </a:t>
            </a:r>
            <a:r>
              <a:rPr lang="ru-RU" dirty="0" err="1"/>
              <a:t>обществена</a:t>
            </a:r>
            <a:r>
              <a:rPr lang="en-US" dirty="0"/>
              <a:t> </a:t>
            </a:r>
            <a:r>
              <a:rPr lang="ru-RU" dirty="0" err="1"/>
              <a:t>промяна</a:t>
            </a:r>
            <a:r>
              <a:rPr lang="ru-RU" dirty="0"/>
              <a:t>.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52C1E-71FA-4F88-9120-54C838D33D0A}" type="slidenum">
              <a:rPr lang="bg-BG" smtClean="0"/>
              <a:t>8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0237195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4B171E-5289-6767-1716-A37A480201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>
            <a:extLst>
              <a:ext uri="{FF2B5EF4-FFF2-40B4-BE49-F238E27FC236}">
                <a16:creationId xmlns:a16="http://schemas.microsoft.com/office/drawing/2014/main" id="{EEEF88C4-8649-824F-E481-CCB9B3479F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>
            <a:extLst>
              <a:ext uri="{FF2B5EF4-FFF2-40B4-BE49-F238E27FC236}">
                <a16:creationId xmlns:a16="http://schemas.microsoft.com/office/drawing/2014/main" id="{8D2A955C-D33E-1DDA-4B5D-45FCED9511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/>
              <a:t>Последна страница</a:t>
            </a:r>
            <a:endParaRPr lang="en-GB" dirty="0"/>
          </a:p>
        </p:txBody>
      </p:sp>
      <p:sp>
        <p:nvSpPr>
          <p:cNvPr id="4" name="Контейнер за номер на слайда 3">
            <a:extLst>
              <a:ext uri="{FF2B5EF4-FFF2-40B4-BE49-F238E27FC236}">
                <a16:creationId xmlns:a16="http://schemas.microsoft.com/office/drawing/2014/main" id="{F3964EA4-A2B6-BE42-D618-64824E666D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DB87CA-F9EB-41E9-A578-65FC6179B6A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862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C0E16-0F2A-7E42-1CF3-DB677810F6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9FF385-BA2F-02C6-0785-0BF5341017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33D76F-5FCF-ABE3-987F-179C1CAC3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1098-D444-4130-A54A-1CF858F9C672}" type="datetimeFigureOut">
              <a:rPr lang="en-GB" smtClean="0"/>
              <a:t>18/04/2026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1B954E-6046-6D3E-8CE8-197672575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007A32-3977-29E8-8193-151270EA7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C7E1A-B790-418D-941A-A123248BC0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43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CF89C-0A3B-BD16-A1AB-E6CFD2508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C67DE9-1C01-AC27-3618-A6CCD85755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C596B-D5E7-7D18-B764-AB4EF48DE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1098-D444-4130-A54A-1CF858F9C672}" type="datetimeFigureOut">
              <a:rPr lang="en-GB" smtClean="0"/>
              <a:t>18/04/2026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16D521-0ED5-2546-C144-9BF9795A3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002173-4989-83B3-2597-8A0C2CF19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C7E1A-B790-418D-941A-A123248BC0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9175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6E8D07-1BDB-23E9-29CF-E598CED34B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FCDF71-A024-3F53-1F00-240A047B8F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536A74-F287-1ADE-295C-22F15D1FF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1098-D444-4130-A54A-1CF858F9C672}" type="datetimeFigureOut">
              <a:rPr lang="en-GB" smtClean="0"/>
              <a:t>18/04/2026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04824-8DB0-57CC-E2F9-51DEA55B2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93C36D-672B-5856-8E49-0C9EC7B60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C7E1A-B790-418D-941A-A123248BC0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925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B22C8-DBFB-9F00-BE27-8E8891D9F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1C7593-2941-7A83-9297-23B305C34A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011991-6F06-E157-DD88-F8BF192C3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1098-D444-4130-A54A-1CF858F9C672}" type="datetimeFigureOut">
              <a:rPr lang="en-GB" smtClean="0"/>
              <a:t>18/04/2026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4AA2B-E6FB-A370-41B9-618BD2C96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A2492C-5291-C42B-3917-692A4F9E0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C7E1A-B790-418D-941A-A123248BC0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4659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51955-CD7C-92EB-4268-1CE692631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0B6AA2-E1C6-0FA3-CFC9-C7E80F1AB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406193-79D5-3083-43E3-F11387D19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1098-D444-4130-A54A-1CF858F9C672}" type="datetimeFigureOut">
              <a:rPr lang="en-GB" smtClean="0"/>
              <a:t>18/04/2026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B91AC-C88C-5354-C433-22E8FCDB6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222D95-5D03-7D0B-8EAA-EAE59AA82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C7E1A-B790-418D-941A-A123248BC0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2995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85106-3A85-CB50-416D-912AE72D1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7448DB-E62D-5ABF-69E6-A622ED9368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EFA28D-988B-E9D3-6F56-A3FAC574F4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A7DE43-D042-FAE1-5EBD-E2DD1BF58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1098-D444-4130-A54A-1CF858F9C672}" type="datetimeFigureOut">
              <a:rPr lang="en-GB" smtClean="0"/>
              <a:t>18/04/2026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B97F74-0ADF-B33B-7CC8-A73B33E61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48AD24-6396-F3F8-B8AA-18422E27E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C7E1A-B790-418D-941A-A123248BC0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0237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83691-4EB6-BEF7-11F5-D5138164B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85FF3D-7AAD-E952-96A5-01FCFD3EE6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DEB65C-558C-9D7E-E898-BF3E679B92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4B5157-BB3C-A340-56EC-5F71B582A4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F8CE57-0B0C-DA00-ED62-7FB94D0FEC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E57FF4-B865-7CE1-8B7C-FF13AF0D1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1098-D444-4130-A54A-1CF858F9C672}" type="datetimeFigureOut">
              <a:rPr lang="en-GB" smtClean="0"/>
              <a:t>18/04/2026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ABCC88-2064-46F4-1F99-E98DD8392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5E2D2A-E605-186C-448D-4E26C42DF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C7E1A-B790-418D-941A-A123248BC0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6100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F776A-2582-7D1B-0F2E-3D0102FFE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0BC7B2-F10B-0769-688A-EC0F0AA8C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1098-D444-4130-A54A-1CF858F9C672}" type="datetimeFigureOut">
              <a:rPr lang="en-GB" smtClean="0"/>
              <a:t>18/04/2026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79EA0B-B63B-C187-2BF7-A3AEA9BEF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E19614-1F0A-90DE-48C9-C1F9FF450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C7E1A-B790-418D-941A-A123248BC0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29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954CD9-3114-12B8-18CD-8E77C398C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1098-D444-4130-A54A-1CF858F9C672}" type="datetimeFigureOut">
              <a:rPr lang="en-GB" smtClean="0"/>
              <a:t>18/04/2026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4E14FB-7312-3077-7FAF-1AF1A03A7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D1BC87-580E-31A0-7B06-3858E55FC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C7E1A-B790-418D-941A-A123248BC0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7904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8B364-67C8-BBCC-3918-ECB139221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BF988-6351-9A1A-9834-BBC3F978C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246C88-041A-65AB-4032-35F879D6CB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DDED6-10F2-B55D-7A79-96ED0A1DC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1098-D444-4130-A54A-1CF858F9C672}" type="datetimeFigureOut">
              <a:rPr lang="en-GB" smtClean="0"/>
              <a:t>18/04/2026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103FCD-6CB7-08F7-3C62-885421366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7E1A4C-D2BA-FBF6-8F23-51DA130C4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C7E1A-B790-418D-941A-A123248BC0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2633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78FBD-7235-2E12-E9C7-211C8E9EC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D8A2FA-79CB-70D3-FAD0-957D557ADA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17ED0F-5037-DED3-9A46-94F148A88A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561CC4-A7AA-D740-9F7F-4DB458510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1098-D444-4130-A54A-1CF858F9C672}" type="datetimeFigureOut">
              <a:rPr lang="en-GB" smtClean="0"/>
              <a:t>18/04/2026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B10723-47AE-4BA3-6253-9AF8526E5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7B8995-5880-9311-C9B9-3D3F829C5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C7E1A-B790-418D-941A-A123248BC0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729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B2AC35-8FEE-7373-78DF-08CBC9E1A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224B8E-53B6-E066-A883-2906C713B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206616-B77D-4707-CF30-4B6CA7FB8F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2B71098-D444-4130-A54A-1CF858F9C672}" type="datetimeFigureOut">
              <a:rPr lang="en-GB" smtClean="0"/>
              <a:t>18/04/2026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5CE7D8-5D32-7CE2-6B69-01013B14BD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CAEBE-BBF4-7094-2534-4FE066EC55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9FC7E1A-B790-418D-941A-A123248BC0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4443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Картина, която съдържа текст, Шрифт, екранна снимка, Електриково синьо&#10;&#10;AI-generated content may be incorrect.">
            <a:extLst>
              <a:ext uri="{FF2B5EF4-FFF2-40B4-BE49-F238E27FC236}">
                <a16:creationId xmlns:a16="http://schemas.microsoft.com/office/drawing/2014/main" id="{E6673CD0-BE34-3ACA-35A6-548FED6A8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13" y="77934"/>
            <a:ext cx="7335022" cy="2012237"/>
          </a:xfrm>
          <a:prstGeom prst="rect">
            <a:avLst/>
          </a:prstGeom>
        </p:spPr>
      </p:pic>
      <p:sp>
        <p:nvSpPr>
          <p:cNvPr id="6" name="Текстово поле 5">
            <a:extLst>
              <a:ext uri="{FF2B5EF4-FFF2-40B4-BE49-F238E27FC236}">
                <a16:creationId xmlns:a16="http://schemas.microsoft.com/office/drawing/2014/main" id="{578440F7-4B2C-B9AF-6DF3-DEC6B47D1248}"/>
              </a:ext>
            </a:extLst>
          </p:cNvPr>
          <p:cNvSpPr txBox="1"/>
          <p:nvPr/>
        </p:nvSpPr>
        <p:spPr>
          <a:xfrm>
            <a:off x="648929" y="2472765"/>
            <a:ext cx="381491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4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rebuchet"/>
                <a:ea typeface="+mn-ea"/>
                <a:cs typeface="+mn-cs"/>
              </a:rPr>
              <a:t>Проект „Инициатива за трансгранично обучение и ангажираност на религиозни общности“ е съфинансиран от Европейския съюз от Европейския фонд за регионално развитие, чрез програмата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rebuchet"/>
                <a:ea typeface="+mn-ea"/>
                <a:cs typeface="+mn-cs"/>
              </a:rPr>
              <a:t>INTERREG VI-A </a:t>
            </a:r>
            <a:r>
              <a:rPr kumimoji="0" lang="bg-BG" sz="14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rebuchet"/>
                <a:ea typeface="+mn-ea"/>
                <a:cs typeface="+mn-cs"/>
              </a:rPr>
              <a:t>Румъния-България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rebuche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rebuche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3" name="Право съединение 2">
            <a:extLst>
              <a:ext uri="{FF2B5EF4-FFF2-40B4-BE49-F238E27FC236}">
                <a16:creationId xmlns:a16="http://schemas.microsoft.com/office/drawing/2014/main" id="{059377B7-459F-5761-897D-C9AB394E4FE8}"/>
              </a:ext>
            </a:extLst>
          </p:cNvPr>
          <p:cNvCxnSpPr>
            <a:cxnSpLocks/>
          </p:cNvCxnSpPr>
          <p:nvPr/>
        </p:nvCxnSpPr>
        <p:spPr>
          <a:xfrm flipH="1">
            <a:off x="730017" y="2090171"/>
            <a:ext cx="6587613" cy="0"/>
          </a:xfrm>
          <a:prstGeom prst="line">
            <a:avLst/>
          </a:prstGeom>
          <a:ln>
            <a:solidFill>
              <a:srgbClr val="00339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6898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авоъгълник 5">
            <a:extLst>
              <a:ext uri="{FF2B5EF4-FFF2-40B4-BE49-F238E27FC236}">
                <a16:creationId xmlns:a16="http://schemas.microsoft.com/office/drawing/2014/main" id="{9F92D020-CE74-4198-8F96-3337FDCEAAA7}"/>
              </a:ext>
            </a:extLst>
          </p:cNvPr>
          <p:cNvSpPr/>
          <p:nvPr/>
        </p:nvSpPr>
        <p:spPr>
          <a:xfrm>
            <a:off x="3004584" y="2333857"/>
            <a:ext cx="6550191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 w="0"/>
                <a:solidFill>
                  <a:srgbClr val="46464A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cs typeface="Times New Roman" panose="02020603050405020304" pitchFamily="18" charset="0"/>
              </a:rPr>
              <a:t>БИЗНЕС ПРОЕКТ И ПРОЕКТ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 w="0"/>
                <a:solidFill>
                  <a:srgbClr val="46464A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cs typeface="Times New Roman" panose="02020603050405020304" pitchFamily="18" charset="0"/>
              </a:rPr>
              <a:t>С БЕЗВЪЗМЕЗДНО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 w="0"/>
                <a:solidFill>
                  <a:srgbClr val="46464A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cs typeface="Times New Roman" panose="02020603050405020304" pitchFamily="18" charset="0"/>
              </a:rPr>
              <a:t>ФИНАНСИРАНЕ ОТ ЕС</a:t>
            </a:r>
          </a:p>
        </p:txBody>
      </p:sp>
    </p:spTree>
    <p:extLst>
      <p:ext uri="{BB962C8B-B14F-4D97-AF65-F5344CB8AC3E}">
        <p14:creationId xmlns:p14="http://schemas.microsoft.com/office/powerpoint/2010/main" val="1459778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Заглавие 3">
            <a:extLst>
              <a:ext uri="{FF2B5EF4-FFF2-40B4-BE49-F238E27FC236}">
                <a16:creationId xmlns:a16="http://schemas.microsoft.com/office/drawing/2014/main" id="{D7C983CF-39FC-4B77-95C9-98841EEC8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ВЪВЕДЕНИЕ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Текстово поле 1">
            <a:extLst>
              <a:ext uri="{FF2B5EF4-FFF2-40B4-BE49-F238E27FC236}">
                <a16:creationId xmlns:a16="http://schemas.microsoft.com/office/drawing/2014/main" id="{D9C8A1A4-6911-4B0E-ABDF-C2D2F312266C}"/>
              </a:ext>
            </a:extLst>
          </p:cNvPr>
          <p:cNvSpPr txBox="1"/>
          <p:nvPr/>
        </p:nvSpPr>
        <p:spPr>
          <a:xfrm>
            <a:off x="630936" y="2660904"/>
            <a:ext cx="4818888" cy="3547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bg-BG" sz="2200" dirty="0"/>
              <a:t>Бизнес проект;</a:t>
            </a:r>
            <a:endParaRPr lang="en-US" sz="2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2200" dirty="0" err="1"/>
              <a:t>Безвъзмездна</a:t>
            </a:r>
            <a:r>
              <a:rPr lang="en-US" sz="2200" dirty="0"/>
              <a:t> </a:t>
            </a:r>
            <a:r>
              <a:rPr lang="en-US" sz="2200" dirty="0" err="1"/>
              <a:t>финансова</a:t>
            </a:r>
            <a:r>
              <a:rPr lang="en-US" sz="2200" dirty="0"/>
              <a:t> </a:t>
            </a:r>
            <a:r>
              <a:rPr lang="en-US" sz="2200" dirty="0" err="1"/>
              <a:t>помощ</a:t>
            </a:r>
            <a:r>
              <a:rPr lang="bg-BG" sz="2200" dirty="0"/>
              <a:t>;</a:t>
            </a:r>
            <a:r>
              <a:rPr lang="en-US" sz="2200" dirty="0"/>
              <a:t>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bg-BG" sz="2200" dirty="0"/>
              <a:t>Общи характеристики;</a:t>
            </a:r>
            <a:endParaRPr lang="en-US" sz="2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bg-BG" sz="2200" dirty="0"/>
              <a:t>Разлики:</a:t>
            </a:r>
            <a:r>
              <a:rPr lang="en-US" sz="2200" dirty="0"/>
              <a:t> </a:t>
            </a:r>
            <a:r>
              <a:rPr lang="en-US" sz="2200" dirty="0" err="1"/>
              <a:t>цел</a:t>
            </a:r>
            <a:r>
              <a:rPr lang="en-US" sz="2200" dirty="0"/>
              <a:t>, </a:t>
            </a:r>
            <a:r>
              <a:rPr lang="en-US" sz="2200" dirty="0" err="1"/>
              <a:t>финансиране</a:t>
            </a:r>
            <a:r>
              <a:rPr lang="en-US" sz="2200" dirty="0"/>
              <a:t>, </a:t>
            </a:r>
            <a:r>
              <a:rPr lang="en-US" sz="2200" dirty="0" err="1"/>
              <a:t>резултати</a:t>
            </a:r>
            <a:r>
              <a:rPr lang="en-US" sz="2200" dirty="0"/>
              <a:t> и </a:t>
            </a:r>
            <a:r>
              <a:rPr lang="en-US" sz="2200" dirty="0" err="1"/>
              <a:t>подход</a:t>
            </a:r>
            <a:r>
              <a:rPr lang="bg-BG" sz="2200" dirty="0"/>
              <a:t>.</a:t>
            </a:r>
            <a:endParaRPr lang="en-US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21D224-041F-74DA-4714-8255A8D54E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1572549"/>
            <a:ext cx="5458968" cy="37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79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EA27C265-6D3A-4A35-A56D-CD5D3326B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20" r="-1" b="13015"/>
          <a:stretch>
            <a:fillRect/>
          </a:stretch>
        </p:blipFill>
        <p:spPr>
          <a:xfrm>
            <a:off x="-1" y="10"/>
            <a:ext cx="12228129" cy="4666928"/>
          </a:xfrm>
          <a:prstGeom prst="rect">
            <a:avLst/>
          </a:prstGeom>
        </p:spPr>
      </p:pic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724DB0B1-8D95-4334-B080-815AD17C2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4551037"/>
            <a:ext cx="5021782" cy="15099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КАКВО Е БИЗНЕС ПРОЕКТ?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34D918AC-E1E1-48CB-A361-46BB59725A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1" y="5011837"/>
            <a:ext cx="5756476" cy="1703819"/>
          </a:xfr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indent="0">
              <a:buClr>
                <a:schemeClr val="accent5">
                  <a:lumMod val="50000"/>
                </a:schemeClr>
              </a:buClr>
              <a:buNone/>
            </a:pPr>
            <a:r>
              <a:rPr lang="en-US" sz="2000" b="1" dirty="0" err="1">
                <a:solidFill>
                  <a:schemeClr val="tx2"/>
                </a:solidFill>
              </a:rPr>
              <a:t>Реализира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се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от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компания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или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организация</a:t>
            </a:r>
            <a:r>
              <a:rPr lang="en-US" sz="2000" b="1" dirty="0">
                <a:solidFill>
                  <a:schemeClr val="tx2"/>
                </a:solidFill>
              </a:rPr>
              <a:t>;</a:t>
            </a:r>
            <a:br>
              <a:rPr lang="en-US" sz="2000" b="1" dirty="0">
                <a:solidFill>
                  <a:schemeClr val="tx2"/>
                </a:solidFill>
              </a:rPr>
            </a:br>
            <a:endParaRPr lang="en-US" sz="2000" b="1" dirty="0">
              <a:solidFill>
                <a:schemeClr val="tx2"/>
              </a:solidFill>
            </a:endParaRPr>
          </a:p>
          <a:p>
            <a:pPr marL="0" indent="0">
              <a:buClr>
                <a:schemeClr val="accent5">
                  <a:lumMod val="50000"/>
                </a:schemeClr>
              </a:buClr>
              <a:buNone/>
            </a:pPr>
            <a:r>
              <a:rPr lang="en-US" sz="2000" b="1" dirty="0" err="1">
                <a:solidFill>
                  <a:schemeClr val="tx2"/>
                </a:solidFill>
              </a:rPr>
              <a:t>Цел</a:t>
            </a:r>
            <a:r>
              <a:rPr lang="en-US" sz="2000" b="1" dirty="0">
                <a:solidFill>
                  <a:schemeClr val="tx2"/>
                </a:solidFill>
              </a:rPr>
              <a:t>: </a:t>
            </a:r>
            <a:r>
              <a:rPr lang="en-US" sz="2000" dirty="0" err="1">
                <a:solidFill>
                  <a:schemeClr val="tx2"/>
                </a:solidFill>
              </a:rPr>
              <a:t>нов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продукт</a:t>
            </a:r>
            <a:r>
              <a:rPr lang="en-US" sz="2000" dirty="0">
                <a:solidFill>
                  <a:schemeClr val="tx2"/>
                </a:solidFill>
              </a:rPr>
              <a:t>, </a:t>
            </a:r>
            <a:r>
              <a:rPr lang="en-US" sz="2000" dirty="0" err="1">
                <a:solidFill>
                  <a:schemeClr val="tx2"/>
                </a:solidFill>
              </a:rPr>
              <a:t>по-добра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услуга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или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нов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пазар</a:t>
            </a:r>
            <a:r>
              <a:rPr lang="en-US" sz="2000" dirty="0">
                <a:solidFill>
                  <a:schemeClr val="tx2"/>
                </a:solidFill>
              </a:rPr>
              <a:t>;</a:t>
            </a:r>
            <a:br>
              <a:rPr lang="en-US" sz="2000" dirty="0">
                <a:solidFill>
                  <a:schemeClr val="tx2"/>
                </a:solidFill>
              </a:rPr>
            </a:br>
            <a:endParaRPr lang="bg-BG" sz="2000" dirty="0">
              <a:solidFill>
                <a:schemeClr val="tx2"/>
              </a:solidFill>
            </a:endParaRPr>
          </a:p>
          <a:p>
            <a:pPr marL="0" indent="0">
              <a:buClr>
                <a:schemeClr val="accent5">
                  <a:lumMod val="50000"/>
                </a:schemeClr>
              </a:buClr>
              <a:buNone/>
            </a:pPr>
            <a:r>
              <a:rPr lang="en-US" sz="2000" b="1" dirty="0" err="1">
                <a:solidFill>
                  <a:schemeClr val="tx2"/>
                </a:solidFill>
              </a:rPr>
              <a:t>Фокус</a:t>
            </a:r>
            <a:r>
              <a:rPr lang="en-US" sz="2000" b="1" dirty="0">
                <a:solidFill>
                  <a:schemeClr val="tx2"/>
                </a:solidFill>
              </a:rPr>
              <a:t>: </a:t>
            </a:r>
            <a:r>
              <a:rPr lang="en-US" sz="2000" dirty="0" err="1">
                <a:solidFill>
                  <a:schemeClr val="tx2"/>
                </a:solidFill>
              </a:rPr>
              <a:t>клиент</a:t>
            </a:r>
            <a:r>
              <a:rPr lang="en-US" sz="2000" dirty="0">
                <a:solidFill>
                  <a:schemeClr val="tx2"/>
                </a:solidFill>
              </a:rPr>
              <a:t> и </a:t>
            </a:r>
            <a:r>
              <a:rPr lang="en-US" sz="2000" dirty="0" err="1">
                <a:solidFill>
                  <a:schemeClr val="tx2"/>
                </a:solidFill>
              </a:rPr>
              <a:t>бизнес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стойност</a:t>
            </a:r>
            <a:r>
              <a:rPr lang="en-US" sz="2000" dirty="0">
                <a:solidFill>
                  <a:schemeClr val="tx2"/>
                </a:solidFill>
              </a:rPr>
              <a:t>;</a:t>
            </a:r>
            <a:endParaRPr lang="bg-BG" sz="2000" dirty="0">
              <a:solidFill>
                <a:schemeClr val="tx2"/>
              </a:solidFill>
            </a:endParaRPr>
          </a:p>
          <a:p>
            <a:pPr marL="0" indent="0">
              <a:buClr>
                <a:schemeClr val="accent5">
                  <a:lumMod val="50000"/>
                </a:schemeClr>
              </a:buClr>
              <a:buNone/>
            </a:pPr>
            <a:br>
              <a:rPr lang="en-US" sz="2000" dirty="0">
                <a:solidFill>
                  <a:schemeClr val="tx2"/>
                </a:solidFill>
              </a:rPr>
            </a:br>
            <a:r>
              <a:rPr lang="en-US" sz="2000" dirty="0" err="1">
                <a:solidFill>
                  <a:schemeClr val="tx2"/>
                </a:solidFill>
              </a:rPr>
              <a:t>Ръководи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се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от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вътрешен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екип</a:t>
            </a:r>
            <a:r>
              <a:rPr lang="en-US" sz="2000" dirty="0">
                <a:solidFill>
                  <a:schemeClr val="tx2"/>
                </a:solidFill>
              </a:rPr>
              <a:t>.</a:t>
            </a:r>
          </a:p>
          <a:p>
            <a:endParaRPr lang="en-US" sz="15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037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A575D986-D47C-45C5-A476-0ACB2DDEF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b="1" dirty="0"/>
              <a:t>ПРОЕКТ С БЕЗВЪЗМЕДНО ФИНАНСИРАНЕ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B51801B9-D2BA-47F7-B35F-4104136202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393361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marL="0" lvl="0" indent="0"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US" sz="2600" dirty="0" err="1"/>
              <a:t>Финансиране</a:t>
            </a:r>
            <a:r>
              <a:rPr lang="en-US" sz="2600" dirty="0"/>
              <a:t> </a:t>
            </a:r>
            <a:r>
              <a:rPr lang="en-US" sz="2600" dirty="0" err="1"/>
              <a:t>от</a:t>
            </a:r>
            <a:r>
              <a:rPr lang="en-US" sz="2600" dirty="0"/>
              <a:t> </a:t>
            </a:r>
            <a:r>
              <a:rPr lang="en-US" sz="2600" dirty="0" err="1"/>
              <a:t>фондове</a:t>
            </a:r>
            <a:r>
              <a:rPr lang="en-US" sz="2600" dirty="0"/>
              <a:t> и </a:t>
            </a:r>
            <a:r>
              <a:rPr lang="en-US" sz="2600" dirty="0" err="1"/>
              <a:t>програми</a:t>
            </a:r>
            <a:r>
              <a:rPr lang="en-US" sz="2600" dirty="0"/>
              <a:t> </a:t>
            </a:r>
            <a:r>
              <a:rPr lang="en-US" sz="2600" dirty="0" err="1"/>
              <a:t>на</a:t>
            </a:r>
            <a:r>
              <a:rPr lang="en-US" sz="2600" dirty="0"/>
              <a:t> ЕС;</a:t>
            </a:r>
          </a:p>
          <a:p>
            <a:pPr marL="0" lvl="0" indent="0"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US" sz="2600" b="1" dirty="0" err="1"/>
              <a:t>Цел</a:t>
            </a:r>
            <a:r>
              <a:rPr lang="en-US" sz="2600" b="1" dirty="0"/>
              <a:t>: </a:t>
            </a:r>
            <a:r>
              <a:rPr lang="en-US" sz="2600" dirty="0" err="1"/>
              <a:t>дългосрочна</a:t>
            </a:r>
            <a:r>
              <a:rPr lang="en-US" sz="2600" dirty="0"/>
              <a:t> </a:t>
            </a:r>
            <a:r>
              <a:rPr lang="en-US" sz="2600" dirty="0" err="1"/>
              <a:t>обществена</a:t>
            </a:r>
            <a:r>
              <a:rPr lang="en-US" sz="2600" dirty="0"/>
              <a:t> </a:t>
            </a:r>
            <a:r>
              <a:rPr lang="en-US" sz="2600" dirty="0" err="1"/>
              <a:t>полза</a:t>
            </a:r>
            <a:r>
              <a:rPr lang="en-US" sz="2600" dirty="0"/>
              <a:t>;</a:t>
            </a:r>
            <a:endParaRPr lang="bg-BG" sz="2600" dirty="0"/>
          </a:p>
          <a:p>
            <a:pPr marL="0" lvl="0" indent="0"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US" sz="2600" b="1" dirty="0" err="1"/>
              <a:t>Теми</a:t>
            </a:r>
            <a:r>
              <a:rPr lang="en-US" sz="2600" b="1" dirty="0"/>
              <a:t>: </a:t>
            </a:r>
            <a:r>
              <a:rPr lang="en-US" sz="2600" dirty="0" err="1"/>
              <a:t>образование</a:t>
            </a:r>
            <a:r>
              <a:rPr lang="en-US" sz="2600" dirty="0"/>
              <a:t>, </a:t>
            </a:r>
            <a:r>
              <a:rPr lang="en-US" sz="2600" dirty="0" err="1"/>
              <a:t>екология</a:t>
            </a:r>
            <a:r>
              <a:rPr lang="en-US" sz="2600" dirty="0"/>
              <a:t>, </a:t>
            </a:r>
            <a:r>
              <a:rPr lang="en-US" sz="2600" dirty="0" err="1"/>
              <a:t>социална</a:t>
            </a:r>
            <a:r>
              <a:rPr lang="en-US" sz="2600" dirty="0"/>
              <a:t> </a:t>
            </a:r>
            <a:r>
              <a:rPr lang="en-US" sz="2600" dirty="0" err="1"/>
              <a:t>ангажираност</a:t>
            </a:r>
            <a:r>
              <a:rPr lang="en-US" sz="2600" dirty="0"/>
              <a:t>;</a:t>
            </a:r>
          </a:p>
          <a:p>
            <a:pPr marL="0" lvl="0" indent="0"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US" sz="2600" dirty="0" err="1"/>
              <a:t>Международно</a:t>
            </a:r>
            <a:r>
              <a:rPr lang="en-US" sz="2600" dirty="0"/>
              <a:t> </a:t>
            </a:r>
            <a:r>
              <a:rPr lang="en-US" sz="2600" dirty="0" err="1"/>
              <a:t>сътрудничество</a:t>
            </a:r>
            <a:r>
              <a:rPr lang="en-US" sz="2600" dirty="0"/>
              <a:t>;</a:t>
            </a:r>
          </a:p>
          <a:p>
            <a:pPr marL="0" lvl="0" indent="0"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US" sz="2600" dirty="0" err="1"/>
              <a:t>Устойчиви</a:t>
            </a:r>
            <a:r>
              <a:rPr lang="en-US" sz="2600" dirty="0"/>
              <a:t> </a:t>
            </a:r>
            <a:r>
              <a:rPr lang="en-US" sz="2600" dirty="0" err="1"/>
              <a:t>резултати</a:t>
            </a:r>
            <a:endParaRPr lang="en-US" sz="26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1B856E8-B6BA-B3B3-F52C-9E517E98EE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0" r="11086" b="-1"/>
          <a:stretch>
            <a:fillRect/>
          </a:stretch>
        </p:blipFill>
        <p:spPr>
          <a:xfrm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44829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42AF7C8C-DE89-49E6-A729-2E77509FC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bg-BG" sz="4400" dirty="0">
                <a:latin typeface="Trebuchet MS" panose="020B0603020202020204" pitchFamily="34" charset="0"/>
                <a:cs typeface="Times New Roman" panose="02020603050405020304" pitchFamily="18" charset="0"/>
              </a:rPr>
              <a:t>СРАВНЕНИЕ МЕЖДУ ДВАТА ТИПА ПРОЕКТИ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07D2E314-66A8-4DF2-AE0F-14E7C31773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4852211"/>
              </p:ext>
            </p:extLst>
          </p:nvPr>
        </p:nvGraphicFramePr>
        <p:xfrm>
          <a:off x="1097280" y="1737360"/>
          <a:ext cx="10367319" cy="453493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455773">
                  <a:extLst>
                    <a:ext uri="{9D8B030D-6E8A-4147-A177-3AD203B41FA5}">
                      <a16:colId xmlns:a16="http://schemas.microsoft.com/office/drawing/2014/main" val="278239283"/>
                    </a:ext>
                  </a:extLst>
                </a:gridCol>
                <a:gridCol w="3455773">
                  <a:extLst>
                    <a:ext uri="{9D8B030D-6E8A-4147-A177-3AD203B41FA5}">
                      <a16:colId xmlns:a16="http://schemas.microsoft.com/office/drawing/2014/main" val="2169572152"/>
                    </a:ext>
                  </a:extLst>
                </a:gridCol>
                <a:gridCol w="3455773">
                  <a:extLst>
                    <a:ext uri="{9D8B030D-6E8A-4147-A177-3AD203B41FA5}">
                      <a16:colId xmlns:a16="http://schemas.microsoft.com/office/drawing/2014/main" val="1801549849"/>
                    </a:ext>
                  </a:extLst>
                </a:gridCol>
              </a:tblGrid>
              <a:tr h="957121">
                <a:tc>
                  <a:txBody>
                    <a:bodyPr/>
                    <a:lstStyle/>
                    <a:p>
                      <a:pPr algn="ctr"/>
                      <a:r>
                        <a:rPr lang="bg-BG" sz="2000" b="1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cs typeface="Times New Roman" panose="02020603050405020304" pitchFamily="18" charset="0"/>
                        </a:rPr>
                        <a:t>ЕЛЕМЕНТ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2000" b="1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cs typeface="Times New Roman" panose="02020603050405020304" pitchFamily="18" charset="0"/>
                        </a:rPr>
                        <a:t>БИЗНЕС ПРОЕКТ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cs typeface="Times New Roman" panose="02020603050405020304" pitchFamily="18" charset="0"/>
                        </a:rPr>
                        <a:t>ПРОЕКТ, ФИНАНСИРАН ОТ ЕС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0204644"/>
                  </a:ext>
                </a:extLst>
              </a:tr>
              <a:tr h="554523">
                <a:tc>
                  <a:txBody>
                    <a:bodyPr/>
                    <a:lstStyle/>
                    <a:p>
                      <a:pPr algn="ctr"/>
                      <a:r>
                        <a:rPr lang="bg-BG" sz="2400" b="1" dirty="0">
                          <a:latin typeface="Trebuchet MS" panose="020B0603020202020204" pitchFamily="34" charset="0"/>
                          <a:cs typeface="Times New Roman" panose="02020603050405020304" pitchFamily="18" charset="0"/>
                        </a:rPr>
                        <a:t>Финансиране</a:t>
                      </a:r>
                      <a:endParaRPr lang="bg-BG" sz="2400" dirty="0">
                        <a:latin typeface="Trebuchet MS" panose="020B0603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2400" dirty="0">
                          <a:latin typeface="Trebuchet MS" panose="020B0603020202020204" pitchFamily="34" charset="0"/>
                          <a:cs typeface="Times New Roman" panose="02020603050405020304" pitchFamily="18" charset="0"/>
                        </a:rPr>
                        <a:t>Частни средства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2400" dirty="0">
                          <a:latin typeface="Trebuchet MS" panose="020B0603020202020204" pitchFamily="34" charset="0"/>
                          <a:cs typeface="Times New Roman" panose="02020603050405020304" pitchFamily="18" charset="0"/>
                        </a:rPr>
                        <a:t>Публични фондове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93510654"/>
                  </a:ext>
                </a:extLst>
              </a:tr>
              <a:tr h="957121">
                <a:tc>
                  <a:txBody>
                    <a:bodyPr/>
                    <a:lstStyle/>
                    <a:p>
                      <a:pPr algn="ctr"/>
                      <a:r>
                        <a:rPr lang="bg-BG" sz="2400" b="1" dirty="0">
                          <a:latin typeface="Trebuchet MS" panose="020B0603020202020204" pitchFamily="34" charset="0"/>
                          <a:cs typeface="Times New Roman" panose="02020603050405020304" pitchFamily="18" charset="0"/>
                        </a:rPr>
                        <a:t>Цел</a:t>
                      </a:r>
                      <a:endParaRPr lang="bg-BG" sz="2400" dirty="0">
                        <a:latin typeface="Trebuchet MS" panose="020B0603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2400" dirty="0">
                          <a:latin typeface="Trebuchet MS" panose="020B0603020202020204" pitchFamily="34" charset="0"/>
                          <a:cs typeface="Times New Roman" panose="02020603050405020304" pitchFamily="18" charset="0"/>
                        </a:rPr>
                        <a:t>Печалба и бизнес стойност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2400" dirty="0">
                          <a:latin typeface="Trebuchet MS" panose="020B0603020202020204" pitchFamily="34" charset="0"/>
                          <a:cs typeface="Times New Roman" panose="02020603050405020304" pitchFamily="18" charset="0"/>
                        </a:rPr>
                        <a:t>Обществен ефект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2354672"/>
                  </a:ext>
                </a:extLst>
              </a:tr>
              <a:tr h="554523">
                <a:tc>
                  <a:txBody>
                    <a:bodyPr/>
                    <a:lstStyle/>
                    <a:p>
                      <a:pPr algn="ctr"/>
                      <a:r>
                        <a:rPr lang="bg-BG" sz="2400" b="1" dirty="0">
                          <a:latin typeface="Trebuchet MS" panose="020B0603020202020204" pitchFamily="34" charset="0"/>
                          <a:cs typeface="Times New Roman" panose="02020603050405020304" pitchFamily="18" charset="0"/>
                        </a:rPr>
                        <a:t>Отчетност</a:t>
                      </a:r>
                      <a:endParaRPr lang="bg-BG" sz="2400" dirty="0">
                        <a:latin typeface="Trebuchet MS" panose="020B0603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2400" dirty="0">
                          <a:latin typeface="Trebuchet MS" panose="020B0603020202020204" pitchFamily="34" charset="0"/>
                          <a:cs typeface="Times New Roman" panose="02020603050405020304" pitchFamily="18" charset="0"/>
                        </a:rPr>
                        <a:t>Вътрешен контрол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2400" dirty="0">
                          <a:latin typeface="Trebuchet MS" panose="020B0603020202020204" pitchFamily="34" charset="0"/>
                          <a:cs typeface="Times New Roman" panose="02020603050405020304" pitchFamily="18" charset="0"/>
                        </a:rPr>
                        <a:t>Външни проверки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64766538"/>
                  </a:ext>
                </a:extLst>
              </a:tr>
              <a:tr h="554523">
                <a:tc>
                  <a:txBody>
                    <a:bodyPr/>
                    <a:lstStyle/>
                    <a:p>
                      <a:pPr algn="ctr"/>
                      <a:r>
                        <a:rPr lang="bg-BG" sz="2400" b="1" dirty="0">
                          <a:latin typeface="Trebuchet MS" panose="020B0603020202020204" pitchFamily="34" charset="0"/>
                          <a:cs typeface="Times New Roman" panose="02020603050405020304" pitchFamily="18" charset="0"/>
                        </a:rPr>
                        <a:t>Резултати</a:t>
                      </a:r>
                      <a:endParaRPr lang="bg-BG" sz="2400" dirty="0">
                        <a:latin typeface="Trebuchet MS" panose="020B0603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2400" dirty="0">
                          <a:latin typeface="Trebuchet MS" panose="020B0603020202020204" pitchFamily="34" charset="0"/>
                          <a:cs typeface="Times New Roman" panose="02020603050405020304" pitchFamily="18" charset="0"/>
                        </a:rPr>
                        <a:t>За компанията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2400" dirty="0">
                          <a:latin typeface="Trebuchet MS" panose="020B0603020202020204" pitchFamily="34" charset="0"/>
                          <a:cs typeface="Times New Roman" panose="02020603050405020304" pitchFamily="18" charset="0"/>
                        </a:rPr>
                        <a:t>За обществото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66680383"/>
                  </a:ext>
                </a:extLst>
              </a:tr>
              <a:tr h="957121">
                <a:tc>
                  <a:txBody>
                    <a:bodyPr/>
                    <a:lstStyle/>
                    <a:p>
                      <a:pPr algn="ctr"/>
                      <a:r>
                        <a:rPr lang="bg-BG" sz="2400" b="1" dirty="0">
                          <a:latin typeface="Trebuchet MS" panose="020B0603020202020204" pitchFamily="34" charset="0"/>
                          <a:cs typeface="Times New Roman" panose="02020603050405020304" pitchFamily="18" charset="0"/>
                        </a:rPr>
                        <a:t>Подход</a:t>
                      </a:r>
                      <a:endParaRPr lang="bg-BG" sz="2400" dirty="0">
                        <a:latin typeface="Trebuchet MS" panose="020B0603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2400">
                          <a:latin typeface="Trebuchet MS" panose="020B0603020202020204" pitchFamily="34" charset="0"/>
                          <a:cs typeface="Times New Roman" panose="02020603050405020304" pitchFamily="18" charset="0"/>
                        </a:rPr>
                        <a:t>Пазарна логика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Trebuchet MS" panose="020B0603020202020204" pitchFamily="34" charset="0"/>
                          <a:cs typeface="Times New Roman" panose="02020603050405020304" pitchFamily="18" charset="0"/>
                        </a:rPr>
                        <a:t>Политики и </a:t>
                      </a:r>
                      <a:r>
                        <a:rPr lang="ru-RU" sz="2400" dirty="0" err="1">
                          <a:latin typeface="Trebuchet MS" panose="020B0603020202020204" pitchFamily="34" charset="0"/>
                          <a:cs typeface="Times New Roman" panose="02020603050405020304" pitchFamily="18" charset="0"/>
                        </a:rPr>
                        <a:t>приоритети</a:t>
                      </a:r>
                      <a:r>
                        <a:rPr lang="ru-RU" sz="2400" dirty="0">
                          <a:latin typeface="Trebuchet MS" panose="020B0603020202020204" pitchFamily="34" charset="0"/>
                          <a:cs typeface="Times New Roman" panose="02020603050405020304" pitchFamily="18" charset="0"/>
                        </a:rPr>
                        <a:t> на ЕС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966559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6080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119BF52D-0D48-447A-AB92-1957CDEF7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dirty="0"/>
              <a:t>КАНДИДАТСТВАНЕ ЗА ФИНАНСИРАНЕ – КАКВО Е НЕОБХОДИМО?</a:t>
            </a: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02D6E476-C6E6-43F0-882B-85631013A1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2493" y="2071316"/>
            <a:ext cx="6713552" cy="41191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fontAlgn="auto">
              <a:spcBef>
                <a:spcPts val="1200"/>
              </a:spcBef>
              <a:spcAft>
                <a:spcPts val="800"/>
              </a:spcAft>
              <a:buSzPts val="1000"/>
              <a:tabLst>
                <a:tab pos="457200" algn="l"/>
              </a:tabLst>
              <a:defRPr/>
            </a:pPr>
            <a:endParaRPr lang="en-US" sz="2200" dirty="0"/>
          </a:p>
          <a:p>
            <a:pPr marL="0" marR="0" lvl="0" indent="0" fontAlgn="auto">
              <a:spcBef>
                <a:spcPts val="1200"/>
              </a:spcBef>
              <a:spcAft>
                <a:spcPts val="800"/>
              </a:spcAft>
              <a:buSzPts val="1000"/>
              <a:buNone/>
              <a:tabLst>
                <a:tab pos="457200" algn="l"/>
              </a:tabLst>
              <a:defRPr/>
            </a:pPr>
            <a:r>
              <a:rPr lang="en-US" sz="2200" dirty="0" err="1"/>
              <a:t>Подходяща</a:t>
            </a:r>
            <a:r>
              <a:rPr lang="en-US" sz="2200" dirty="0"/>
              <a:t> </a:t>
            </a:r>
            <a:r>
              <a:rPr lang="en-US" sz="2200" dirty="0" err="1"/>
              <a:t>програма</a:t>
            </a:r>
            <a:r>
              <a:rPr lang="en-US" sz="2200" dirty="0"/>
              <a:t>;</a:t>
            </a:r>
          </a:p>
          <a:p>
            <a:pPr marL="0" marR="0" lvl="0" indent="0" fontAlgn="auto">
              <a:spcBef>
                <a:spcPts val="1200"/>
              </a:spcBef>
              <a:spcAft>
                <a:spcPts val="800"/>
              </a:spcAft>
              <a:buSzPts val="1000"/>
              <a:buNone/>
              <a:tabLst>
                <a:tab pos="457200" algn="l"/>
              </a:tabLst>
              <a:defRPr/>
            </a:pPr>
            <a:r>
              <a:rPr lang="en-US" sz="2200" dirty="0" err="1"/>
              <a:t>Отворена</a:t>
            </a:r>
            <a:r>
              <a:rPr lang="en-US" sz="2200" dirty="0"/>
              <a:t> </a:t>
            </a:r>
            <a:r>
              <a:rPr lang="en-US" sz="2200" dirty="0" err="1"/>
              <a:t>покана</a:t>
            </a:r>
            <a:r>
              <a:rPr lang="en-US" sz="2200" dirty="0"/>
              <a:t> </a:t>
            </a:r>
            <a:r>
              <a:rPr lang="en-US" sz="2200" dirty="0" err="1"/>
              <a:t>за</a:t>
            </a:r>
            <a:r>
              <a:rPr lang="en-US" sz="2200" dirty="0"/>
              <a:t> </a:t>
            </a:r>
            <a:r>
              <a:rPr lang="en-US" sz="2200" dirty="0" err="1"/>
              <a:t>предложения</a:t>
            </a:r>
            <a:r>
              <a:rPr lang="en-US" sz="2200" dirty="0"/>
              <a:t>;</a:t>
            </a:r>
          </a:p>
          <a:p>
            <a:pPr marL="0" marR="0" lvl="0" indent="0" fontAlgn="auto">
              <a:spcBef>
                <a:spcPts val="1200"/>
              </a:spcBef>
              <a:spcAft>
                <a:spcPts val="800"/>
              </a:spcAft>
              <a:buSzPts val="1000"/>
              <a:buNone/>
              <a:tabLst>
                <a:tab pos="457200" algn="l"/>
              </a:tabLst>
              <a:defRPr/>
            </a:pPr>
            <a:r>
              <a:rPr lang="en-US" sz="2200" dirty="0" err="1"/>
              <a:t>Проектна</a:t>
            </a:r>
            <a:r>
              <a:rPr lang="en-US" sz="2200" dirty="0"/>
              <a:t> </a:t>
            </a:r>
            <a:r>
              <a:rPr lang="en-US" sz="2200" dirty="0" err="1"/>
              <a:t>идея</a:t>
            </a:r>
            <a:r>
              <a:rPr lang="en-US" sz="2200" dirty="0"/>
              <a:t>, </a:t>
            </a:r>
            <a:r>
              <a:rPr lang="en-US" sz="2200" dirty="0" err="1"/>
              <a:t>съответстваща</a:t>
            </a:r>
            <a:r>
              <a:rPr lang="en-US" sz="2200" dirty="0"/>
              <a:t> </a:t>
            </a:r>
            <a:r>
              <a:rPr lang="en-US" sz="2200" dirty="0" err="1"/>
              <a:t>на</a:t>
            </a:r>
            <a:r>
              <a:rPr lang="en-US" sz="2200" dirty="0"/>
              <a:t> </a:t>
            </a:r>
            <a:r>
              <a:rPr lang="en-US" sz="2200" dirty="0" err="1"/>
              <a:t>целите</a:t>
            </a:r>
            <a:r>
              <a:rPr lang="en-US" sz="2200" dirty="0"/>
              <a:t>;</a:t>
            </a:r>
          </a:p>
          <a:p>
            <a:pPr marL="0" marR="0" lvl="0" indent="0" fontAlgn="auto">
              <a:spcBef>
                <a:spcPts val="1200"/>
              </a:spcBef>
              <a:spcAft>
                <a:spcPts val="800"/>
              </a:spcAft>
              <a:buSzPts val="1000"/>
              <a:buNone/>
              <a:tabLst>
                <a:tab pos="457200" algn="l"/>
              </a:tabLst>
              <a:defRPr/>
            </a:pPr>
            <a:r>
              <a:rPr lang="en-US" sz="2200" dirty="0" err="1"/>
              <a:t>Мултидисциплинарен</a:t>
            </a:r>
            <a:r>
              <a:rPr lang="en-US" sz="2200" dirty="0"/>
              <a:t> </a:t>
            </a:r>
            <a:r>
              <a:rPr lang="en-US" sz="2200" dirty="0" err="1"/>
              <a:t>екип</a:t>
            </a:r>
            <a:r>
              <a:rPr lang="en-US" sz="2200" dirty="0"/>
              <a:t>;</a:t>
            </a:r>
          </a:p>
          <a:p>
            <a:pPr marL="0" marR="0" lvl="0" indent="0" fontAlgn="auto">
              <a:spcBef>
                <a:spcPts val="1200"/>
              </a:spcBef>
              <a:spcAft>
                <a:spcPts val="800"/>
              </a:spcAft>
              <a:buSzPts val="1000"/>
              <a:buNone/>
              <a:tabLst>
                <a:tab pos="457200" algn="l"/>
              </a:tabLst>
              <a:defRPr/>
            </a:pPr>
            <a:r>
              <a:rPr lang="en-US" sz="2200" dirty="0" err="1"/>
              <a:t>Създаване</a:t>
            </a:r>
            <a:r>
              <a:rPr lang="en-US" sz="2200" dirty="0"/>
              <a:t> </a:t>
            </a:r>
            <a:r>
              <a:rPr lang="en-US" sz="2200" dirty="0" err="1"/>
              <a:t>на</a:t>
            </a:r>
            <a:r>
              <a:rPr lang="en-US" sz="2200" dirty="0"/>
              <a:t> </a:t>
            </a:r>
            <a:r>
              <a:rPr lang="en-US" sz="2200" dirty="0" err="1"/>
              <a:t>партньорства</a:t>
            </a:r>
            <a:r>
              <a:rPr lang="en-US" sz="2200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00F5AB-9FA1-5B7D-D2CA-CB17AF823D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1" r="27764"/>
          <a:stretch>
            <a:fillRect/>
          </a:stretch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671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5B056F82-5F13-4A62-8C03-E7C0186132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2623381"/>
            <a:ext cx="3888528" cy="355358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b="1"/>
              <a:t>Бизнес проект </a:t>
            </a:r>
            <a:r>
              <a:rPr lang="en-US" sz="2000"/>
              <a:t>= пазарна логика;</a:t>
            </a:r>
            <a:br>
              <a:rPr lang="en-US" sz="2000"/>
            </a:br>
            <a:endParaRPr lang="en-US" sz="2000"/>
          </a:p>
          <a:p>
            <a:r>
              <a:rPr lang="en-US" sz="2000" b="1"/>
              <a:t>ЕС проект </a:t>
            </a:r>
            <a:r>
              <a:rPr lang="en-US" sz="2000"/>
              <a:t>= обществена полза и приоритети;</a:t>
            </a:r>
            <a:br>
              <a:rPr lang="en-US" sz="2000"/>
            </a:br>
            <a:endParaRPr lang="en-US" sz="2000"/>
          </a:p>
          <a:p>
            <a:r>
              <a:rPr lang="en-US" sz="2000"/>
              <a:t>Различен подход, отчетност и цели.</a:t>
            </a:r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4CD33F-3D2E-61C4-EC67-609D404131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58" y="643234"/>
            <a:ext cx="2920662" cy="26248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217096-A57C-D0AA-8C6A-9C4E0800D9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646" y="3625910"/>
            <a:ext cx="4491887" cy="251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694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B9A3C-B8BC-EB5C-F9B6-FCF3D1197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id="{7506536D-CAD0-AE2F-7638-2AECE440A6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1610" y="4946540"/>
            <a:ext cx="10269679" cy="2327786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bg-BG" sz="2900" dirty="0">
                <a:solidFill>
                  <a:srgbClr val="003399"/>
                </a:solidFill>
                <a:latin typeface="trebuchet"/>
              </a:rPr>
              <a:t>Инициатива за трансгранично обучение и ангажираност на религиозни общности </a:t>
            </a:r>
          </a:p>
          <a:p>
            <a:pPr>
              <a:lnSpc>
                <a:spcPct val="120000"/>
              </a:lnSpc>
            </a:pPr>
            <a:r>
              <a:rPr lang="bg-BG" sz="2900" dirty="0">
                <a:solidFill>
                  <a:srgbClr val="003399"/>
                </a:solidFill>
                <a:latin typeface="trebuchet"/>
              </a:rPr>
              <a:t>Фондация за регионално развитие</a:t>
            </a:r>
            <a:endParaRPr lang="en-GB" sz="2900" dirty="0">
              <a:solidFill>
                <a:srgbClr val="003399"/>
              </a:solidFill>
              <a:latin typeface="trebuchet"/>
            </a:endParaRPr>
          </a:p>
          <a:p>
            <a:pPr>
              <a:lnSpc>
                <a:spcPct val="120000"/>
              </a:lnSpc>
            </a:pPr>
            <a:r>
              <a:rPr lang="bg-BG" sz="2900" dirty="0">
                <a:solidFill>
                  <a:srgbClr val="003399"/>
                </a:solidFill>
                <a:latin typeface="trebuchet"/>
              </a:rPr>
              <a:t>Дата на публикуване: </a:t>
            </a:r>
            <a:r>
              <a:rPr lang="en-US" sz="2900" dirty="0">
                <a:solidFill>
                  <a:srgbClr val="003399"/>
                </a:solidFill>
                <a:latin typeface="trebuchet"/>
              </a:rPr>
              <a:t>7</a:t>
            </a:r>
            <a:r>
              <a:rPr lang="bg-BG" sz="2900" dirty="0">
                <a:solidFill>
                  <a:srgbClr val="003399"/>
                </a:solidFill>
                <a:latin typeface="trebuchet"/>
              </a:rPr>
              <a:t>.0</a:t>
            </a:r>
            <a:r>
              <a:rPr lang="en-US" sz="2900">
                <a:solidFill>
                  <a:srgbClr val="003399"/>
                </a:solidFill>
                <a:latin typeface="trebuchet"/>
              </a:rPr>
              <a:t>1</a:t>
            </a:r>
            <a:r>
              <a:rPr lang="bg-BG" sz="2900">
                <a:solidFill>
                  <a:srgbClr val="003399"/>
                </a:solidFill>
                <a:latin typeface="trebuchet"/>
              </a:rPr>
              <a:t>.2026</a:t>
            </a:r>
            <a:endParaRPr lang="en-GB" sz="2900" i="1" dirty="0">
              <a:solidFill>
                <a:srgbClr val="003399"/>
              </a:solidFill>
              <a:latin typeface="trebuchet"/>
            </a:endParaRPr>
          </a:p>
          <a:p>
            <a:pPr>
              <a:lnSpc>
                <a:spcPct val="120000"/>
              </a:lnSpc>
            </a:pPr>
            <a:r>
              <a:rPr lang="bg-BG" sz="2900" i="1" dirty="0">
                <a:solidFill>
                  <a:srgbClr val="003399"/>
                </a:solidFill>
                <a:latin typeface="trebuchet"/>
              </a:rPr>
              <a:t>„Съдържанието на този материал не представя непременно официалната позиция на Европейския съюз“</a:t>
            </a:r>
            <a:endParaRPr lang="en-GB" sz="2900" i="1" dirty="0">
              <a:solidFill>
                <a:srgbClr val="003399"/>
              </a:solidFill>
              <a:latin typeface="trebuchet"/>
            </a:endParaRPr>
          </a:p>
          <a:p>
            <a:r>
              <a:rPr lang="bg-BG" sz="2200" dirty="0">
                <a:solidFill>
                  <a:srgbClr val="003399"/>
                </a:solidFill>
                <a:latin typeface="trebuchet"/>
              </a:rPr>
              <a:t> </a:t>
            </a:r>
            <a:endParaRPr lang="en-GB" sz="2200" dirty="0">
              <a:solidFill>
                <a:srgbClr val="003399"/>
              </a:solidFill>
              <a:latin typeface="trebuchet"/>
            </a:endParaRPr>
          </a:p>
          <a:p>
            <a:r>
              <a:rPr lang="bg-BG" sz="2200" dirty="0">
                <a:solidFill>
                  <a:srgbClr val="003399"/>
                </a:solidFill>
                <a:latin typeface="trebuchet"/>
              </a:rPr>
              <a:t> </a:t>
            </a:r>
            <a:endParaRPr lang="en-GB" sz="2200" dirty="0">
              <a:solidFill>
                <a:srgbClr val="003399"/>
              </a:solidFill>
              <a:latin typeface="trebuchet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94467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1019</TotalTime>
  <Words>655</Words>
  <Application>Microsoft Office PowerPoint</Application>
  <PresentationFormat>Widescreen</PresentationFormat>
  <Paragraphs>113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Aptos</vt:lpstr>
      <vt:lpstr>Aptos Display</vt:lpstr>
      <vt:lpstr>Arial</vt:lpstr>
      <vt:lpstr>Calibri</vt:lpstr>
      <vt:lpstr>Times New Roman</vt:lpstr>
      <vt:lpstr>trebuchet</vt:lpstr>
      <vt:lpstr>Trebuchet MS</vt:lpstr>
      <vt:lpstr>Office Theme</vt:lpstr>
      <vt:lpstr>PowerPoint Presentation</vt:lpstr>
      <vt:lpstr>PowerPoint Presentation</vt:lpstr>
      <vt:lpstr>ВЪВЕДЕНИЕ</vt:lpstr>
      <vt:lpstr>КАКВО Е БИЗНЕС ПРОЕКТ?</vt:lpstr>
      <vt:lpstr>ПРОЕКТ С БЕЗВЪЗМЕДНО ФИНАНСИРАНЕ</vt:lpstr>
      <vt:lpstr>СРАВНЕНИЕ МЕЖДУ ДВАТА ТИПА ПРОЕКТИ</vt:lpstr>
      <vt:lpstr>КАНДИДАТСТВАНЕ ЗА ФИНАНСИРАНЕ – КАКВО Е НЕОБХОДИМО?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1</dc:title>
  <dc:creator>Gabriela Raykovska</dc:creator>
  <cp:lastModifiedBy>Диана Петрова Тюркеджиева</cp:lastModifiedBy>
  <cp:revision>90</cp:revision>
  <dcterms:created xsi:type="dcterms:W3CDTF">2025-07-04T06:51:17Z</dcterms:created>
  <dcterms:modified xsi:type="dcterms:W3CDTF">2026-04-18T13:23:19Z</dcterms:modified>
</cp:coreProperties>
</file>