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notesMasterIdLst>
    <p:notesMasterId r:id="rId23"/>
  </p:notesMasterIdLst>
  <p:sldIdLst>
    <p:sldId id="257" r:id="rId2"/>
    <p:sldId id="281" r:id="rId3"/>
    <p:sldId id="258" r:id="rId4"/>
    <p:sldId id="259" r:id="rId5"/>
    <p:sldId id="260" r:id="rId6"/>
    <p:sldId id="261" r:id="rId7"/>
    <p:sldId id="262" r:id="rId8"/>
    <p:sldId id="269" r:id="rId9"/>
    <p:sldId id="263" r:id="rId10"/>
    <p:sldId id="264" r:id="rId11"/>
    <p:sldId id="265" r:id="rId12"/>
    <p:sldId id="266" r:id="rId13"/>
    <p:sldId id="267" r:id="rId14"/>
    <p:sldId id="268" r:id="rId15"/>
    <p:sldId id="270" r:id="rId16"/>
    <p:sldId id="271" r:id="rId17"/>
    <p:sldId id="272" r:id="rId18"/>
    <p:sldId id="273" r:id="rId19"/>
    <p:sldId id="274" r:id="rId20"/>
    <p:sldId id="275" r:id="rId21"/>
    <p:sldId id="28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a Raykovska" initials="GR" lastIdx="1" clrIdx="0">
    <p:extLst>
      <p:ext uri="{19B8F6BF-5375-455C-9EA6-DF929625EA0E}">
        <p15:presenceInfo xmlns:p15="http://schemas.microsoft.com/office/powerpoint/2012/main" userId="8cc4f6012a79d2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9" autoAdjust="0"/>
    <p:restoredTop sz="87532" autoAdjust="0"/>
  </p:normalViewPr>
  <p:slideViewPr>
    <p:cSldViewPr snapToGrid="0">
      <p:cViewPr varScale="1">
        <p:scale>
          <a:sx n="59" d="100"/>
          <a:sy n="59" d="100"/>
        </p:scale>
        <p:origin x="92"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1D8E14-548A-47E7-9D8A-A29DA0EA9316}" type="doc">
      <dgm:prSet loTypeId="urn:microsoft.com/office/officeart/2005/8/layout/hierarchy1" loCatId="hierarchy" qsTypeId="urn:microsoft.com/office/officeart/2005/8/quickstyle/simple4" qsCatId="simple" csTypeId="urn:microsoft.com/office/officeart/2005/8/colors/accent2_2" csCatId="accent2" phldr="1"/>
      <dgm:spPr/>
    </dgm:pt>
    <dgm:pt modelId="{3AF514E0-6ECE-4D19-9253-1E49D9DA070D}">
      <dgm:prSet phldrT="[Текст]"/>
      <dgm:spPr/>
      <dgm:t>
        <a:bodyPr/>
        <a:lstStyle/>
        <a:p>
          <a:r>
            <a:rPr lang="bg-BG" b="1">
              <a:latin typeface="Trebuchet MS" panose="020B0603020202020204" pitchFamily="34" charset="0"/>
              <a:cs typeface="Times New Roman" panose="02020603050405020304" pitchFamily="18" charset="0"/>
            </a:rPr>
            <a:t>Проект </a:t>
          </a:r>
          <a:r>
            <a:rPr lang="en-GB" b="1">
              <a:latin typeface="Trebuchet MS" panose="020B0603020202020204" pitchFamily="34" charset="0"/>
              <a:cs typeface="Times New Roman" panose="02020603050405020304" pitchFamily="18" charset="0"/>
            </a:rPr>
            <a:t>– </a:t>
          </a:r>
          <a:r>
            <a:rPr lang="bg-BG" b="1">
              <a:latin typeface="Trebuchet MS" panose="020B0603020202020204" pitchFamily="34" charset="0"/>
              <a:cs typeface="Times New Roman" panose="02020603050405020304" pitchFamily="18" charset="0"/>
            </a:rPr>
            <a:t>лат. </a:t>
          </a:r>
          <a:r>
            <a:rPr lang="en-GB" b="1">
              <a:latin typeface="Trebuchet MS" panose="020B0603020202020204" pitchFamily="34" charset="0"/>
              <a:cs typeface="Times New Roman" panose="02020603050405020304" pitchFamily="18" charset="0"/>
            </a:rPr>
            <a:t>Projectum=</a:t>
          </a:r>
          <a:r>
            <a:rPr lang="bg-BG" b="1">
              <a:latin typeface="Trebuchet MS" panose="020B0603020202020204" pitchFamily="34" charset="0"/>
              <a:cs typeface="Times New Roman" panose="02020603050405020304" pitchFamily="18" charset="0"/>
            </a:rPr>
            <a:t>хвърлям нещо напред</a:t>
          </a:r>
        </a:p>
      </dgm:t>
    </dgm:pt>
    <dgm:pt modelId="{631A19DE-01C9-40CA-98C5-6CC93B2E088C}" type="parTrans" cxnId="{B92CF5FB-3A92-42B1-880D-DE769724F041}">
      <dgm:prSet/>
      <dgm:spPr/>
      <dgm:t>
        <a:bodyPr/>
        <a:lstStyle/>
        <a:p>
          <a:endParaRPr lang="bg-BG"/>
        </a:p>
      </dgm:t>
    </dgm:pt>
    <dgm:pt modelId="{E17E8166-38FB-4531-9F1F-438EB1F98B1C}" type="sibTrans" cxnId="{B92CF5FB-3A92-42B1-880D-DE769724F041}">
      <dgm:prSet/>
      <dgm:spPr/>
      <dgm:t>
        <a:bodyPr/>
        <a:lstStyle/>
        <a:p>
          <a:endParaRPr lang="bg-BG"/>
        </a:p>
      </dgm:t>
    </dgm:pt>
    <dgm:pt modelId="{60BC5098-6F2B-423E-B913-2DEDA4A1C134}">
      <dgm:prSet/>
      <dgm:spPr/>
      <dgm:t>
        <a:bodyPr/>
        <a:lstStyle/>
        <a:p>
          <a:r>
            <a:rPr lang="ru-RU" b="1">
              <a:latin typeface="Trebuchet MS" panose="020B0603020202020204" pitchFamily="34" charset="0"/>
              <a:cs typeface="Times New Roman" panose="02020603050405020304" pitchFamily="18" charset="0"/>
            </a:rPr>
            <a:t>„</a:t>
          </a:r>
          <a:r>
            <a:rPr lang="en-US" b="1">
              <a:latin typeface="Trebuchet MS" panose="020B0603020202020204" pitchFamily="34" charset="0"/>
              <a:cs typeface="Times New Roman" panose="02020603050405020304" pitchFamily="18" charset="0"/>
            </a:rPr>
            <a:t>PRO</a:t>
          </a:r>
          <a:r>
            <a:rPr lang="ru-RU" b="1">
              <a:latin typeface="Trebuchet MS" panose="020B0603020202020204" pitchFamily="34" charset="0"/>
              <a:cs typeface="Times New Roman" panose="02020603050405020304" pitchFamily="18" charset="0"/>
            </a:rPr>
            <a:t>“ </a:t>
          </a:r>
          <a:r>
            <a:rPr lang="en-GB" b="1">
              <a:latin typeface="Trebuchet MS" panose="020B0603020202020204" pitchFamily="34" charset="0"/>
              <a:cs typeface="Times New Roman" panose="02020603050405020304" pitchFamily="18" charset="0"/>
            </a:rPr>
            <a:t>= </a:t>
          </a:r>
          <a:r>
            <a:rPr lang="ru-RU" b="1">
              <a:latin typeface="Trebuchet MS" panose="020B0603020202020204" pitchFamily="34" charset="0"/>
              <a:cs typeface="Times New Roman" panose="02020603050405020304" pitchFamily="18" charset="0"/>
            </a:rPr>
            <a:t>предварителност на действието</a:t>
          </a:r>
          <a:endParaRPr lang="bg-BG" b="1">
            <a:latin typeface="Trebuchet MS" panose="020B0603020202020204" pitchFamily="34" charset="0"/>
            <a:cs typeface="Times New Roman" panose="02020603050405020304" pitchFamily="18" charset="0"/>
          </a:endParaRPr>
        </a:p>
      </dgm:t>
    </dgm:pt>
    <dgm:pt modelId="{EDD835D3-112F-4723-B420-C5E592DC265A}" type="parTrans" cxnId="{18502EDC-43BC-44FF-9640-F2553431033F}">
      <dgm:prSet/>
      <dgm:spPr/>
      <dgm:t>
        <a:bodyPr/>
        <a:lstStyle/>
        <a:p>
          <a:endParaRPr lang="bg-BG"/>
        </a:p>
      </dgm:t>
    </dgm:pt>
    <dgm:pt modelId="{81F3E4ED-1E63-4917-A7B8-48087C697A38}" type="sibTrans" cxnId="{18502EDC-43BC-44FF-9640-F2553431033F}">
      <dgm:prSet/>
      <dgm:spPr/>
      <dgm:t>
        <a:bodyPr/>
        <a:lstStyle/>
        <a:p>
          <a:endParaRPr lang="bg-BG"/>
        </a:p>
      </dgm:t>
    </dgm:pt>
    <dgm:pt modelId="{F98D38D6-9A38-44EF-83E5-5076B2D07C27}" type="pres">
      <dgm:prSet presAssocID="{2F1D8E14-548A-47E7-9D8A-A29DA0EA9316}" presName="hierChild1" presStyleCnt="0">
        <dgm:presLayoutVars>
          <dgm:chPref val="1"/>
          <dgm:dir/>
          <dgm:animOne val="branch"/>
          <dgm:animLvl val="lvl"/>
          <dgm:resizeHandles/>
        </dgm:presLayoutVars>
      </dgm:prSet>
      <dgm:spPr/>
    </dgm:pt>
    <dgm:pt modelId="{4B5BC79F-A802-4AAB-9322-B1CDC684E966}" type="pres">
      <dgm:prSet presAssocID="{3AF514E0-6ECE-4D19-9253-1E49D9DA070D}" presName="hierRoot1" presStyleCnt="0"/>
      <dgm:spPr/>
    </dgm:pt>
    <dgm:pt modelId="{2DADFE84-5C4A-4F6C-92FB-0A6D77CC921B}" type="pres">
      <dgm:prSet presAssocID="{3AF514E0-6ECE-4D19-9253-1E49D9DA070D}" presName="composite" presStyleCnt="0"/>
      <dgm:spPr/>
    </dgm:pt>
    <dgm:pt modelId="{5CE1D089-8085-4D15-A60E-BE02AB551FF6}" type="pres">
      <dgm:prSet presAssocID="{3AF514E0-6ECE-4D19-9253-1E49D9DA070D}" presName="background" presStyleLbl="node0" presStyleIdx="0" presStyleCnt="2"/>
      <dgm:spPr/>
    </dgm:pt>
    <dgm:pt modelId="{335A5B0A-6684-41C2-A44F-5250DC47FF64}" type="pres">
      <dgm:prSet presAssocID="{3AF514E0-6ECE-4D19-9253-1E49D9DA070D}" presName="text" presStyleLbl="fgAcc0" presStyleIdx="0" presStyleCnt="2">
        <dgm:presLayoutVars>
          <dgm:chPref val="3"/>
        </dgm:presLayoutVars>
      </dgm:prSet>
      <dgm:spPr/>
    </dgm:pt>
    <dgm:pt modelId="{7CA9C7BB-EDEC-4922-B9F1-8616136142B5}" type="pres">
      <dgm:prSet presAssocID="{3AF514E0-6ECE-4D19-9253-1E49D9DA070D}" presName="hierChild2" presStyleCnt="0"/>
      <dgm:spPr/>
    </dgm:pt>
    <dgm:pt modelId="{0C462552-1E40-4FC8-9899-F0A57F1D3651}" type="pres">
      <dgm:prSet presAssocID="{60BC5098-6F2B-423E-B913-2DEDA4A1C134}" presName="hierRoot1" presStyleCnt="0"/>
      <dgm:spPr/>
    </dgm:pt>
    <dgm:pt modelId="{296A3260-4D3E-4FA9-AFB3-B7E26321FBDA}" type="pres">
      <dgm:prSet presAssocID="{60BC5098-6F2B-423E-B913-2DEDA4A1C134}" presName="composite" presStyleCnt="0"/>
      <dgm:spPr/>
    </dgm:pt>
    <dgm:pt modelId="{E31712A2-1914-46D9-B70F-478CA47AC5B8}" type="pres">
      <dgm:prSet presAssocID="{60BC5098-6F2B-423E-B913-2DEDA4A1C134}" presName="background" presStyleLbl="node0" presStyleIdx="1" presStyleCnt="2"/>
      <dgm:spPr/>
    </dgm:pt>
    <dgm:pt modelId="{7B4C68FB-E386-46AF-85AC-1D952F8C11B6}" type="pres">
      <dgm:prSet presAssocID="{60BC5098-6F2B-423E-B913-2DEDA4A1C134}" presName="text" presStyleLbl="fgAcc0" presStyleIdx="1" presStyleCnt="2">
        <dgm:presLayoutVars>
          <dgm:chPref val="3"/>
        </dgm:presLayoutVars>
      </dgm:prSet>
      <dgm:spPr/>
    </dgm:pt>
    <dgm:pt modelId="{C9982852-0EDC-4ECC-90F8-F1F083954607}" type="pres">
      <dgm:prSet presAssocID="{60BC5098-6F2B-423E-B913-2DEDA4A1C134}" presName="hierChild2" presStyleCnt="0"/>
      <dgm:spPr/>
    </dgm:pt>
  </dgm:ptLst>
  <dgm:cxnLst>
    <dgm:cxn modelId="{DACD3608-C336-474A-80C3-65E871CFA4BA}" type="presOf" srcId="{60BC5098-6F2B-423E-B913-2DEDA4A1C134}" destId="{7B4C68FB-E386-46AF-85AC-1D952F8C11B6}" srcOrd="0" destOrd="0" presId="urn:microsoft.com/office/officeart/2005/8/layout/hierarchy1"/>
    <dgm:cxn modelId="{1FC648B4-BA7E-41FF-8E08-FFA91E4C8BD0}" type="presOf" srcId="{3AF514E0-6ECE-4D19-9253-1E49D9DA070D}" destId="{335A5B0A-6684-41C2-A44F-5250DC47FF64}" srcOrd="0" destOrd="0" presId="urn:microsoft.com/office/officeart/2005/8/layout/hierarchy1"/>
    <dgm:cxn modelId="{FBE326B6-3DFE-43C0-BDF5-B3E9FC24D4D1}" type="presOf" srcId="{2F1D8E14-548A-47E7-9D8A-A29DA0EA9316}" destId="{F98D38D6-9A38-44EF-83E5-5076B2D07C27}" srcOrd="0" destOrd="0" presId="urn:microsoft.com/office/officeart/2005/8/layout/hierarchy1"/>
    <dgm:cxn modelId="{18502EDC-43BC-44FF-9640-F2553431033F}" srcId="{2F1D8E14-548A-47E7-9D8A-A29DA0EA9316}" destId="{60BC5098-6F2B-423E-B913-2DEDA4A1C134}" srcOrd="1" destOrd="0" parTransId="{EDD835D3-112F-4723-B420-C5E592DC265A}" sibTransId="{81F3E4ED-1E63-4917-A7B8-48087C697A38}"/>
    <dgm:cxn modelId="{B92CF5FB-3A92-42B1-880D-DE769724F041}" srcId="{2F1D8E14-548A-47E7-9D8A-A29DA0EA9316}" destId="{3AF514E0-6ECE-4D19-9253-1E49D9DA070D}" srcOrd="0" destOrd="0" parTransId="{631A19DE-01C9-40CA-98C5-6CC93B2E088C}" sibTransId="{E17E8166-38FB-4531-9F1F-438EB1F98B1C}"/>
    <dgm:cxn modelId="{2003991D-259C-4A38-901C-3F5D29DEF5CF}" type="presParOf" srcId="{F98D38D6-9A38-44EF-83E5-5076B2D07C27}" destId="{4B5BC79F-A802-4AAB-9322-B1CDC684E966}" srcOrd="0" destOrd="0" presId="urn:microsoft.com/office/officeart/2005/8/layout/hierarchy1"/>
    <dgm:cxn modelId="{BD130D95-16A9-496A-AD1F-DD72B1D64DC7}" type="presParOf" srcId="{4B5BC79F-A802-4AAB-9322-B1CDC684E966}" destId="{2DADFE84-5C4A-4F6C-92FB-0A6D77CC921B}" srcOrd="0" destOrd="0" presId="urn:microsoft.com/office/officeart/2005/8/layout/hierarchy1"/>
    <dgm:cxn modelId="{1604F7C3-3C34-42CA-876B-FE0D37D528AA}" type="presParOf" srcId="{2DADFE84-5C4A-4F6C-92FB-0A6D77CC921B}" destId="{5CE1D089-8085-4D15-A60E-BE02AB551FF6}" srcOrd="0" destOrd="0" presId="urn:microsoft.com/office/officeart/2005/8/layout/hierarchy1"/>
    <dgm:cxn modelId="{1B055567-978C-4DC1-8379-4D26378E44E7}" type="presParOf" srcId="{2DADFE84-5C4A-4F6C-92FB-0A6D77CC921B}" destId="{335A5B0A-6684-41C2-A44F-5250DC47FF64}" srcOrd="1" destOrd="0" presId="urn:microsoft.com/office/officeart/2005/8/layout/hierarchy1"/>
    <dgm:cxn modelId="{148420E9-0B52-4001-9F24-9437EE59B189}" type="presParOf" srcId="{4B5BC79F-A802-4AAB-9322-B1CDC684E966}" destId="{7CA9C7BB-EDEC-4922-B9F1-8616136142B5}" srcOrd="1" destOrd="0" presId="urn:microsoft.com/office/officeart/2005/8/layout/hierarchy1"/>
    <dgm:cxn modelId="{77184AA4-177B-470E-A6E8-AEB4A13CAB95}" type="presParOf" srcId="{F98D38D6-9A38-44EF-83E5-5076B2D07C27}" destId="{0C462552-1E40-4FC8-9899-F0A57F1D3651}" srcOrd="1" destOrd="0" presId="urn:microsoft.com/office/officeart/2005/8/layout/hierarchy1"/>
    <dgm:cxn modelId="{DE7CD2A4-A08C-4318-8593-533429B3B243}" type="presParOf" srcId="{0C462552-1E40-4FC8-9899-F0A57F1D3651}" destId="{296A3260-4D3E-4FA9-AFB3-B7E26321FBDA}" srcOrd="0" destOrd="0" presId="urn:microsoft.com/office/officeart/2005/8/layout/hierarchy1"/>
    <dgm:cxn modelId="{8AF79252-4DAE-49F5-A420-EC0160E38077}" type="presParOf" srcId="{296A3260-4D3E-4FA9-AFB3-B7E26321FBDA}" destId="{E31712A2-1914-46D9-B70F-478CA47AC5B8}" srcOrd="0" destOrd="0" presId="urn:microsoft.com/office/officeart/2005/8/layout/hierarchy1"/>
    <dgm:cxn modelId="{0D6937B9-D655-42CB-B0EB-FB53A670D450}" type="presParOf" srcId="{296A3260-4D3E-4FA9-AFB3-B7E26321FBDA}" destId="{7B4C68FB-E386-46AF-85AC-1D952F8C11B6}" srcOrd="1" destOrd="0" presId="urn:microsoft.com/office/officeart/2005/8/layout/hierarchy1"/>
    <dgm:cxn modelId="{934E8A96-FCC9-4BF6-AEF0-C9AA96759AEB}" type="presParOf" srcId="{0C462552-1E40-4FC8-9899-F0A57F1D3651}" destId="{C9982852-0EDC-4ECC-90F8-F1F083954607}" srcOrd="1" destOrd="0" presId="urn:microsoft.com/office/officeart/2005/8/layout/hierarchy1"/>
  </dgm:cxnLst>
  <dgm:bg/>
  <dgm:whole>
    <a:ln cmpd="dbl">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6AB0DC-CF25-4055-9D09-5A90094C3250}"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bg-BG"/>
        </a:p>
      </dgm:t>
    </dgm:pt>
    <dgm:pt modelId="{E57873CD-2333-4504-9267-A6BF6E2FA885}">
      <dgm:prSet phldrT="[Текст]"/>
      <dgm:spPr/>
      <dgm:t>
        <a:bodyPr/>
        <a:lstStyle/>
        <a:p>
          <a:r>
            <a:rPr lang="bg-BG" b="1" dirty="0">
              <a:solidFill>
                <a:schemeClr val="tx1"/>
              </a:solidFill>
              <a:latin typeface="Trebuchet MS" panose="020B0603020202020204" pitchFamily="34" charset="0"/>
              <a:cs typeface="Times New Roman" panose="02020603050405020304" pitchFamily="18" charset="0"/>
            </a:rPr>
            <a:t>ПРОЕКТ</a:t>
          </a:r>
        </a:p>
      </dgm:t>
    </dgm:pt>
    <dgm:pt modelId="{A23EB327-6FA6-41C4-B347-7503D18B29A2}" type="parTrans" cxnId="{C0C98331-BFD9-4E23-A16F-4BF9C8AC67DF}">
      <dgm:prSet/>
      <dgm:spPr/>
      <dgm:t>
        <a:bodyPr/>
        <a:lstStyle/>
        <a:p>
          <a:endParaRPr lang="bg-BG"/>
        </a:p>
      </dgm:t>
    </dgm:pt>
    <dgm:pt modelId="{724545D8-5A0E-4CB8-AE51-E217F8532C09}" type="sibTrans" cxnId="{C0C98331-BFD9-4E23-A16F-4BF9C8AC67DF}">
      <dgm:prSet/>
      <dgm:spPr/>
      <dgm:t>
        <a:bodyPr/>
        <a:lstStyle/>
        <a:p>
          <a:endParaRPr lang="bg-BG"/>
        </a:p>
      </dgm:t>
    </dgm:pt>
    <dgm:pt modelId="{FE8677E8-1EBB-427A-B7F4-D220132C48C9}">
      <dgm:prSet phldrT="[Текст]"/>
      <dgm:spPr/>
      <dgm:t>
        <a:bodyPr/>
        <a:lstStyle/>
        <a:p>
          <a:r>
            <a:rPr lang="bg-BG" b="1" dirty="0">
              <a:solidFill>
                <a:schemeClr val="tx1"/>
              </a:solidFill>
              <a:latin typeface="Trebuchet MS" panose="020B0603020202020204" pitchFamily="34" charset="0"/>
              <a:cs typeface="Times New Roman" panose="02020603050405020304" pitchFamily="18" charset="0"/>
            </a:rPr>
            <a:t>ЦЕЛ, НАЧАЛО И</a:t>
          </a:r>
        </a:p>
        <a:p>
          <a:r>
            <a:rPr lang="bg-BG" b="1" dirty="0">
              <a:solidFill>
                <a:schemeClr val="tx1"/>
              </a:solidFill>
              <a:latin typeface="Trebuchet MS" panose="020B0603020202020204" pitchFamily="34" charset="0"/>
              <a:cs typeface="Times New Roman" panose="02020603050405020304" pitchFamily="18" charset="0"/>
            </a:rPr>
            <a:t> КРАЙ, ПРОМЯНА</a:t>
          </a:r>
        </a:p>
      </dgm:t>
    </dgm:pt>
    <dgm:pt modelId="{0CABE369-11B7-4AD4-A100-02D48DC87CDC}" type="parTrans" cxnId="{2BE0D1B3-2F64-43E7-9A98-1170313BB728}">
      <dgm:prSet/>
      <dgm:spPr/>
      <dgm:t>
        <a:bodyPr/>
        <a:lstStyle/>
        <a:p>
          <a:endParaRPr lang="bg-BG"/>
        </a:p>
      </dgm:t>
    </dgm:pt>
    <dgm:pt modelId="{7E964426-5612-44B2-AEEB-0044E86D6242}" type="sibTrans" cxnId="{2BE0D1B3-2F64-43E7-9A98-1170313BB728}">
      <dgm:prSet/>
      <dgm:spPr/>
      <dgm:t>
        <a:bodyPr/>
        <a:lstStyle/>
        <a:p>
          <a:endParaRPr lang="bg-BG"/>
        </a:p>
      </dgm:t>
    </dgm:pt>
    <dgm:pt modelId="{66949E5D-F7CB-4748-8387-884DB0F62B26}">
      <dgm:prSet/>
      <dgm:spPr/>
      <dgm:t>
        <a:bodyPr/>
        <a:lstStyle/>
        <a:p>
          <a:pPr algn="l">
            <a:buSzPts val="1000"/>
            <a:buFont typeface="Symbol" panose="05050102010706020507" pitchFamily="18" charset="2"/>
            <a:buChar char=""/>
          </a:pPr>
          <a:r>
            <a:rPr lang="ru-RU" b="1" dirty="0">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ПРИМЕР: </a:t>
          </a:r>
          <a:r>
            <a:rPr lang="ru-RU" b="1" dirty="0" err="1">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Стартиране</a:t>
          </a:r>
          <a:r>
            <a:rPr lang="ru-RU" b="1" dirty="0">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 на нова </a:t>
          </a:r>
          <a:r>
            <a:rPr lang="ru-RU" b="1" dirty="0" err="1">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куриерска</a:t>
          </a:r>
          <a:r>
            <a:rPr lang="ru-RU" b="1" dirty="0">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 услуга – проект</a:t>
          </a:r>
          <a:endParaRPr lang="bg-BG" b="1" dirty="0">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endParaRPr>
        </a:p>
      </dgm:t>
    </dgm:pt>
    <dgm:pt modelId="{A84A56BE-A752-43AF-95F2-336D30513EC3}" type="parTrans" cxnId="{37D750CA-5885-45A8-A490-7E29C6AA1DD1}">
      <dgm:prSet/>
      <dgm:spPr/>
      <dgm:t>
        <a:bodyPr/>
        <a:lstStyle/>
        <a:p>
          <a:endParaRPr lang="bg-BG"/>
        </a:p>
      </dgm:t>
    </dgm:pt>
    <dgm:pt modelId="{94978136-AF7E-491D-B723-F3C875B2A566}" type="sibTrans" cxnId="{37D750CA-5885-45A8-A490-7E29C6AA1DD1}">
      <dgm:prSet/>
      <dgm:spPr/>
      <dgm:t>
        <a:bodyPr/>
        <a:lstStyle/>
        <a:p>
          <a:endParaRPr lang="bg-BG"/>
        </a:p>
      </dgm:t>
    </dgm:pt>
    <dgm:pt modelId="{9FDDA527-FEA5-48B5-ADFE-E112B8F06E95}" type="pres">
      <dgm:prSet presAssocID="{A86AB0DC-CF25-4055-9D09-5A90094C3250}" presName="outerComposite" presStyleCnt="0">
        <dgm:presLayoutVars>
          <dgm:chMax val="5"/>
          <dgm:dir/>
          <dgm:resizeHandles val="exact"/>
        </dgm:presLayoutVars>
      </dgm:prSet>
      <dgm:spPr/>
    </dgm:pt>
    <dgm:pt modelId="{F982E083-965D-45F8-91A0-220C00FBDA21}" type="pres">
      <dgm:prSet presAssocID="{A86AB0DC-CF25-4055-9D09-5A90094C3250}" presName="dummyMaxCanvas" presStyleCnt="0">
        <dgm:presLayoutVars/>
      </dgm:prSet>
      <dgm:spPr/>
    </dgm:pt>
    <dgm:pt modelId="{64710FF4-0F8A-4F59-800D-FF47C7947F23}" type="pres">
      <dgm:prSet presAssocID="{A86AB0DC-CF25-4055-9D09-5A90094C3250}" presName="ThreeNodes_1" presStyleLbl="node1" presStyleIdx="0" presStyleCnt="3">
        <dgm:presLayoutVars>
          <dgm:bulletEnabled val="1"/>
        </dgm:presLayoutVars>
      </dgm:prSet>
      <dgm:spPr/>
    </dgm:pt>
    <dgm:pt modelId="{5ED7BAE1-2767-4105-926F-8F2D78234310}" type="pres">
      <dgm:prSet presAssocID="{A86AB0DC-CF25-4055-9D09-5A90094C3250}" presName="ThreeNodes_2" presStyleLbl="node1" presStyleIdx="1" presStyleCnt="3">
        <dgm:presLayoutVars>
          <dgm:bulletEnabled val="1"/>
        </dgm:presLayoutVars>
      </dgm:prSet>
      <dgm:spPr/>
    </dgm:pt>
    <dgm:pt modelId="{A21A313E-F92B-4157-83B2-BD26F24F90EC}" type="pres">
      <dgm:prSet presAssocID="{A86AB0DC-CF25-4055-9D09-5A90094C3250}" presName="ThreeNodes_3" presStyleLbl="node1" presStyleIdx="2" presStyleCnt="3">
        <dgm:presLayoutVars>
          <dgm:bulletEnabled val="1"/>
        </dgm:presLayoutVars>
      </dgm:prSet>
      <dgm:spPr/>
    </dgm:pt>
    <dgm:pt modelId="{9F06C044-8906-40E4-96AD-63B737F1A409}" type="pres">
      <dgm:prSet presAssocID="{A86AB0DC-CF25-4055-9D09-5A90094C3250}" presName="ThreeConn_1-2" presStyleLbl="fgAccFollowNode1" presStyleIdx="0" presStyleCnt="2">
        <dgm:presLayoutVars>
          <dgm:bulletEnabled val="1"/>
        </dgm:presLayoutVars>
      </dgm:prSet>
      <dgm:spPr/>
    </dgm:pt>
    <dgm:pt modelId="{83B5DFA3-0B1F-40AB-A450-B8C8FD23950A}" type="pres">
      <dgm:prSet presAssocID="{A86AB0DC-CF25-4055-9D09-5A90094C3250}" presName="ThreeConn_2-3" presStyleLbl="fgAccFollowNode1" presStyleIdx="1" presStyleCnt="2">
        <dgm:presLayoutVars>
          <dgm:bulletEnabled val="1"/>
        </dgm:presLayoutVars>
      </dgm:prSet>
      <dgm:spPr/>
    </dgm:pt>
    <dgm:pt modelId="{9D5FAFBA-C14E-44A8-B4F3-98A646BAFD3C}" type="pres">
      <dgm:prSet presAssocID="{A86AB0DC-CF25-4055-9D09-5A90094C3250}" presName="ThreeNodes_1_text" presStyleLbl="node1" presStyleIdx="2" presStyleCnt="3">
        <dgm:presLayoutVars>
          <dgm:bulletEnabled val="1"/>
        </dgm:presLayoutVars>
      </dgm:prSet>
      <dgm:spPr/>
    </dgm:pt>
    <dgm:pt modelId="{0009C147-95F9-4529-AA3D-A7B9760A3CD0}" type="pres">
      <dgm:prSet presAssocID="{A86AB0DC-CF25-4055-9D09-5A90094C3250}" presName="ThreeNodes_2_text" presStyleLbl="node1" presStyleIdx="2" presStyleCnt="3">
        <dgm:presLayoutVars>
          <dgm:bulletEnabled val="1"/>
        </dgm:presLayoutVars>
      </dgm:prSet>
      <dgm:spPr/>
    </dgm:pt>
    <dgm:pt modelId="{3D0C2E42-7C80-48CD-AF56-8BF452CC25CF}" type="pres">
      <dgm:prSet presAssocID="{A86AB0DC-CF25-4055-9D09-5A90094C3250}" presName="ThreeNodes_3_text" presStyleLbl="node1" presStyleIdx="2" presStyleCnt="3">
        <dgm:presLayoutVars>
          <dgm:bulletEnabled val="1"/>
        </dgm:presLayoutVars>
      </dgm:prSet>
      <dgm:spPr/>
    </dgm:pt>
  </dgm:ptLst>
  <dgm:cxnLst>
    <dgm:cxn modelId="{1371D401-80D4-4288-8E9F-4FB8E6AAAE96}" type="presOf" srcId="{FE8677E8-1EBB-427A-B7F4-D220132C48C9}" destId="{0009C147-95F9-4529-AA3D-A7B9760A3CD0}" srcOrd="1" destOrd="0" presId="urn:microsoft.com/office/officeart/2005/8/layout/vProcess5"/>
    <dgm:cxn modelId="{1DDC3207-6C09-43D1-84D5-EE0EC8004753}" type="presOf" srcId="{66949E5D-F7CB-4748-8387-884DB0F62B26}" destId="{3D0C2E42-7C80-48CD-AF56-8BF452CC25CF}" srcOrd="1" destOrd="0" presId="urn:microsoft.com/office/officeart/2005/8/layout/vProcess5"/>
    <dgm:cxn modelId="{C0C98331-BFD9-4E23-A16F-4BF9C8AC67DF}" srcId="{A86AB0DC-CF25-4055-9D09-5A90094C3250}" destId="{E57873CD-2333-4504-9267-A6BF6E2FA885}" srcOrd="0" destOrd="0" parTransId="{A23EB327-6FA6-41C4-B347-7503D18B29A2}" sibTransId="{724545D8-5A0E-4CB8-AE51-E217F8532C09}"/>
    <dgm:cxn modelId="{9D2D6032-3897-44F6-BE14-C0A68DA667CE}" type="presOf" srcId="{724545D8-5A0E-4CB8-AE51-E217F8532C09}" destId="{9F06C044-8906-40E4-96AD-63B737F1A409}" srcOrd="0" destOrd="0" presId="urn:microsoft.com/office/officeart/2005/8/layout/vProcess5"/>
    <dgm:cxn modelId="{E179FE69-8B66-4524-8399-260A622F9C09}" type="presOf" srcId="{E57873CD-2333-4504-9267-A6BF6E2FA885}" destId="{64710FF4-0F8A-4F59-800D-FF47C7947F23}" srcOrd="0" destOrd="0" presId="urn:microsoft.com/office/officeart/2005/8/layout/vProcess5"/>
    <dgm:cxn modelId="{79CBB979-4E45-4EFA-8B20-1236BF773CB1}" type="presOf" srcId="{66949E5D-F7CB-4748-8387-884DB0F62B26}" destId="{A21A313E-F92B-4157-83B2-BD26F24F90EC}" srcOrd="0" destOrd="0" presId="urn:microsoft.com/office/officeart/2005/8/layout/vProcess5"/>
    <dgm:cxn modelId="{379E9C7D-D359-495A-A9AD-0530424E681F}" type="presOf" srcId="{E57873CD-2333-4504-9267-A6BF6E2FA885}" destId="{9D5FAFBA-C14E-44A8-B4F3-98A646BAFD3C}" srcOrd="1" destOrd="0" presId="urn:microsoft.com/office/officeart/2005/8/layout/vProcess5"/>
    <dgm:cxn modelId="{BBBDE287-55C6-43F1-BB75-D1A30533FE15}" type="presOf" srcId="{A86AB0DC-CF25-4055-9D09-5A90094C3250}" destId="{9FDDA527-FEA5-48B5-ADFE-E112B8F06E95}" srcOrd="0" destOrd="0" presId="urn:microsoft.com/office/officeart/2005/8/layout/vProcess5"/>
    <dgm:cxn modelId="{57C99791-D751-4FD0-8B87-740B5A4C4BF6}" type="presOf" srcId="{FE8677E8-1EBB-427A-B7F4-D220132C48C9}" destId="{5ED7BAE1-2767-4105-926F-8F2D78234310}" srcOrd="0" destOrd="0" presId="urn:microsoft.com/office/officeart/2005/8/layout/vProcess5"/>
    <dgm:cxn modelId="{2BE0D1B3-2F64-43E7-9A98-1170313BB728}" srcId="{A86AB0DC-CF25-4055-9D09-5A90094C3250}" destId="{FE8677E8-1EBB-427A-B7F4-D220132C48C9}" srcOrd="1" destOrd="0" parTransId="{0CABE369-11B7-4AD4-A100-02D48DC87CDC}" sibTransId="{7E964426-5612-44B2-AEEB-0044E86D6242}"/>
    <dgm:cxn modelId="{37D750CA-5885-45A8-A490-7E29C6AA1DD1}" srcId="{A86AB0DC-CF25-4055-9D09-5A90094C3250}" destId="{66949E5D-F7CB-4748-8387-884DB0F62B26}" srcOrd="2" destOrd="0" parTransId="{A84A56BE-A752-43AF-95F2-336D30513EC3}" sibTransId="{94978136-AF7E-491D-B723-F3C875B2A566}"/>
    <dgm:cxn modelId="{BE2C1BF3-094C-4D7D-8313-89312BF3F181}" type="presOf" srcId="{7E964426-5612-44B2-AEEB-0044E86D6242}" destId="{83B5DFA3-0B1F-40AB-A450-B8C8FD23950A}" srcOrd="0" destOrd="0" presId="urn:microsoft.com/office/officeart/2005/8/layout/vProcess5"/>
    <dgm:cxn modelId="{63ADA472-EB6E-4624-BA6A-B24677269B87}" type="presParOf" srcId="{9FDDA527-FEA5-48B5-ADFE-E112B8F06E95}" destId="{F982E083-965D-45F8-91A0-220C00FBDA21}" srcOrd="0" destOrd="0" presId="urn:microsoft.com/office/officeart/2005/8/layout/vProcess5"/>
    <dgm:cxn modelId="{E419F29C-1B08-4C6F-BB2A-B2393789FCEF}" type="presParOf" srcId="{9FDDA527-FEA5-48B5-ADFE-E112B8F06E95}" destId="{64710FF4-0F8A-4F59-800D-FF47C7947F23}" srcOrd="1" destOrd="0" presId="urn:microsoft.com/office/officeart/2005/8/layout/vProcess5"/>
    <dgm:cxn modelId="{31D37DCC-C456-4F07-9ACA-2FE313DDFB1B}" type="presParOf" srcId="{9FDDA527-FEA5-48B5-ADFE-E112B8F06E95}" destId="{5ED7BAE1-2767-4105-926F-8F2D78234310}" srcOrd="2" destOrd="0" presId="urn:microsoft.com/office/officeart/2005/8/layout/vProcess5"/>
    <dgm:cxn modelId="{BA3F6242-ACF9-420A-94A8-94E032D5AEA5}" type="presParOf" srcId="{9FDDA527-FEA5-48B5-ADFE-E112B8F06E95}" destId="{A21A313E-F92B-4157-83B2-BD26F24F90EC}" srcOrd="3" destOrd="0" presId="urn:microsoft.com/office/officeart/2005/8/layout/vProcess5"/>
    <dgm:cxn modelId="{A904EBD7-B6FE-48AD-96AB-31A25B2AF144}" type="presParOf" srcId="{9FDDA527-FEA5-48B5-ADFE-E112B8F06E95}" destId="{9F06C044-8906-40E4-96AD-63B737F1A409}" srcOrd="4" destOrd="0" presId="urn:microsoft.com/office/officeart/2005/8/layout/vProcess5"/>
    <dgm:cxn modelId="{63555BC0-4BB3-4D2E-8BAC-A9A7F1367C47}" type="presParOf" srcId="{9FDDA527-FEA5-48B5-ADFE-E112B8F06E95}" destId="{83B5DFA3-0B1F-40AB-A450-B8C8FD23950A}" srcOrd="5" destOrd="0" presId="urn:microsoft.com/office/officeart/2005/8/layout/vProcess5"/>
    <dgm:cxn modelId="{1A706297-6873-464B-A128-EB984CF271CA}" type="presParOf" srcId="{9FDDA527-FEA5-48B5-ADFE-E112B8F06E95}" destId="{9D5FAFBA-C14E-44A8-B4F3-98A646BAFD3C}" srcOrd="6" destOrd="0" presId="urn:microsoft.com/office/officeart/2005/8/layout/vProcess5"/>
    <dgm:cxn modelId="{F29FD673-24D4-4DB9-AEA6-328167462B43}" type="presParOf" srcId="{9FDDA527-FEA5-48B5-ADFE-E112B8F06E95}" destId="{0009C147-95F9-4529-AA3D-A7B9760A3CD0}" srcOrd="7" destOrd="0" presId="urn:microsoft.com/office/officeart/2005/8/layout/vProcess5"/>
    <dgm:cxn modelId="{810A942F-1079-4B04-AE00-87726BCB3DEB}" type="presParOf" srcId="{9FDDA527-FEA5-48B5-ADFE-E112B8F06E95}" destId="{3D0C2E42-7C80-48CD-AF56-8BF452CC25CF}"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68A1D2-ED88-41D6-ADFA-8A7FEF90F612}" type="doc">
      <dgm:prSet loTypeId="urn:microsoft.com/office/officeart/2005/8/layout/vProcess5" loCatId="process" qsTypeId="urn:microsoft.com/office/officeart/2005/8/quickstyle/simple1" qsCatId="simple" csTypeId="urn:microsoft.com/office/officeart/2005/8/colors/colorful1" csCatId="colorful" phldr="1"/>
      <dgm:spPr/>
    </dgm:pt>
    <dgm:pt modelId="{9084C654-72DC-44BF-9A89-17F537990983}">
      <dgm:prSet phldrT="[Текст]"/>
      <dgm:spPr/>
      <dgm:t>
        <a:bodyPr/>
        <a:lstStyle/>
        <a:p>
          <a:r>
            <a:rPr lang="bg-BG" b="1" dirty="0">
              <a:solidFill>
                <a:schemeClr val="tx1"/>
              </a:solidFill>
              <a:latin typeface="Trebuchet MS" panose="020B0603020202020204" pitchFamily="34" charset="0"/>
              <a:cs typeface="Times New Roman" panose="02020603050405020304" pitchFamily="18" charset="0"/>
            </a:rPr>
            <a:t>РУТИННА ДЕЙНОСТ</a:t>
          </a:r>
        </a:p>
      </dgm:t>
    </dgm:pt>
    <dgm:pt modelId="{26460169-ADE1-4018-B09B-E73D49564517}" type="parTrans" cxnId="{EF1EBDC3-8D5C-471B-B448-F9444B5BB131}">
      <dgm:prSet/>
      <dgm:spPr/>
      <dgm:t>
        <a:bodyPr/>
        <a:lstStyle/>
        <a:p>
          <a:endParaRPr lang="bg-BG"/>
        </a:p>
      </dgm:t>
    </dgm:pt>
    <dgm:pt modelId="{524536C6-6046-4E6F-9840-B4F9873E6D9C}" type="sibTrans" cxnId="{EF1EBDC3-8D5C-471B-B448-F9444B5BB131}">
      <dgm:prSet/>
      <dgm:spPr/>
      <dgm:t>
        <a:bodyPr/>
        <a:lstStyle/>
        <a:p>
          <a:endParaRPr lang="bg-BG"/>
        </a:p>
      </dgm:t>
    </dgm:pt>
    <dgm:pt modelId="{042508B5-B7A5-428F-A292-2DDA95C67951}">
      <dgm:prSet phldrT="[Текст]"/>
      <dgm:spPr/>
      <dgm:t>
        <a:bodyPr/>
        <a:lstStyle/>
        <a:p>
          <a:r>
            <a:rPr lang="bg-BG" b="1" dirty="0">
              <a:solidFill>
                <a:schemeClr val="tx1"/>
              </a:solidFill>
              <a:latin typeface="Trebuchet MS" panose="020B0603020202020204" pitchFamily="34" charset="0"/>
              <a:cs typeface="Times New Roman" panose="02020603050405020304" pitchFamily="18" charset="0"/>
            </a:rPr>
            <a:t>ПОВТАРЯЩА СЕ</a:t>
          </a:r>
        </a:p>
      </dgm:t>
    </dgm:pt>
    <dgm:pt modelId="{AF23F9B7-E26D-4978-AB40-B609C244E987}" type="parTrans" cxnId="{02B660F7-29B2-4CD8-B834-694E50B1B8DC}">
      <dgm:prSet/>
      <dgm:spPr/>
      <dgm:t>
        <a:bodyPr/>
        <a:lstStyle/>
        <a:p>
          <a:endParaRPr lang="bg-BG"/>
        </a:p>
      </dgm:t>
    </dgm:pt>
    <dgm:pt modelId="{5F666F24-5676-4BAC-8BE0-B7077A8C4266}" type="sibTrans" cxnId="{02B660F7-29B2-4CD8-B834-694E50B1B8DC}">
      <dgm:prSet/>
      <dgm:spPr/>
      <dgm:t>
        <a:bodyPr/>
        <a:lstStyle/>
        <a:p>
          <a:endParaRPr lang="bg-BG"/>
        </a:p>
      </dgm:t>
    </dgm:pt>
    <dgm:pt modelId="{C27122A8-D117-4CE0-B12F-1CB0E1CB4FD1}">
      <dgm:prSet phldrT="[Текст]"/>
      <dgm:spPr/>
      <dgm:t>
        <a:bodyPr/>
        <a:lstStyle/>
        <a:p>
          <a:r>
            <a:rPr lang="bg-BG" b="1" dirty="0">
              <a:solidFill>
                <a:schemeClr val="tx1"/>
              </a:solidFill>
              <a:latin typeface="Trebuchet MS" panose="020B0603020202020204" pitchFamily="34" charset="0"/>
              <a:cs typeface="Times New Roman" panose="02020603050405020304" pitchFamily="18" charset="0"/>
            </a:rPr>
            <a:t>ПРИМЕР: Доставка на пратки – рутинна дейност</a:t>
          </a:r>
        </a:p>
      </dgm:t>
    </dgm:pt>
    <dgm:pt modelId="{0109BE5A-938E-4887-BC24-5E2924B7A250}" type="parTrans" cxnId="{EF626C08-41F6-42E3-A19B-1214CBDEA473}">
      <dgm:prSet/>
      <dgm:spPr/>
      <dgm:t>
        <a:bodyPr/>
        <a:lstStyle/>
        <a:p>
          <a:endParaRPr lang="bg-BG"/>
        </a:p>
      </dgm:t>
    </dgm:pt>
    <dgm:pt modelId="{9EA785F7-3C32-48BA-A12A-B8220BA1D6D6}" type="sibTrans" cxnId="{EF626C08-41F6-42E3-A19B-1214CBDEA473}">
      <dgm:prSet/>
      <dgm:spPr/>
      <dgm:t>
        <a:bodyPr/>
        <a:lstStyle/>
        <a:p>
          <a:endParaRPr lang="bg-BG"/>
        </a:p>
      </dgm:t>
    </dgm:pt>
    <dgm:pt modelId="{22C756FE-7606-4A23-B579-5849AE5470AE}" type="pres">
      <dgm:prSet presAssocID="{2668A1D2-ED88-41D6-ADFA-8A7FEF90F612}" presName="outerComposite" presStyleCnt="0">
        <dgm:presLayoutVars>
          <dgm:chMax val="5"/>
          <dgm:dir/>
          <dgm:resizeHandles val="exact"/>
        </dgm:presLayoutVars>
      </dgm:prSet>
      <dgm:spPr/>
    </dgm:pt>
    <dgm:pt modelId="{DFEBDDC9-2E13-44EA-B61F-393765F6CC56}" type="pres">
      <dgm:prSet presAssocID="{2668A1D2-ED88-41D6-ADFA-8A7FEF90F612}" presName="dummyMaxCanvas" presStyleCnt="0">
        <dgm:presLayoutVars/>
      </dgm:prSet>
      <dgm:spPr/>
    </dgm:pt>
    <dgm:pt modelId="{B7AB3933-FF27-40CE-89B3-995D5DA4EEF7}" type="pres">
      <dgm:prSet presAssocID="{2668A1D2-ED88-41D6-ADFA-8A7FEF90F612}" presName="ThreeNodes_1" presStyleLbl="node1" presStyleIdx="0" presStyleCnt="3" custLinFactNeighborX="-8955">
        <dgm:presLayoutVars>
          <dgm:bulletEnabled val="1"/>
        </dgm:presLayoutVars>
      </dgm:prSet>
      <dgm:spPr/>
    </dgm:pt>
    <dgm:pt modelId="{5580E41C-EAA4-45B0-B06F-19117A239DFA}" type="pres">
      <dgm:prSet presAssocID="{2668A1D2-ED88-41D6-ADFA-8A7FEF90F612}" presName="ThreeNodes_2" presStyleLbl="node1" presStyleIdx="1" presStyleCnt="3">
        <dgm:presLayoutVars>
          <dgm:bulletEnabled val="1"/>
        </dgm:presLayoutVars>
      </dgm:prSet>
      <dgm:spPr/>
    </dgm:pt>
    <dgm:pt modelId="{CF72D409-5AC3-468F-BF1F-447CA24DD07B}" type="pres">
      <dgm:prSet presAssocID="{2668A1D2-ED88-41D6-ADFA-8A7FEF90F612}" presName="ThreeNodes_3" presStyleLbl="node1" presStyleIdx="2" presStyleCnt="3">
        <dgm:presLayoutVars>
          <dgm:bulletEnabled val="1"/>
        </dgm:presLayoutVars>
      </dgm:prSet>
      <dgm:spPr/>
    </dgm:pt>
    <dgm:pt modelId="{4F670B39-50E7-4B50-A14C-1DD9FE66D150}" type="pres">
      <dgm:prSet presAssocID="{2668A1D2-ED88-41D6-ADFA-8A7FEF90F612}" presName="ThreeConn_1-2" presStyleLbl="fgAccFollowNode1" presStyleIdx="0" presStyleCnt="2">
        <dgm:presLayoutVars>
          <dgm:bulletEnabled val="1"/>
        </dgm:presLayoutVars>
      </dgm:prSet>
      <dgm:spPr/>
    </dgm:pt>
    <dgm:pt modelId="{83241B85-4486-430A-8D68-C2122C469FFB}" type="pres">
      <dgm:prSet presAssocID="{2668A1D2-ED88-41D6-ADFA-8A7FEF90F612}" presName="ThreeConn_2-3" presStyleLbl="fgAccFollowNode1" presStyleIdx="1" presStyleCnt="2">
        <dgm:presLayoutVars>
          <dgm:bulletEnabled val="1"/>
        </dgm:presLayoutVars>
      </dgm:prSet>
      <dgm:spPr/>
    </dgm:pt>
    <dgm:pt modelId="{5A002A70-3C9E-4067-A359-984BDAC22382}" type="pres">
      <dgm:prSet presAssocID="{2668A1D2-ED88-41D6-ADFA-8A7FEF90F612}" presName="ThreeNodes_1_text" presStyleLbl="node1" presStyleIdx="2" presStyleCnt="3">
        <dgm:presLayoutVars>
          <dgm:bulletEnabled val="1"/>
        </dgm:presLayoutVars>
      </dgm:prSet>
      <dgm:spPr/>
    </dgm:pt>
    <dgm:pt modelId="{E98666F1-3465-49CC-9DA7-E4008396453D}" type="pres">
      <dgm:prSet presAssocID="{2668A1D2-ED88-41D6-ADFA-8A7FEF90F612}" presName="ThreeNodes_2_text" presStyleLbl="node1" presStyleIdx="2" presStyleCnt="3">
        <dgm:presLayoutVars>
          <dgm:bulletEnabled val="1"/>
        </dgm:presLayoutVars>
      </dgm:prSet>
      <dgm:spPr/>
    </dgm:pt>
    <dgm:pt modelId="{2373FE0A-7E85-411D-A75D-4CB3E43815D5}" type="pres">
      <dgm:prSet presAssocID="{2668A1D2-ED88-41D6-ADFA-8A7FEF90F612}" presName="ThreeNodes_3_text" presStyleLbl="node1" presStyleIdx="2" presStyleCnt="3">
        <dgm:presLayoutVars>
          <dgm:bulletEnabled val="1"/>
        </dgm:presLayoutVars>
      </dgm:prSet>
      <dgm:spPr/>
    </dgm:pt>
  </dgm:ptLst>
  <dgm:cxnLst>
    <dgm:cxn modelId="{EF626C08-41F6-42E3-A19B-1214CBDEA473}" srcId="{2668A1D2-ED88-41D6-ADFA-8A7FEF90F612}" destId="{C27122A8-D117-4CE0-B12F-1CB0E1CB4FD1}" srcOrd="2" destOrd="0" parTransId="{0109BE5A-938E-4887-BC24-5E2924B7A250}" sibTransId="{9EA785F7-3C32-48BA-A12A-B8220BA1D6D6}"/>
    <dgm:cxn modelId="{0FCDA85B-73EB-4ECD-9368-AB4066EC3F3F}" type="presOf" srcId="{C27122A8-D117-4CE0-B12F-1CB0E1CB4FD1}" destId="{2373FE0A-7E85-411D-A75D-4CB3E43815D5}" srcOrd="1" destOrd="0" presId="urn:microsoft.com/office/officeart/2005/8/layout/vProcess5"/>
    <dgm:cxn modelId="{D2B4B25E-F7F0-4A89-87B9-4C86C5415BBC}" type="presOf" srcId="{5F666F24-5676-4BAC-8BE0-B7077A8C4266}" destId="{83241B85-4486-430A-8D68-C2122C469FFB}" srcOrd="0" destOrd="0" presId="urn:microsoft.com/office/officeart/2005/8/layout/vProcess5"/>
    <dgm:cxn modelId="{A86C399B-21B3-4926-B44F-7AD0A426A476}" type="presOf" srcId="{2668A1D2-ED88-41D6-ADFA-8A7FEF90F612}" destId="{22C756FE-7606-4A23-B579-5849AE5470AE}" srcOrd="0" destOrd="0" presId="urn:microsoft.com/office/officeart/2005/8/layout/vProcess5"/>
    <dgm:cxn modelId="{A3A653A0-2A3F-4EE4-AE7F-FD1D70161020}" type="presOf" srcId="{9084C654-72DC-44BF-9A89-17F537990983}" destId="{5A002A70-3C9E-4067-A359-984BDAC22382}" srcOrd="1" destOrd="0" presId="urn:microsoft.com/office/officeart/2005/8/layout/vProcess5"/>
    <dgm:cxn modelId="{97061BAC-5D09-4DFD-A307-1B73852E35FA}" type="presOf" srcId="{524536C6-6046-4E6F-9840-B4F9873E6D9C}" destId="{4F670B39-50E7-4B50-A14C-1DD9FE66D150}" srcOrd="0" destOrd="0" presId="urn:microsoft.com/office/officeart/2005/8/layout/vProcess5"/>
    <dgm:cxn modelId="{0CE93BBD-AB4C-495F-89C9-48E42B062C50}" type="presOf" srcId="{042508B5-B7A5-428F-A292-2DDA95C67951}" destId="{5580E41C-EAA4-45B0-B06F-19117A239DFA}" srcOrd="0" destOrd="0" presId="urn:microsoft.com/office/officeart/2005/8/layout/vProcess5"/>
    <dgm:cxn modelId="{D4FD26BF-6A2B-48CE-A56E-32A05985ACCB}" type="presOf" srcId="{C27122A8-D117-4CE0-B12F-1CB0E1CB4FD1}" destId="{CF72D409-5AC3-468F-BF1F-447CA24DD07B}" srcOrd="0" destOrd="0" presId="urn:microsoft.com/office/officeart/2005/8/layout/vProcess5"/>
    <dgm:cxn modelId="{219399C3-43BD-447A-9A42-D897B0AE7EBB}" type="presOf" srcId="{042508B5-B7A5-428F-A292-2DDA95C67951}" destId="{E98666F1-3465-49CC-9DA7-E4008396453D}" srcOrd="1" destOrd="0" presId="urn:microsoft.com/office/officeart/2005/8/layout/vProcess5"/>
    <dgm:cxn modelId="{EF1EBDC3-8D5C-471B-B448-F9444B5BB131}" srcId="{2668A1D2-ED88-41D6-ADFA-8A7FEF90F612}" destId="{9084C654-72DC-44BF-9A89-17F537990983}" srcOrd="0" destOrd="0" parTransId="{26460169-ADE1-4018-B09B-E73D49564517}" sibTransId="{524536C6-6046-4E6F-9840-B4F9873E6D9C}"/>
    <dgm:cxn modelId="{D3295EEE-507D-4E1F-91B7-8E0EB888109B}" type="presOf" srcId="{9084C654-72DC-44BF-9A89-17F537990983}" destId="{B7AB3933-FF27-40CE-89B3-995D5DA4EEF7}" srcOrd="0" destOrd="0" presId="urn:microsoft.com/office/officeart/2005/8/layout/vProcess5"/>
    <dgm:cxn modelId="{02B660F7-29B2-4CD8-B834-694E50B1B8DC}" srcId="{2668A1D2-ED88-41D6-ADFA-8A7FEF90F612}" destId="{042508B5-B7A5-428F-A292-2DDA95C67951}" srcOrd="1" destOrd="0" parTransId="{AF23F9B7-E26D-4978-AB40-B609C244E987}" sibTransId="{5F666F24-5676-4BAC-8BE0-B7077A8C4266}"/>
    <dgm:cxn modelId="{6EB8EEB6-FB78-49F4-A1FC-6DC9848F6AD2}" type="presParOf" srcId="{22C756FE-7606-4A23-B579-5849AE5470AE}" destId="{DFEBDDC9-2E13-44EA-B61F-393765F6CC56}" srcOrd="0" destOrd="0" presId="urn:microsoft.com/office/officeart/2005/8/layout/vProcess5"/>
    <dgm:cxn modelId="{43DEEC80-AD37-4F49-B182-67F2EB1C077A}" type="presParOf" srcId="{22C756FE-7606-4A23-B579-5849AE5470AE}" destId="{B7AB3933-FF27-40CE-89B3-995D5DA4EEF7}" srcOrd="1" destOrd="0" presId="urn:microsoft.com/office/officeart/2005/8/layout/vProcess5"/>
    <dgm:cxn modelId="{9F6F1CBD-C18E-4972-90ED-E460E5FBF78E}" type="presParOf" srcId="{22C756FE-7606-4A23-B579-5849AE5470AE}" destId="{5580E41C-EAA4-45B0-B06F-19117A239DFA}" srcOrd="2" destOrd="0" presId="urn:microsoft.com/office/officeart/2005/8/layout/vProcess5"/>
    <dgm:cxn modelId="{FC0B52BC-69CC-4DC6-94C0-EE7AD549FFDA}" type="presParOf" srcId="{22C756FE-7606-4A23-B579-5849AE5470AE}" destId="{CF72D409-5AC3-468F-BF1F-447CA24DD07B}" srcOrd="3" destOrd="0" presId="urn:microsoft.com/office/officeart/2005/8/layout/vProcess5"/>
    <dgm:cxn modelId="{5EBB3FB7-A947-4A3E-825B-E28602124683}" type="presParOf" srcId="{22C756FE-7606-4A23-B579-5849AE5470AE}" destId="{4F670B39-50E7-4B50-A14C-1DD9FE66D150}" srcOrd="4" destOrd="0" presId="urn:microsoft.com/office/officeart/2005/8/layout/vProcess5"/>
    <dgm:cxn modelId="{5C050BAE-00D1-488D-BF32-02C4D954F1E1}" type="presParOf" srcId="{22C756FE-7606-4A23-B579-5849AE5470AE}" destId="{83241B85-4486-430A-8D68-C2122C469FFB}" srcOrd="5" destOrd="0" presId="urn:microsoft.com/office/officeart/2005/8/layout/vProcess5"/>
    <dgm:cxn modelId="{3FFCFB73-E2AC-42B4-B344-7D1C7F1251E6}" type="presParOf" srcId="{22C756FE-7606-4A23-B579-5849AE5470AE}" destId="{5A002A70-3C9E-4067-A359-984BDAC22382}" srcOrd="6" destOrd="0" presId="urn:microsoft.com/office/officeart/2005/8/layout/vProcess5"/>
    <dgm:cxn modelId="{4A318C94-0073-49C3-8147-83CA5AA96F31}" type="presParOf" srcId="{22C756FE-7606-4A23-B579-5849AE5470AE}" destId="{E98666F1-3465-49CC-9DA7-E4008396453D}" srcOrd="7" destOrd="0" presId="urn:microsoft.com/office/officeart/2005/8/layout/vProcess5"/>
    <dgm:cxn modelId="{A3F20448-B132-4F68-804A-9EC3F8E1415B}" type="presParOf" srcId="{22C756FE-7606-4A23-B579-5849AE5470AE}" destId="{2373FE0A-7E85-411D-A75D-4CB3E43815D5}" srcOrd="8"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1D089-8085-4D15-A60E-BE02AB551FF6}">
      <dsp:nvSpPr>
        <dsp:cNvPr id="0" name=""/>
        <dsp:cNvSpPr/>
      </dsp:nvSpPr>
      <dsp:spPr>
        <a:xfrm>
          <a:off x="1227" y="415897"/>
          <a:ext cx="4309690" cy="27366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35A5B0A-6684-41C2-A44F-5250DC47FF64}">
      <dsp:nvSpPr>
        <dsp:cNvPr id="0" name=""/>
        <dsp:cNvSpPr/>
      </dsp:nvSpPr>
      <dsp:spPr>
        <a:xfrm>
          <a:off x="480082" y="870809"/>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bg-BG" sz="3100" b="1" kern="1200">
              <a:latin typeface="Trebuchet MS" panose="020B0603020202020204" pitchFamily="34" charset="0"/>
              <a:cs typeface="Times New Roman" panose="02020603050405020304" pitchFamily="18" charset="0"/>
            </a:rPr>
            <a:t>Проект </a:t>
          </a:r>
          <a:r>
            <a:rPr lang="en-GB" sz="3100" b="1" kern="1200">
              <a:latin typeface="Trebuchet MS" panose="020B0603020202020204" pitchFamily="34" charset="0"/>
              <a:cs typeface="Times New Roman" panose="02020603050405020304" pitchFamily="18" charset="0"/>
            </a:rPr>
            <a:t>– </a:t>
          </a:r>
          <a:r>
            <a:rPr lang="bg-BG" sz="3100" b="1" kern="1200">
              <a:latin typeface="Trebuchet MS" panose="020B0603020202020204" pitchFamily="34" charset="0"/>
              <a:cs typeface="Times New Roman" panose="02020603050405020304" pitchFamily="18" charset="0"/>
            </a:rPr>
            <a:t>лат. </a:t>
          </a:r>
          <a:r>
            <a:rPr lang="en-GB" sz="3100" b="1" kern="1200">
              <a:latin typeface="Trebuchet MS" panose="020B0603020202020204" pitchFamily="34" charset="0"/>
              <a:cs typeface="Times New Roman" panose="02020603050405020304" pitchFamily="18" charset="0"/>
            </a:rPr>
            <a:t>Projectum=</a:t>
          </a:r>
          <a:r>
            <a:rPr lang="bg-BG" sz="3100" b="1" kern="1200">
              <a:latin typeface="Trebuchet MS" panose="020B0603020202020204" pitchFamily="34" charset="0"/>
              <a:cs typeface="Times New Roman" panose="02020603050405020304" pitchFamily="18" charset="0"/>
            </a:rPr>
            <a:t>хвърлям нещо напред</a:t>
          </a:r>
        </a:p>
      </dsp:txBody>
      <dsp:txXfrm>
        <a:off x="560236" y="950963"/>
        <a:ext cx="4149382" cy="2576345"/>
      </dsp:txXfrm>
    </dsp:sp>
    <dsp:sp modelId="{E31712A2-1914-46D9-B70F-478CA47AC5B8}">
      <dsp:nvSpPr>
        <dsp:cNvPr id="0" name=""/>
        <dsp:cNvSpPr/>
      </dsp:nvSpPr>
      <dsp:spPr>
        <a:xfrm>
          <a:off x="5268627" y="415897"/>
          <a:ext cx="4309690" cy="27366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B4C68FB-E386-46AF-85AC-1D952F8C11B6}">
      <dsp:nvSpPr>
        <dsp:cNvPr id="0" name=""/>
        <dsp:cNvSpPr/>
      </dsp:nvSpPr>
      <dsp:spPr>
        <a:xfrm>
          <a:off x="5747481" y="870809"/>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ru-RU" sz="3100" b="1" kern="1200">
              <a:latin typeface="Trebuchet MS" panose="020B0603020202020204" pitchFamily="34" charset="0"/>
              <a:cs typeface="Times New Roman" panose="02020603050405020304" pitchFamily="18" charset="0"/>
            </a:rPr>
            <a:t>„</a:t>
          </a:r>
          <a:r>
            <a:rPr lang="en-US" sz="3100" b="1" kern="1200">
              <a:latin typeface="Trebuchet MS" panose="020B0603020202020204" pitchFamily="34" charset="0"/>
              <a:cs typeface="Times New Roman" panose="02020603050405020304" pitchFamily="18" charset="0"/>
            </a:rPr>
            <a:t>PRO</a:t>
          </a:r>
          <a:r>
            <a:rPr lang="ru-RU" sz="3100" b="1" kern="1200">
              <a:latin typeface="Trebuchet MS" panose="020B0603020202020204" pitchFamily="34" charset="0"/>
              <a:cs typeface="Times New Roman" panose="02020603050405020304" pitchFamily="18" charset="0"/>
            </a:rPr>
            <a:t>“ </a:t>
          </a:r>
          <a:r>
            <a:rPr lang="en-GB" sz="3100" b="1" kern="1200">
              <a:latin typeface="Trebuchet MS" panose="020B0603020202020204" pitchFamily="34" charset="0"/>
              <a:cs typeface="Times New Roman" panose="02020603050405020304" pitchFamily="18" charset="0"/>
            </a:rPr>
            <a:t>= </a:t>
          </a:r>
          <a:r>
            <a:rPr lang="ru-RU" sz="3100" b="1" kern="1200">
              <a:latin typeface="Trebuchet MS" panose="020B0603020202020204" pitchFamily="34" charset="0"/>
              <a:cs typeface="Times New Roman" panose="02020603050405020304" pitchFamily="18" charset="0"/>
            </a:rPr>
            <a:t>предварителност на действието</a:t>
          </a:r>
          <a:endParaRPr lang="bg-BG" sz="3100" b="1" kern="1200">
            <a:latin typeface="Trebuchet MS" panose="020B0603020202020204" pitchFamily="34" charset="0"/>
            <a:cs typeface="Times New Roman" panose="02020603050405020304" pitchFamily="18" charset="0"/>
          </a:endParaRPr>
        </a:p>
      </dsp:txBody>
      <dsp:txXfrm>
        <a:off x="5827635" y="950963"/>
        <a:ext cx="4149382" cy="2576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10FF4-0F8A-4F59-800D-FF47C7947F23}">
      <dsp:nvSpPr>
        <dsp:cNvPr id="0" name=""/>
        <dsp:cNvSpPr/>
      </dsp:nvSpPr>
      <dsp:spPr>
        <a:xfrm>
          <a:off x="0" y="0"/>
          <a:ext cx="4324603" cy="123315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b="1" kern="1200" dirty="0">
              <a:solidFill>
                <a:schemeClr val="tx1"/>
              </a:solidFill>
              <a:latin typeface="Trebuchet MS" panose="020B0603020202020204" pitchFamily="34" charset="0"/>
              <a:cs typeface="Times New Roman" panose="02020603050405020304" pitchFamily="18" charset="0"/>
            </a:rPr>
            <a:t>ПРОЕКТ</a:t>
          </a:r>
        </a:p>
      </dsp:txBody>
      <dsp:txXfrm>
        <a:off x="36118" y="36118"/>
        <a:ext cx="2993933" cy="1160918"/>
      </dsp:txXfrm>
    </dsp:sp>
    <dsp:sp modelId="{5ED7BAE1-2767-4105-926F-8F2D78234310}">
      <dsp:nvSpPr>
        <dsp:cNvPr id="0" name=""/>
        <dsp:cNvSpPr/>
      </dsp:nvSpPr>
      <dsp:spPr>
        <a:xfrm>
          <a:off x="381582" y="1438680"/>
          <a:ext cx="4324603" cy="1233154"/>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bg-BG" sz="2200" b="1" kern="1200" dirty="0">
              <a:solidFill>
                <a:schemeClr val="tx1"/>
              </a:solidFill>
              <a:latin typeface="Trebuchet MS" panose="020B0603020202020204" pitchFamily="34" charset="0"/>
              <a:cs typeface="Times New Roman" panose="02020603050405020304" pitchFamily="18" charset="0"/>
            </a:rPr>
            <a:t>ЦЕЛ, НАЧАЛО И</a:t>
          </a:r>
        </a:p>
        <a:p>
          <a:pPr marL="0" lvl="0" indent="0" algn="l" defTabSz="977900">
            <a:lnSpc>
              <a:spcPct val="90000"/>
            </a:lnSpc>
            <a:spcBef>
              <a:spcPct val="0"/>
            </a:spcBef>
            <a:spcAft>
              <a:spcPct val="35000"/>
            </a:spcAft>
            <a:buNone/>
          </a:pPr>
          <a:r>
            <a:rPr lang="bg-BG" sz="2200" b="1" kern="1200" dirty="0">
              <a:solidFill>
                <a:schemeClr val="tx1"/>
              </a:solidFill>
              <a:latin typeface="Trebuchet MS" panose="020B0603020202020204" pitchFamily="34" charset="0"/>
              <a:cs typeface="Times New Roman" panose="02020603050405020304" pitchFamily="18" charset="0"/>
            </a:rPr>
            <a:t> КРАЙ, ПРОМЯНА</a:t>
          </a:r>
        </a:p>
      </dsp:txBody>
      <dsp:txXfrm>
        <a:off x="417700" y="1474798"/>
        <a:ext cx="3069234" cy="1160918"/>
      </dsp:txXfrm>
    </dsp:sp>
    <dsp:sp modelId="{A21A313E-F92B-4157-83B2-BD26F24F90EC}">
      <dsp:nvSpPr>
        <dsp:cNvPr id="0" name=""/>
        <dsp:cNvSpPr/>
      </dsp:nvSpPr>
      <dsp:spPr>
        <a:xfrm>
          <a:off x="763165" y="2877361"/>
          <a:ext cx="4324603" cy="1233154"/>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SzPts val="1000"/>
            <a:buFont typeface="Symbol" panose="05050102010706020507" pitchFamily="18" charset="2"/>
            <a:buNone/>
          </a:pPr>
          <a:r>
            <a:rPr lang="ru-RU" sz="2200" b="1" kern="1200" dirty="0">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ПРИМЕР: </a:t>
          </a:r>
          <a:r>
            <a:rPr lang="ru-RU" sz="2200" b="1" kern="1200" dirty="0" err="1">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Стартиране</a:t>
          </a:r>
          <a:r>
            <a:rPr lang="ru-RU" sz="2200" b="1" kern="1200" dirty="0">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 на нова </a:t>
          </a:r>
          <a:r>
            <a:rPr lang="ru-RU" sz="2200" b="1" kern="1200" dirty="0" err="1">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куриерска</a:t>
          </a:r>
          <a:r>
            <a:rPr lang="ru-RU" sz="2200" b="1" kern="1200" dirty="0">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rPr>
            <a:t> услуга – проект</a:t>
          </a:r>
          <a:endParaRPr lang="bg-BG" sz="2200" b="1" kern="1200" dirty="0">
            <a:solidFill>
              <a:schemeClr val="tx1"/>
            </a:solidFill>
            <a:effectLst/>
            <a:latin typeface="Trebuchet MS" panose="020B0603020202020204" pitchFamily="34" charset="0"/>
            <a:ea typeface="Malgun Gothic" panose="020B0503020000020004" pitchFamily="34" charset="-127"/>
            <a:cs typeface="Times New Roman" panose="02020603050405020304" pitchFamily="18" charset="0"/>
          </a:endParaRPr>
        </a:p>
      </dsp:txBody>
      <dsp:txXfrm>
        <a:off x="799283" y="2913479"/>
        <a:ext cx="3069234" cy="1160918"/>
      </dsp:txXfrm>
    </dsp:sp>
    <dsp:sp modelId="{9F06C044-8906-40E4-96AD-63B737F1A409}">
      <dsp:nvSpPr>
        <dsp:cNvPr id="0" name=""/>
        <dsp:cNvSpPr/>
      </dsp:nvSpPr>
      <dsp:spPr>
        <a:xfrm>
          <a:off x="3523053" y="935142"/>
          <a:ext cx="801550" cy="801550"/>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bg-BG" sz="3600" kern="1200"/>
        </a:p>
      </dsp:txBody>
      <dsp:txXfrm>
        <a:off x="3703402" y="935142"/>
        <a:ext cx="440852" cy="603166"/>
      </dsp:txXfrm>
    </dsp:sp>
    <dsp:sp modelId="{83B5DFA3-0B1F-40AB-A450-B8C8FD23950A}">
      <dsp:nvSpPr>
        <dsp:cNvPr id="0" name=""/>
        <dsp:cNvSpPr/>
      </dsp:nvSpPr>
      <dsp:spPr>
        <a:xfrm>
          <a:off x="3904635" y="2365601"/>
          <a:ext cx="801550" cy="801550"/>
        </a:xfrm>
        <a:prstGeom prst="downArrow">
          <a:avLst>
            <a:gd name="adj1" fmla="val 55000"/>
            <a:gd name="adj2" fmla="val 45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bg-BG" sz="3600" kern="1200"/>
        </a:p>
      </dsp:txBody>
      <dsp:txXfrm>
        <a:off x="4084984" y="2365601"/>
        <a:ext cx="440852" cy="603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B3933-FF27-40CE-89B3-995D5DA4EEF7}">
      <dsp:nvSpPr>
        <dsp:cNvPr id="0" name=""/>
        <dsp:cNvSpPr/>
      </dsp:nvSpPr>
      <dsp:spPr>
        <a:xfrm>
          <a:off x="0" y="0"/>
          <a:ext cx="4324603" cy="123315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bg-BG" sz="2400" b="1" kern="1200" dirty="0">
              <a:solidFill>
                <a:schemeClr val="tx1"/>
              </a:solidFill>
              <a:latin typeface="Trebuchet MS" panose="020B0603020202020204" pitchFamily="34" charset="0"/>
              <a:cs typeface="Times New Roman" panose="02020603050405020304" pitchFamily="18" charset="0"/>
            </a:rPr>
            <a:t>РУТИННА ДЕЙНОСТ</a:t>
          </a:r>
        </a:p>
      </dsp:txBody>
      <dsp:txXfrm>
        <a:off x="36118" y="36118"/>
        <a:ext cx="2993933" cy="1160918"/>
      </dsp:txXfrm>
    </dsp:sp>
    <dsp:sp modelId="{5580E41C-EAA4-45B0-B06F-19117A239DFA}">
      <dsp:nvSpPr>
        <dsp:cNvPr id="0" name=""/>
        <dsp:cNvSpPr/>
      </dsp:nvSpPr>
      <dsp:spPr>
        <a:xfrm>
          <a:off x="381582" y="1438680"/>
          <a:ext cx="4324603" cy="123315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bg-BG" sz="2400" b="1" kern="1200" dirty="0">
              <a:solidFill>
                <a:schemeClr val="tx1"/>
              </a:solidFill>
              <a:latin typeface="Trebuchet MS" panose="020B0603020202020204" pitchFamily="34" charset="0"/>
              <a:cs typeface="Times New Roman" panose="02020603050405020304" pitchFamily="18" charset="0"/>
            </a:rPr>
            <a:t>ПОВТАРЯЩА СЕ</a:t>
          </a:r>
        </a:p>
      </dsp:txBody>
      <dsp:txXfrm>
        <a:off x="417700" y="1474798"/>
        <a:ext cx="3069234" cy="1160918"/>
      </dsp:txXfrm>
    </dsp:sp>
    <dsp:sp modelId="{CF72D409-5AC3-468F-BF1F-447CA24DD07B}">
      <dsp:nvSpPr>
        <dsp:cNvPr id="0" name=""/>
        <dsp:cNvSpPr/>
      </dsp:nvSpPr>
      <dsp:spPr>
        <a:xfrm>
          <a:off x="763165" y="2877361"/>
          <a:ext cx="4324603" cy="123315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bg-BG" sz="2400" b="1" kern="1200" dirty="0">
              <a:solidFill>
                <a:schemeClr val="tx1"/>
              </a:solidFill>
              <a:latin typeface="Trebuchet MS" panose="020B0603020202020204" pitchFamily="34" charset="0"/>
              <a:cs typeface="Times New Roman" panose="02020603050405020304" pitchFamily="18" charset="0"/>
            </a:rPr>
            <a:t>ПРИМЕР: Доставка на пратки – рутинна дейност</a:t>
          </a:r>
        </a:p>
      </dsp:txBody>
      <dsp:txXfrm>
        <a:off x="799283" y="2913479"/>
        <a:ext cx="3069234" cy="1160918"/>
      </dsp:txXfrm>
    </dsp:sp>
    <dsp:sp modelId="{4F670B39-50E7-4B50-A14C-1DD9FE66D150}">
      <dsp:nvSpPr>
        <dsp:cNvPr id="0" name=""/>
        <dsp:cNvSpPr/>
      </dsp:nvSpPr>
      <dsp:spPr>
        <a:xfrm>
          <a:off x="3523053" y="935142"/>
          <a:ext cx="801550" cy="801550"/>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bg-BG" sz="3600" kern="1200"/>
        </a:p>
      </dsp:txBody>
      <dsp:txXfrm>
        <a:off x="3703402" y="935142"/>
        <a:ext cx="440852" cy="603166"/>
      </dsp:txXfrm>
    </dsp:sp>
    <dsp:sp modelId="{83241B85-4486-430A-8D68-C2122C469FFB}">
      <dsp:nvSpPr>
        <dsp:cNvPr id="0" name=""/>
        <dsp:cNvSpPr/>
      </dsp:nvSpPr>
      <dsp:spPr>
        <a:xfrm>
          <a:off x="3904635" y="2365601"/>
          <a:ext cx="801550" cy="801550"/>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bg-BG" sz="3600" kern="1200"/>
        </a:p>
      </dsp:txBody>
      <dsp:txXfrm>
        <a:off x="4084984" y="2365601"/>
        <a:ext cx="440852" cy="6031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F8F0C-E357-4907-AAC6-C7A4D5BF1BD7}" type="datetimeFigureOut">
              <a:rPr lang="bg-BG" smtClean="0"/>
              <a:t>18.4.2026 г.</a:t>
            </a:fld>
            <a:endParaRPr lang="bg-BG"/>
          </a:p>
        </p:txBody>
      </p:sp>
      <p:sp>
        <p:nvSpPr>
          <p:cNvPr id="4" name="Контейнер за изображение на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52C1E-71FA-4F88-9120-54C838D33D0A}" type="slidenum">
              <a:rPr lang="bg-BG" smtClean="0"/>
              <a:t>‹#›</a:t>
            </a:fld>
            <a:endParaRPr lang="bg-BG"/>
          </a:p>
        </p:txBody>
      </p:sp>
    </p:spTree>
    <p:extLst>
      <p:ext uri="{BB962C8B-B14F-4D97-AF65-F5344CB8AC3E}">
        <p14:creationId xmlns:p14="http://schemas.microsoft.com/office/powerpoint/2010/main" val="3013228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dirty="0"/>
              <a:t>Първа страница</a:t>
            </a:r>
            <a:endParaRPr lang="en-GB" dirty="0"/>
          </a:p>
        </p:txBody>
      </p:sp>
      <p:sp>
        <p:nvSpPr>
          <p:cNvPr id="4" name="Контейнер за номер на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B87CA-F9EB-41E9-A578-65FC6179B6A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4301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t>Пример за </a:t>
            </a:r>
            <a:r>
              <a:rPr lang="ru-RU" b="1" dirty="0" err="1"/>
              <a:t>инфраструктурен</a:t>
            </a:r>
            <a:r>
              <a:rPr lang="ru-RU" b="1" dirty="0"/>
              <a:t> </a:t>
            </a:r>
            <a:r>
              <a:rPr lang="ru-RU" dirty="0"/>
              <a:t>проект е „</a:t>
            </a:r>
            <a:r>
              <a:rPr lang="ru-RU" dirty="0" err="1"/>
              <a:t>строителството</a:t>
            </a:r>
            <a:r>
              <a:rPr lang="ru-RU" dirty="0"/>
              <a:t> на </a:t>
            </a:r>
            <a:r>
              <a:rPr lang="ru-RU" dirty="0" err="1"/>
              <a:t>магистрална</a:t>
            </a:r>
            <a:r>
              <a:rPr lang="ru-RU" dirty="0"/>
              <a:t> </a:t>
            </a:r>
            <a:r>
              <a:rPr lang="ru-RU" dirty="0" err="1"/>
              <a:t>пътна</a:t>
            </a:r>
            <a:r>
              <a:rPr lang="ru-RU" dirty="0"/>
              <a:t> </a:t>
            </a:r>
            <a:r>
              <a:rPr lang="ru-RU" dirty="0" err="1"/>
              <a:t>връзка</a:t>
            </a:r>
            <a:r>
              <a:rPr lang="ru-RU" dirty="0"/>
              <a:t> или мост, </a:t>
            </a:r>
            <a:r>
              <a:rPr lang="ru-RU" dirty="0" err="1"/>
              <a:t>свързващ</a:t>
            </a:r>
            <a:r>
              <a:rPr lang="ru-RU" dirty="0"/>
              <a:t> </a:t>
            </a:r>
            <a:r>
              <a:rPr lang="ru-RU" dirty="0" err="1"/>
              <a:t>различни</a:t>
            </a:r>
            <a:r>
              <a:rPr lang="ru-RU" dirty="0"/>
              <a:t> </a:t>
            </a:r>
            <a:r>
              <a:rPr lang="ru-RU" dirty="0" err="1"/>
              <a:t>градове</a:t>
            </a:r>
            <a:r>
              <a:rPr lang="ru-RU" dirty="0"/>
              <a:t>, </a:t>
            </a:r>
            <a:r>
              <a:rPr lang="ru-RU" dirty="0" err="1"/>
              <a:t>региони</a:t>
            </a:r>
            <a:r>
              <a:rPr lang="ru-RU" dirty="0"/>
              <a:t> или </a:t>
            </a:r>
            <a:r>
              <a:rPr lang="ru-RU" dirty="0" err="1"/>
              <a:t>държави</a:t>
            </a:r>
            <a:r>
              <a:rPr lang="ru-RU" dirty="0"/>
              <a:t>“. </a:t>
            </a:r>
          </a:p>
          <a:p>
            <a:endParaRPr lang="ru-RU" dirty="0"/>
          </a:p>
          <a:p>
            <a:r>
              <a:rPr lang="ru-RU" dirty="0" err="1"/>
              <a:t>Такъв</a:t>
            </a:r>
            <a:r>
              <a:rPr lang="ru-RU" dirty="0"/>
              <a:t> проект </a:t>
            </a:r>
            <a:r>
              <a:rPr lang="ru-RU" dirty="0" err="1"/>
              <a:t>обикновено</a:t>
            </a:r>
            <a:r>
              <a:rPr lang="ru-RU" dirty="0"/>
              <a:t> </a:t>
            </a:r>
            <a:r>
              <a:rPr lang="ru-RU" dirty="0" err="1"/>
              <a:t>изисква</a:t>
            </a:r>
            <a:r>
              <a:rPr lang="ru-RU" dirty="0"/>
              <a:t> </a:t>
            </a:r>
            <a:r>
              <a:rPr lang="ru-RU" dirty="0" err="1"/>
              <a:t>големи</a:t>
            </a:r>
            <a:r>
              <a:rPr lang="ru-RU" dirty="0"/>
              <a:t> </a:t>
            </a:r>
            <a:r>
              <a:rPr lang="ru-RU" dirty="0" err="1"/>
              <a:t>инженерни</a:t>
            </a:r>
            <a:r>
              <a:rPr lang="ru-RU" dirty="0"/>
              <a:t> усилия и </a:t>
            </a:r>
            <a:r>
              <a:rPr lang="ru-RU" dirty="0" err="1"/>
              <a:t>финансови</a:t>
            </a:r>
            <a:r>
              <a:rPr lang="ru-RU" dirty="0"/>
              <a:t> </a:t>
            </a:r>
            <a:r>
              <a:rPr lang="ru-RU" dirty="0" err="1"/>
              <a:t>ресурси</a:t>
            </a:r>
            <a:r>
              <a:rPr lang="ru-RU" dirty="0"/>
              <a:t>. Той </a:t>
            </a:r>
            <a:r>
              <a:rPr lang="ru-RU" dirty="0" err="1"/>
              <a:t>включва</a:t>
            </a:r>
            <a:r>
              <a:rPr lang="ru-RU" dirty="0"/>
              <a:t> </a:t>
            </a:r>
            <a:r>
              <a:rPr lang="ru-RU" dirty="0" err="1"/>
              <a:t>проучване</a:t>
            </a:r>
            <a:r>
              <a:rPr lang="ru-RU" dirty="0"/>
              <a:t>, </a:t>
            </a:r>
            <a:r>
              <a:rPr lang="ru-RU" dirty="0" err="1"/>
              <a:t>планиране</a:t>
            </a:r>
            <a:r>
              <a:rPr lang="ru-RU" dirty="0"/>
              <a:t>, </a:t>
            </a:r>
            <a:r>
              <a:rPr lang="ru-RU" dirty="0" err="1"/>
              <a:t>проектиране</a:t>
            </a:r>
            <a:r>
              <a:rPr lang="ru-RU" dirty="0"/>
              <a:t> и </a:t>
            </a:r>
            <a:r>
              <a:rPr lang="ru-RU" dirty="0" err="1"/>
              <a:t>изграждане</a:t>
            </a:r>
            <a:r>
              <a:rPr lang="ru-RU" dirty="0"/>
              <a:t> на </a:t>
            </a:r>
            <a:r>
              <a:rPr lang="ru-RU" dirty="0" err="1"/>
              <a:t>пътната</a:t>
            </a:r>
            <a:r>
              <a:rPr lang="ru-RU" dirty="0"/>
              <a:t> инфраструктура или </a:t>
            </a:r>
            <a:r>
              <a:rPr lang="ru-RU" dirty="0" err="1"/>
              <a:t>мостовата</a:t>
            </a:r>
            <a:r>
              <a:rPr lang="ru-RU" dirty="0"/>
              <a:t> конструкция. </a:t>
            </a:r>
            <a:r>
              <a:rPr lang="ru-RU" dirty="0" err="1"/>
              <a:t>Това</a:t>
            </a:r>
            <a:r>
              <a:rPr lang="ru-RU" dirty="0"/>
              <a:t> </a:t>
            </a:r>
            <a:r>
              <a:rPr lang="ru-RU" dirty="0" err="1"/>
              <a:t>може</a:t>
            </a:r>
            <a:r>
              <a:rPr lang="ru-RU" dirty="0"/>
              <a:t> да </a:t>
            </a:r>
            <a:r>
              <a:rPr lang="ru-RU" dirty="0" err="1"/>
              <a:t>включва</a:t>
            </a:r>
            <a:r>
              <a:rPr lang="ru-RU" dirty="0"/>
              <a:t> </a:t>
            </a:r>
            <a:r>
              <a:rPr lang="ru-RU" dirty="0" err="1"/>
              <a:t>изграждане</a:t>
            </a:r>
            <a:r>
              <a:rPr lang="ru-RU" dirty="0"/>
              <a:t> на </a:t>
            </a:r>
            <a:r>
              <a:rPr lang="ru-RU" dirty="0" err="1"/>
              <a:t>пътна</a:t>
            </a:r>
            <a:r>
              <a:rPr lang="ru-RU" dirty="0"/>
              <a:t> основа, </a:t>
            </a:r>
            <a:r>
              <a:rPr lang="ru-RU" dirty="0" err="1"/>
              <a:t>поставяне</a:t>
            </a:r>
            <a:r>
              <a:rPr lang="ru-RU" dirty="0"/>
              <a:t> на </a:t>
            </a:r>
            <a:r>
              <a:rPr lang="ru-RU" dirty="0" err="1"/>
              <a:t>пътни</a:t>
            </a:r>
            <a:r>
              <a:rPr lang="ru-RU" dirty="0"/>
              <a:t> облицовки, </a:t>
            </a:r>
            <a:r>
              <a:rPr lang="ru-RU" dirty="0" err="1"/>
              <a:t>строителство</a:t>
            </a:r>
            <a:r>
              <a:rPr lang="ru-RU" dirty="0"/>
              <a:t> на </a:t>
            </a:r>
            <a:r>
              <a:rPr lang="ru-RU" dirty="0" err="1"/>
              <a:t>мостови</a:t>
            </a:r>
            <a:r>
              <a:rPr lang="ru-RU" dirty="0"/>
              <a:t> </a:t>
            </a:r>
            <a:r>
              <a:rPr lang="ru-RU" dirty="0" err="1"/>
              <a:t>съоръжения</a:t>
            </a:r>
            <a:r>
              <a:rPr lang="ru-RU" dirty="0"/>
              <a:t> и </a:t>
            </a:r>
            <a:r>
              <a:rPr lang="ru-RU" dirty="0" err="1"/>
              <a:t>други</a:t>
            </a:r>
            <a:r>
              <a:rPr lang="ru-RU" dirty="0"/>
              <a:t> </a:t>
            </a:r>
            <a:r>
              <a:rPr lang="ru-RU" dirty="0" err="1"/>
              <a:t>инфраструктурни</a:t>
            </a:r>
            <a:r>
              <a:rPr lang="ru-RU" dirty="0"/>
              <a:t> </a:t>
            </a:r>
            <a:r>
              <a:rPr lang="ru-RU" dirty="0" err="1"/>
              <a:t>елементи</a:t>
            </a:r>
            <a:r>
              <a:rPr lang="ru-RU" dirty="0"/>
              <a:t>.</a:t>
            </a:r>
          </a:p>
          <a:p>
            <a:r>
              <a:rPr lang="ru-RU" dirty="0" err="1"/>
              <a:t>Целта</a:t>
            </a:r>
            <a:r>
              <a:rPr lang="ru-RU" dirty="0"/>
              <a:t> на </a:t>
            </a:r>
            <a:r>
              <a:rPr lang="ru-RU" dirty="0" err="1"/>
              <a:t>такъв</a:t>
            </a:r>
            <a:r>
              <a:rPr lang="ru-RU" dirty="0"/>
              <a:t> тип проект е да </a:t>
            </a:r>
            <a:r>
              <a:rPr lang="ru-RU" dirty="0" err="1"/>
              <a:t>подобри</a:t>
            </a:r>
            <a:r>
              <a:rPr lang="ru-RU" dirty="0"/>
              <a:t> </a:t>
            </a:r>
            <a:r>
              <a:rPr lang="ru-RU" dirty="0" err="1"/>
              <a:t>транспортната</a:t>
            </a:r>
            <a:r>
              <a:rPr lang="ru-RU" dirty="0"/>
              <a:t> </a:t>
            </a:r>
            <a:r>
              <a:rPr lang="ru-RU" dirty="0" err="1"/>
              <a:t>свързаност</a:t>
            </a:r>
            <a:r>
              <a:rPr lang="ru-RU" dirty="0"/>
              <a:t> между две или </a:t>
            </a:r>
            <a:r>
              <a:rPr lang="ru-RU" dirty="0" err="1"/>
              <a:t>повече</a:t>
            </a:r>
            <a:r>
              <a:rPr lang="ru-RU" dirty="0"/>
              <a:t> </a:t>
            </a:r>
            <a:r>
              <a:rPr lang="ru-RU" dirty="0" err="1"/>
              <a:t>населени</a:t>
            </a:r>
            <a:r>
              <a:rPr lang="ru-RU" dirty="0"/>
              <a:t> места, да </a:t>
            </a:r>
            <a:r>
              <a:rPr lang="ru-RU" dirty="0" err="1"/>
              <a:t>улесни</a:t>
            </a:r>
            <a:r>
              <a:rPr lang="ru-RU" dirty="0"/>
              <a:t> </a:t>
            </a:r>
            <a:r>
              <a:rPr lang="ru-RU" dirty="0" err="1"/>
              <a:t>превоза</a:t>
            </a:r>
            <a:r>
              <a:rPr lang="ru-RU" dirty="0"/>
              <a:t> на хора и стоки, да </a:t>
            </a:r>
            <a:r>
              <a:rPr lang="ru-RU" dirty="0" err="1"/>
              <a:t>намали</a:t>
            </a:r>
            <a:r>
              <a:rPr lang="ru-RU" dirty="0"/>
              <a:t> трафика </a:t>
            </a:r>
            <a:r>
              <a:rPr lang="ru-RU" dirty="0" err="1"/>
              <a:t>върху</a:t>
            </a:r>
            <a:r>
              <a:rPr lang="ru-RU" dirty="0"/>
              <a:t> </a:t>
            </a:r>
            <a:r>
              <a:rPr lang="ru-RU" dirty="0" err="1"/>
              <a:t>съществуващите</a:t>
            </a:r>
            <a:r>
              <a:rPr lang="ru-RU" dirty="0"/>
              <a:t> </a:t>
            </a:r>
            <a:r>
              <a:rPr lang="ru-RU" dirty="0" err="1"/>
              <a:t>пътища</a:t>
            </a:r>
            <a:r>
              <a:rPr lang="ru-RU" dirty="0"/>
              <a:t> и да </a:t>
            </a:r>
            <a:r>
              <a:rPr lang="ru-RU" dirty="0" err="1"/>
              <a:t>стимулира</a:t>
            </a:r>
            <a:r>
              <a:rPr lang="ru-RU" dirty="0"/>
              <a:t> </a:t>
            </a:r>
            <a:r>
              <a:rPr lang="ru-RU" dirty="0" err="1"/>
              <a:t>икономическото</a:t>
            </a:r>
            <a:r>
              <a:rPr lang="ru-RU" dirty="0"/>
              <a:t> развитие на региона. Пример за </a:t>
            </a:r>
            <a:r>
              <a:rPr lang="ru-RU" dirty="0" err="1"/>
              <a:t>инфраструктурен</a:t>
            </a:r>
            <a:r>
              <a:rPr lang="ru-RU" dirty="0"/>
              <a:t> проект е </a:t>
            </a:r>
            <a:r>
              <a:rPr lang="ru-RU" dirty="0" err="1"/>
              <a:t>изграждането</a:t>
            </a:r>
            <a:r>
              <a:rPr lang="ru-RU" dirty="0"/>
              <a:t> на „</a:t>
            </a:r>
            <a:r>
              <a:rPr lang="ru-RU" dirty="0" err="1"/>
              <a:t>Дунав</a:t>
            </a:r>
            <a:r>
              <a:rPr lang="ru-RU" dirty="0"/>
              <a:t> мост 2“. </a:t>
            </a:r>
            <a:r>
              <a:rPr lang="ru-RU" dirty="0" err="1"/>
              <a:t>Мостът</a:t>
            </a:r>
            <a:r>
              <a:rPr lang="ru-RU" dirty="0"/>
              <a:t>, </a:t>
            </a:r>
            <a:r>
              <a:rPr lang="ru-RU" dirty="0" err="1"/>
              <a:t>който</a:t>
            </a:r>
            <a:r>
              <a:rPr lang="ru-RU" dirty="0"/>
              <a:t> </a:t>
            </a:r>
            <a:r>
              <a:rPr lang="ru-RU" dirty="0" err="1"/>
              <a:t>беше</a:t>
            </a:r>
            <a:r>
              <a:rPr lang="ru-RU" dirty="0"/>
              <a:t> </a:t>
            </a:r>
            <a:r>
              <a:rPr lang="ru-RU" dirty="0" err="1"/>
              <a:t>изграден</a:t>
            </a:r>
            <a:r>
              <a:rPr lang="ru-RU" dirty="0"/>
              <a:t> </a:t>
            </a:r>
            <a:r>
              <a:rPr lang="ru-RU" dirty="0" err="1"/>
              <a:t>със</a:t>
            </a:r>
            <a:r>
              <a:rPr lang="ru-RU" dirty="0"/>
              <a:t> средства, </a:t>
            </a:r>
            <a:r>
              <a:rPr lang="ru-RU" dirty="0" err="1"/>
              <a:t>предоставени</a:t>
            </a:r>
            <a:r>
              <a:rPr lang="ru-RU" dirty="0"/>
              <a:t> от </a:t>
            </a:r>
            <a:r>
              <a:rPr lang="ru-RU" dirty="0" err="1"/>
              <a:t>Европейския</a:t>
            </a:r>
            <a:r>
              <a:rPr lang="ru-RU" dirty="0"/>
              <a:t> фонд за </a:t>
            </a:r>
            <a:r>
              <a:rPr lang="ru-RU" dirty="0" err="1"/>
              <a:t>регионално</a:t>
            </a:r>
            <a:r>
              <a:rPr lang="ru-RU" dirty="0"/>
              <a:t> развитие, е над река </a:t>
            </a:r>
            <a:r>
              <a:rPr lang="ru-RU" dirty="0" err="1"/>
              <a:t>Дунав</a:t>
            </a:r>
            <a:r>
              <a:rPr lang="ru-RU" dirty="0"/>
              <a:t> и </a:t>
            </a:r>
            <a:r>
              <a:rPr lang="ru-RU" dirty="0" err="1"/>
              <a:t>предоставя</a:t>
            </a:r>
            <a:r>
              <a:rPr lang="ru-RU" dirty="0"/>
              <a:t> важна </a:t>
            </a:r>
            <a:r>
              <a:rPr lang="ru-RU" dirty="0" err="1"/>
              <a:t>транспортна</a:t>
            </a:r>
            <a:r>
              <a:rPr lang="ru-RU" dirty="0"/>
              <a:t> </a:t>
            </a:r>
            <a:r>
              <a:rPr lang="ru-RU" dirty="0" err="1"/>
              <a:t>връзка</a:t>
            </a:r>
            <a:r>
              <a:rPr lang="ru-RU" dirty="0"/>
              <a:t> между </a:t>
            </a:r>
            <a:r>
              <a:rPr lang="ru-RU" dirty="0" err="1"/>
              <a:t>България</a:t>
            </a:r>
            <a:r>
              <a:rPr lang="ru-RU" dirty="0"/>
              <a:t> и </a:t>
            </a:r>
            <a:r>
              <a:rPr lang="ru-RU" dirty="0" err="1"/>
              <a:t>Румъния</a:t>
            </a:r>
            <a:r>
              <a:rPr lang="ru-RU" dirty="0"/>
              <a:t>, </a:t>
            </a:r>
            <a:r>
              <a:rPr lang="ru-RU" dirty="0" err="1"/>
              <a:t>като</a:t>
            </a:r>
            <a:r>
              <a:rPr lang="ru-RU" dirty="0"/>
              <a:t> </a:t>
            </a:r>
            <a:r>
              <a:rPr lang="ru-RU" dirty="0" err="1"/>
              <a:t>свързва</a:t>
            </a:r>
            <a:r>
              <a:rPr lang="ru-RU" dirty="0"/>
              <a:t> </a:t>
            </a:r>
            <a:r>
              <a:rPr lang="ru-RU" dirty="0" err="1"/>
              <a:t>градовете</a:t>
            </a:r>
            <a:r>
              <a:rPr lang="ru-RU" dirty="0"/>
              <a:t> Видин (</a:t>
            </a:r>
            <a:r>
              <a:rPr lang="ru-RU" dirty="0" err="1"/>
              <a:t>България</a:t>
            </a:r>
            <a:r>
              <a:rPr lang="ru-RU" dirty="0"/>
              <a:t>) и </a:t>
            </a:r>
            <a:r>
              <a:rPr lang="ru-RU" dirty="0" err="1"/>
              <a:t>Калафат</a:t>
            </a:r>
            <a:r>
              <a:rPr lang="ru-RU" dirty="0"/>
              <a:t> (</a:t>
            </a:r>
            <a:r>
              <a:rPr lang="ru-RU" dirty="0" err="1"/>
              <a:t>Румъния</a:t>
            </a:r>
            <a:r>
              <a:rPr lang="ru-RU" dirty="0"/>
              <a:t>) </a:t>
            </a:r>
            <a:r>
              <a:rPr lang="ru-RU" dirty="0" err="1"/>
              <a:t>през</a:t>
            </a:r>
            <a:r>
              <a:rPr lang="ru-RU" dirty="0"/>
              <a:t> река </a:t>
            </a:r>
            <a:r>
              <a:rPr lang="ru-RU" dirty="0" err="1"/>
              <a:t>Дунав</a:t>
            </a:r>
            <a:r>
              <a:rPr lang="ru-RU" dirty="0"/>
              <a:t>. </a:t>
            </a:r>
          </a:p>
          <a:p>
            <a:endParaRPr lang="ru-RU" dirty="0"/>
          </a:p>
          <a:p>
            <a:r>
              <a:rPr lang="ru-RU" dirty="0" err="1"/>
              <a:t>Проектът</a:t>
            </a:r>
            <a:r>
              <a:rPr lang="ru-RU" dirty="0"/>
              <a:t> за </a:t>
            </a:r>
            <a:r>
              <a:rPr lang="ru-RU" dirty="0" err="1"/>
              <a:t>Дунав</a:t>
            </a:r>
            <a:r>
              <a:rPr lang="ru-RU" dirty="0"/>
              <a:t> мост 2, </a:t>
            </a:r>
            <a:r>
              <a:rPr lang="ru-RU" dirty="0" err="1"/>
              <a:t>който</a:t>
            </a:r>
            <a:r>
              <a:rPr lang="ru-RU" dirty="0"/>
              <a:t> </a:t>
            </a:r>
            <a:r>
              <a:rPr lang="ru-RU" dirty="0" err="1"/>
              <a:t>беше</a:t>
            </a:r>
            <a:r>
              <a:rPr lang="ru-RU" dirty="0"/>
              <a:t> </a:t>
            </a:r>
            <a:r>
              <a:rPr lang="ru-RU" dirty="0" err="1"/>
              <a:t>съфинансиран</a:t>
            </a:r>
            <a:r>
              <a:rPr lang="ru-RU" dirty="0"/>
              <a:t> </a:t>
            </a:r>
            <a:r>
              <a:rPr lang="ru-RU" dirty="0" err="1"/>
              <a:t>със</a:t>
            </a:r>
            <a:r>
              <a:rPr lang="ru-RU" dirty="0"/>
              <a:t> средства от </a:t>
            </a:r>
            <a:r>
              <a:rPr lang="ru-RU" dirty="0" err="1"/>
              <a:t>Европейския</a:t>
            </a:r>
            <a:r>
              <a:rPr lang="ru-RU" dirty="0"/>
              <a:t> </a:t>
            </a:r>
            <a:r>
              <a:rPr lang="ru-RU" dirty="0" err="1"/>
              <a:t>съюз</a:t>
            </a:r>
            <a:r>
              <a:rPr lang="ru-RU" dirty="0"/>
              <a:t>, </a:t>
            </a:r>
            <a:r>
              <a:rPr lang="ru-RU" dirty="0" err="1"/>
              <a:t>изискваше</a:t>
            </a:r>
            <a:r>
              <a:rPr lang="ru-RU" dirty="0"/>
              <a:t> </a:t>
            </a:r>
            <a:r>
              <a:rPr lang="ru-RU" dirty="0" err="1"/>
              <a:t>внимателно</a:t>
            </a:r>
            <a:r>
              <a:rPr lang="ru-RU" dirty="0"/>
              <a:t> </a:t>
            </a:r>
            <a:r>
              <a:rPr lang="ru-RU" dirty="0" err="1"/>
              <a:t>планиране</a:t>
            </a:r>
            <a:r>
              <a:rPr lang="ru-RU" dirty="0"/>
              <a:t>, </a:t>
            </a:r>
            <a:r>
              <a:rPr lang="ru-RU" dirty="0" err="1"/>
              <a:t>инженерни</a:t>
            </a:r>
            <a:r>
              <a:rPr lang="ru-RU" dirty="0"/>
              <a:t> </a:t>
            </a:r>
            <a:r>
              <a:rPr lang="ru-RU" dirty="0" err="1"/>
              <a:t>изследвания</a:t>
            </a:r>
            <a:r>
              <a:rPr lang="ru-RU" dirty="0"/>
              <a:t> и </a:t>
            </a:r>
            <a:r>
              <a:rPr lang="ru-RU" dirty="0" err="1"/>
              <a:t>значителни</a:t>
            </a:r>
            <a:r>
              <a:rPr lang="ru-RU" dirty="0"/>
              <a:t> </a:t>
            </a:r>
            <a:r>
              <a:rPr lang="ru-RU" dirty="0" err="1"/>
              <a:t>финансови</a:t>
            </a:r>
            <a:r>
              <a:rPr lang="ru-RU" dirty="0"/>
              <a:t> </a:t>
            </a:r>
            <a:r>
              <a:rPr lang="ru-RU" dirty="0" err="1"/>
              <a:t>ресурси</a:t>
            </a:r>
            <a:r>
              <a:rPr lang="ru-RU" dirty="0"/>
              <a:t>. </a:t>
            </a:r>
            <a:r>
              <a:rPr lang="ru-RU" dirty="0" err="1"/>
              <a:t>Днес</a:t>
            </a:r>
            <a:r>
              <a:rPr lang="ru-RU" dirty="0"/>
              <a:t> </a:t>
            </a:r>
            <a:r>
              <a:rPr lang="ru-RU" dirty="0" err="1"/>
              <a:t>мостът</a:t>
            </a:r>
            <a:r>
              <a:rPr lang="ru-RU" dirty="0"/>
              <a:t> </a:t>
            </a:r>
            <a:r>
              <a:rPr lang="ru-RU" dirty="0" err="1"/>
              <a:t>предоставя</a:t>
            </a:r>
            <a:r>
              <a:rPr lang="ru-RU" dirty="0"/>
              <a:t> удобен и </a:t>
            </a:r>
            <a:r>
              <a:rPr lang="ru-RU" dirty="0" err="1"/>
              <a:t>бърз</a:t>
            </a:r>
            <a:r>
              <a:rPr lang="ru-RU" dirty="0"/>
              <a:t> </a:t>
            </a:r>
            <a:r>
              <a:rPr lang="ru-RU" dirty="0" err="1"/>
              <a:t>достъп</a:t>
            </a:r>
            <a:r>
              <a:rPr lang="ru-RU" dirty="0"/>
              <a:t> за </a:t>
            </a:r>
            <a:r>
              <a:rPr lang="ru-RU" dirty="0" err="1"/>
              <a:t>автомобилния</a:t>
            </a:r>
            <a:r>
              <a:rPr lang="ru-RU" dirty="0"/>
              <a:t> и </a:t>
            </a:r>
            <a:r>
              <a:rPr lang="ru-RU" dirty="0" err="1"/>
              <a:t>железопътния</a:t>
            </a:r>
            <a:r>
              <a:rPr lang="ru-RU" dirty="0"/>
              <a:t> транспорт, </a:t>
            </a:r>
            <a:r>
              <a:rPr lang="ru-RU" dirty="0" err="1"/>
              <a:t>подпомага</a:t>
            </a:r>
            <a:r>
              <a:rPr lang="ru-RU" dirty="0"/>
              <a:t> </a:t>
            </a:r>
            <a:r>
              <a:rPr lang="ru-RU" dirty="0" err="1"/>
              <a:t>преките</a:t>
            </a:r>
            <a:r>
              <a:rPr lang="ru-RU" dirty="0"/>
              <a:t> </a:t>
            </a:r>
            <a:r>
              <a:rPr lang="ru-RU" dirty="0" err="1"/>
              <a:t>връзки</a:t>
            </a:r>
            <a:r>
              <a:rPr lang="ru-RU" dirty="0"/>
              <a:t> между </a:t>
            </a:r>
            <a:r>
              <a:rPr lang="ru-RU" dirty="0" err="1"/>
              <a:t>България</a:t>
            </a:r>
            <a:r>
              <a:rPr lang="ru-RU" dirty="0"/>
              <a:t> и </a:t>
            </a:r>
            <a:r>
              <a:rPr lang="ru-RU" dirty="0" err="1"/>
              <a:t>Румъния</a:t>
            </a:r>
            <a:r>
              <a:rPr lang="ru-RU" dirty="0"/>
              <a:t>, </a:t>
            </a:r>
            <a:r>
              <a:rPr lang="ru-RU" dirty="0" err="1"/>
              <a:t>стимулира</a:t>
            </a:r>
            <a:r>
              <a:rPr lang="ru-RU" dirty="0"/>
              <a:t> </a:t>
            </a:r>
            <a:r>
              <a:rPr lang="ru-RU" dirty="0" err="1"/>
              <a:t>търговията</a:t>
            </a:r>
            <a:r>
              <a:rPr lang="ru-RU" dirty="0"/>
              <a:t>, туризма и </a:t>
            </a:r>
            <a:r>
              <a:rPr lang="ru-RU" dirty="0" err="1"/>
              <a:t>икономическото</a:t>
            </a:r>
            <a:r>
              <a:rPr lang="ru-RU" dirty="0"/>
              <a:t> развитие в района. </a:t>
            </a:r>
            <a:r>
              <a:rPr lang="ru-RU" dirty="0" err="1"/>
              <a:t>Проектът</a:t>
            </a:r>
            <a:r>
              <a:rPr lang="ru-RU" dirty="0"/>
              <a:t> е </a:t>
            </a:r>
            <a:r>
              <a:rPr lang="ru-RU" dirty="0" err="1"/>
              <a:t>иновативен</a:t>
            </a:r>
            <a:r>
              <a:rPr lang="ru-RU" dirty="0"/>
              <a:t> в </a:t>
            </a:r>
            <a:r>
              <a:rPr lang="ru-RU" dirty="0" err="1"/>
              <a:t>смисъл</a:t>
            </a:r>
            <a:r>
              <a:rPr lang="ru-RU" dirty="0"/>
              <a:t>, че </a:t>
            </a:r>
            <a:r>
              <a:rPr lang="ru-RU" dirty="0" err="1"/>
              <a:t>използва</a:t>
            </a:r>
            <a:r>
              <a:rPr lang="ru-RU" dirty="0"/>
              <a:t> </a:t>
            </a:r>
            <a:r>
              <a:rPr lang="ru-RU" dirty="0" err="1"/>
              <a:t>съвременни</a:t>
            </a:r>
            <a:r>
              <a:rPr lang="ru-RU" dirty="0"/>
              <a:t> </a:t>
            </a:r>
            <a:r>
              <a:rPr lang="ru-RU" dirty="0" err="1"/>
              <a:t>инженерни</a:t>
            </a:r>
            <a:r>
              <a:rPr lang="ru-RU" dirty="0"/>
              <a:t> технологии и </a:t>
            </a:r>
            <a:r>
              <a:rPr lang="ru-RU" dirty="0" err="1"/>
              <a:t>отговаря</a:t>
            </a:r>
            <a:r>
              <a:rPr lang="ru-RU" dirty="0"/>
              <a:t> на </a:t>
            </a:r>
            <a:r>
              <a:rPr lang="ru-RU" dirty="0" err="1"/>
              <a:t>високите</a:t>
            </a:r>
            <a:r>
              <a:rPr lang="ru-RU" dirty="0"/>
              <a:t> </a:t>
            </a:r>
            <a:r>
              <a:rPr lang="ru-RU" dirty="0" err="1"/>
              <a:t>стандарти</a:t>
            </a:r>
            <a:r>
              <a:rPr lang="ru-RU" dirty="0"/>
              <a:t> за </a:t>
            </a:r>
            <a:r>
              <a:rPr lang="ru-RU" dirty="0" err="1"/>
              <a:t>сигурност</a:t>
            </a:r>
            <a:r>
              <a:rPr lang="ru-RU" dirty="0"/>
              <a:t> и </a:t>
            </a:r>
            <a:r>
              <a:rPr lang="ru-RU" dirty="0" err="1"/>
              <a:t>ефективност</a:t>
            </a:r>
            <a:r>
              <a:rPr lang="ru-RU" dirty="0"/>
              <a:t>. </a:t>
            </a:r>
            <a:r>
              <a:rPr lang="ru-RU" dirty="0" err="1"/>
              <a:t>Дунав</a:t>
            </a:r>
            <a:r>
              <a:rPr lang="ru-RU" dirty="0"/>
              <a:t> мост 2 е пример за </a:t>
            </a:r>
            <a:r>
              <a:rPr lang="ru-RU" dirty="0" err="1"/>
              <a:t>инфраструктурен</a:t>
            </a:r>
            <a:r>
              <a:rPr lang="ru-RU" dirty="0"/>
              <a:t> проект, </a:t>
            </a:r>
            <a:r>
              <a:rPr lang="ru-RU" dirty="0" err="1"/>
              <a:t>който</a:t>
            </a:r>
            <a:r>
              <a:rPr lang="ru-RU" dirty="0"/>
              <a:t> </a:t>
            </a:r>
            <a:r>
              <a:rPr lang="ru-RU" dirty="0" err="1"/>
              <a:t>има</a:t>
            </a:r>
            <a:r>
              <a:rPr lang="ru-RU" dirty="0"/>
              <a:t> </a:t>
            </a:r>
            <a:r>
              <a:rPr lang="ru-RU" dirty="0" err="1"/>
              <a:t>голямо</a:t>
            </a:r>
            <a:r>
              <a:rPr lang="ru-RU" dirty="0"/>
              <a:t> значение за </a:t>
            </a:r>
            <a:r>
              <a:rPr lang="ru-RU" dirty="0" err="1"/>
              <a:t>облекчаване</a:t>
            </a:r>
            <a:r>
              <a:rPr lang="ru-RU" dirty="0"/>
              <a:t> на трафика, </a:t>
            </a:r>
            <a:r>
              <a:rPr lang="ru-RU" dirty="0" err="1"/>
              <a:t>повишаване</a:t>
            </a:r>
            <a:r>
              <a:rPr lang="ru-RU" dirty="0"/>
              <a:t> на </a:t>
            </a:r>
            <a:r>
              <a:rPr lang="ru-RU" dirty="0" err="1"/>
              <a:t>транспортната</a:t>
            </a:r>
            <a:r>
              <a:rPr lang="ru-RU" dirty="0"/>
              <a:t> </a:t>
            </a:r>
            <a:r>
              <a:rPr lang="ru-RU" dirty="0" err="1"/>
              <a:t>свързаност</a:t>
            </a:r>
            <a:r>
              <a:rPr lang="ru-RU" dirty="0"/>
              <a:t> и </a:t>
            </a:r>
            <a:r>
              <a:rPr lang="ru-RU" dirty="0" err="1"/>
              <a:t>стимулиране</a:t>
            </a:r>
            <a:r>
              <a:rPr lang="ru-RU" dirty="0"/>
              <a:t> на </a:t>
            </a:r>
            <a:r>
              <a:rPr lang="ru-RU" dirty="0" err="1"/>
              <a:t>икономическото</a:t>
            </a:r>
            <a:r>
              <a:rPr lang="ru-RU" dirty="0"/>
              <a:t> развитие в региона. </a:t>
            </a:r>
            <a:r>
              <a:rPr lang="ru-RU" dirty="0" err="1"/>
              <a:t>Мостът</a:t>
            </a:r>
            <a:r>
              <a:rPr lang="ru-RU" dirty="0"/>
              <a:t> е символ на </a:t>
            </a:r>
            <a:r>
              <a:rPr lang="ru-RU" dirty="0" err="1"/>
              <a:t>инженерната</a:t>
            </a:r>
            <a:r>
              <a:rPr lang="ru-RU" dirty="0"/>
              <a:t> </a:t>
            </a:r>
            <a:r>
              <a:rPr lang="ru-RU" dirty="0" err="1"/>
              <a:t>мисъл</a:t>
            </a:r>
            <a:r>
              <a:rPr lang="ru-RU" dirty="0"/>
              <a:t> и </a:t>
            </a:r>
            <a:r>
              <a:rPr lang="ru-RU" dirty="0" err="1"/>
              <a:t>сътрудничеството</a:t>
            </a:r>
            <a:r>
              <a:rPr lang="ru-RU" dirty="0"/>
              <a:t> между две </a:t>
            </a:r>
            <a:r>
              <a:rPr lang="ru-RU" dirty="0" err="1"/>
              <a:t>страни</a:t>
            </a:r>
            <a:r>
              <a:rPr lang="ru-RU" dirty="0"/>
              <a:t>, </a:t>
            </a:r>
            <a:r>
              <a:rPr lang="ru-RU" dirty="0" err="1"/>
              <a:t>което</a:t>
            </a:r>
            <a:r>
              <a:rPr lang="ru-RU" dirty="0"/>
              <a:t> го </a:t>
            </a:r>
            <a:r>
              <a:rPr lang="ru-RU" dirty="0" err="1"/>
              <a:t>прави</a:t>
            </a:r>
            <a:r>
              <a:rPr lang="ru-RU" dirty="0"/>
              <a:t> успешен и важен за </a:t>
            </a:r>
            <a:r>
              <a:rPr lang="ru-RU" dirty="0" err="1"/>
              <a:t>обществото</a:t>
            </a:r>
            <a:r>
              <a:rPr lang="ru-RU" dirty="0"/>
              <a:t>.</a:t>
            </a:r>
          </a:p>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10</a:t>
            </a:fld>
            <a:endParaRPr lang="bg-BG"/>
          </a:p>
        </p:txBody>
      </p:sp>
    </p:spTree>
    <p:extLst>
      <p:ext uri="{BB962C8B-B14F-4D97-AF65-F5344CB8AC3E}">
        <p14:creationId xmlns:p14="http://schemas.microsoft.com/office/powerpoint/2010/main" val="4023719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11</a:t>
            </a:fld>
            <a:endParaRPr lang="bg-BG"/>
          </a:p>
        </p:txBody>
      </p:sp>
    </p:spTree>
    <p:extLst>
      <p:ext uri="{BB962C8B-B14F-4D97-AF65-F5344CB8AC3E}">
        <p14:creationId xmlns:p14="http://schemas.microsoft.com/office/powerpoint/2010/main" val="63797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t>Едно </a:t>
            </a:r>
            <a:r>
              <a:rPr lang="ru-RU" dirty="0" err="1"/>
              <a:t>събитие</a:t>
            </a:r>
            <a:r>
              <a:rPr lang="ru-RU" dirty="0"/>
              <a:t> </a:t>
            </a:r>
            <a:r>
              <a:rPr lang="ru-RU" dirty="0" err="1"/>
              <a:t>също</a:t>
            </a:r>
            <a:r>
              <a:rPr lang="ru-RU" dirty="0"/>
              <a:t> </a:t>
            </a:r>
            <a:r>
              <a:rPr lang="ru-RU" dirty="0" err="1"/>
              <a:t>може</a:t>
            </a:r>
            <a:r>
              <a:rPr lang="ru-RU" dirty="0"/>
              <a:t> да </a:t>
            </a:r>
            <a:r>
              <a:rPr lang="ru-RU" dirty="0" err="1"/>
              <a:t>бъде</a:t>
            </a:r>
            <a:r>
              <a:rPr lang="ru-RU" dirty="0"/>
              <a:t> </a:t>
            </a:r>
            <a:r>
              <a:rPr lang="ru-RU" dirty="0" err="1"/>
              <a:t>разглеждано</a:t>
            </a:r>
            <a:r>
              <a:rPr lang="ru-RU" dirty="0"/>
              <a:t> </a:t>
            </a:r>
            <a:r>
              <a:rPr lang="ru-RU" dirty="0" err="1"/>
              <a:t>като</a:t>
            </a:r>
            <a:r>
              <a:rPr lang="ru-RU" dirty="0"/>
              <a:t> проект, </a:t>
            </a:r>
            <a:r>
              <a:rPr lang="ru-RU" dirty="0" err="1"/>
              <a:t>особено</a:t>
            </a:r>
            <a:r>
              <a:rPr lang="ru-RU" dirty="0"/>
              <a:t> </a:t>
            </a:r>
            <a:r>
              <a:rPr lang="ru-RU" dirty="0" err="1"/>
              <a:t>ако</a:t>
            </a:r>
            <a:r>
              <a:rPr lang="ru-RU" dirty="0"/>
              <a:t> се </a:t>
            </a:r>
            <a:r>
              <a:rPr lang="ru-RU" dirty="0" err="1"/>
              <a:t>изпълнява</a:t>
            </a:r>
            <a:r>
              <a:rPr lang="ru-RU" dirty="0"/>
              <a:t> в </a:t>
            </a:r>
            <a:r>
              <a:rPr lang="ru-RU" dirty="0" err="1"/>
              <a:t>рамките</a:t>
            </a:r>
            <a:r>
              <a:rPr lang="ru-RU" dirty="0"/>
              <a:t> на определен </a:t>
            </a:r>
            <a:r>
              <a:rPr lang="ru-RU" dirty="0" err="1"/>
              <a:t>времеви</a:t>
            </a:r>
            <a:r>
              <a:rPr lang="ru-RU" dirty="0"/>
              <a:t> </a:t>
            </a:r>
            <a:r>
              <a:rPr lang="ru-RU" dirty="0" err="1"/>
              <a:t>отрязък</a:t>
            </a:r>
            <a:r>
              <a:rPr lang="ru-RU" dirty="0"/>
              <a:t>, </a:t>
            </a:r>
            <a:r>
              <a:rPr lang="ru-RU" dirty="0" err="1"/>
              <a:t>има</a:t>
            </a:r>
            <a:r>
              <a:rPr lang="ru-RU" dirty="0"/>
              <a:t> ясно </a:t>
            </a:r>
            <a:r>
              <a:rPr lang="ru-RU" dirty="0" err="1"/>
              <a:t>определени</a:t>
            </a:r>
            <a:r>
              <a:rPr lang="ru-RU" dirty="0"/>
              <a:t> цели и </a:t>
            </a:r>
            <a:r>
              <a:rPr lang="ru-RU" dirty="0" err="1"/>
              <a:t>резултати</a:t>
            </a:r>
            <a:r>
              <a:rPr lang="ru-RU" dirty="0"/>
              <a:t>, и </a:t>
            </a:r>
            <a:r>
              <a:rPr lang="ru-RU" dirty="0" err="1"/>
              <a:t>изисква</a:t>
            </a:r>
            <a:r>
              <a:rPr lang="ru-RU" dirty="0"/>
              <a:t> </a:t>
            </a:r>
            <a:r>
              <a:rPr lang="ru-RU" dirty="0" err="1"/>
              <a:t>планиране</a:t>
            </a:r>
            <a:r>
              <a:rPr lang="ru-RU" dirty="0"/>
              <a:t>, координация и </a:t>
            </a:r>
            <a:r>
              <a:rPr lang="ru-RU" dirty="0" err="1"/>
              <a:t>изпълнение</a:t>
            </a:r>
            <a:r>
              <a:rPr lang="ru-RU" dirty="0"/>
              <a:t> на </a:t>
            </a:r>
            <a:r>
              <a:rPr lang="ru-RU" dirty="0" err="1"/>
              <a:t>различни</a:t>
            </a:r>
            <a:r>
              <a:rPr lang="ru-RU" dirty="0"/>
              <a:t> задачи.</a:t>
            </a:r>
          </a:p>
          <a:p>
            <a:endParaRPr lang="ru-RU" dirty="0"/>
          </a:p>
          <a:p>
            <a:r>
              <a:rPr lang="ru-RU" dirty="0"/>
              <a:t>Пример за такова </a:t>
            </a:r>
            <a:r>
              <a:rPr lang="ru-RU" dirty="0" err="1"/>
              <a:t>иновативно</a:t>
            </a:r>
            <a:r>
              <a:rPr lang="ru-RU" dirty="0"/>
              <a:t> </a:t>
            </a:r>
            <a:r>
              <a:rPr lang="ru-RU" dirty="0" err="1"/>
              <a:t>събитие</a:t>
            </a:r>
            <a:r>
              <a:rPr lang="ru-RU" dirty="0"/>
              <a:t> е „Expo 2020 Dubai“ . </a:t>
            </a:r>
            <a:r>
              <a:rPr lang="ru-RU" dirty="0" err="1"/>
              <a:t>Това</a:t>
            </a:r>
            <a:r>
              <a:rPr lang="ru-RU" dirty="0"/>
              <a:t> е </a:t>
            </a:r>
            <a:r>
              <a:rPr lang="ru-RU" dirty="0" err="1"/>
              <a:t>световно</a:t>
            </a:r>
            <a:r>
              <a:rPr lang="ru-RU" dirty="0"/>
              <a:t> изложение, </a:t>
            </a:r>
            <a:r>
              <a:rPr lang="ru-RU" dirty="0" err="1"/>
              <a:t>което</a:t>
            </a:r>
            <a:r>
              <a:rPr lang="ru-RU" dirty="0"/>
              <a:t> се </a:t>
            </a:r>
            <a:r>
              <a:rPr lang="ru-RU" dirty="0" err="1"/>
              <a:t>провежда</a:t>
            </a:r>
            <a:r>
              <a:rPr lang="ru-RU" dirty="0"/>
              <a:t> в Дубай, </a:t>
            </a:r>
            <a:r>
              <a:rPr lang="ru-RU" dirty="0" err="1"/>
              <a:t>Обединените</a:t>
            </a:r>
            <a:r>
              <a:rPr lang="ru-RU" dirty="0"/>
              <a:t> </a:t>
            </a:r>
            <a:r>
              <a:rPr lang="ru-RU" dirty="0" err="1"/>
              <a:t>арабски</a:t>
            </a:r>
            <a:r>
              <a:rPr lang="ru-RU" dirty="0"/>
              <a:t> </a:t>
            </a:r>
            <a:r>
              <a:rPr lang="ru-RU" dirty="0" err="1"/>
              <a:t>емирства</a:t>
            </a:r>
            <a:r>
              <a:rPr lang="ru-RU" dirty="0"/>
              <a:t>, и е най-</a:t>
            </a:r>
            <a:r>
              <a:rPr lang="ru-RU" dirty="0" err="1"/>
              <a:t>голямото</a:t>
            </a:r>
            <a:r>
              <a:rPr lang="ru-RU" dirty="0"/>
              <a:t> </a:t>
            </a:r>
            <a:r>
              <a:rPr lang="ru-RU" dirty="0" err="1"/>
              <a:t>събитие</a:t>
            </a:r>
            <a:r>
              <a:rPr lang="ru-RU" dirty="0"/>
              <a:t> от </a:t>
            </a:r>
            <a:r>
              <a:rPr lang="ru-RU" dirty="0" err="1"/>
              <a:t>този</a:t>
            </a:r>
            <a:r>
              <a:rPr lang="ru-RU" dirty="0"/>
              <a:t> вид, </a:t>
            </a:r>
            <a:r>
              <a:rPr lang="ru-RU" dirty="0" err="1"/>
              <a:t>организирано</a:t>
            </a:r>
            <a:r>
              <a:rPr lang="ru-RU" dirty="0"/>
              <a:t> в региона. Expo 2020 Dubai </a:t>
            </a:r>
            <a:r>
              <a:rPr lang="ru-RU" dirty="0" err="1"/>
              <a:t>привлича</a:t>
            </a:r>
            <a:r>
              <a:rPr lang="ru-RU" dirty="0"/>
              <a:t> участие от 178 </a:t>
            </a:r>
            <a:r>
              <a:rPr lang="ru-RU" dirty="0" err="1"/>
              <a:t>страни</a:t>
            </a:r>
            <a:r>
              <a:rPr lang="ru-RU" dirty="0"/>
              <a:t>, </a:t>
            </a:r>
            <a:r>
              <a:rPr lang="ru-RU" dirty="0" err="1"/>
              <a:t>които</a:t>
            </a:r>
            <a:r>
              <a:rPr lang="ru-RU" dirty="0"/>
              <a:t> представят </a:t>
            </a:r>
            <a:r>
              <a:rPr lang="ru-RU" dirty="0" err="1"/>
              <a:t>различни</a:t>
            </a:r>
            <a:r>
              <a:rPr lang="ru-RU" dirty="0"/>
              <a:t> </a:t>
            </a:r>
            <a:r>
              <a:rPr lang="ru-RU" dirty="0" err="1"/>
              <a:t>иновации</a:t>
            </a:r>
            <a:r>
              <a:rPr lang="ru-RU" dirty="0"/>
              <a:t>, нови технологии и </a:t>
            </a:r>
            <a:r>
              <a:rPr lang="ru-RU" dirty="0" err="1"/>
              <a:t>проекти</a:t>
            </a:r>
            <a:r>
              <a:rPr lang="ru-RU" dirty="0"/>
              <a:t> в </a:t>
            </a:r>
            <a:r>
              <a:rPr lang="ru-RU" dirty="0" err="1"/>
              <a:t>областта</a:t>
            </a:r>
            <a:r>
              <a:rPr lang="ru-RU" dirty="0"/>
              <a:t> на </a:t>
            </a:r>
            <a:r>
              <a:rPr lang="ru-RU" dirty="0" err="1"/>
              <a:t>културата</a:t>
            </a:r>
            <a:r>
              <a:rPr lang="ru-RU" dirty="0"/>
              <a:t>. </a:t>
            </a:r>
            <a:r>
              <a:rPr lang="ru-RU" dirty="0" err="1"/>
              <a:t>Събитието</a:t>
            </a:r>
            <a:r>
              <a:rPr lang="ru-RU" dirty="0"/>
              <a:t> е </a:t>
            </a:r>
            <a:r>
              <a:rPr lang="ru-RU" dirty="0" err="1"/>
              <a:t>иновативно</a:t>
            </a:r>
            <a:r>
              <a:rPr lang="ru-RU" dirty="0"/>
              <a:t>, </a:t>
            </a:r>
            <a:r>
              <a:rPr lang="ru-RU" dirty="0" err="1"/>
              <a:t>тъй</a:t>
            </a:r>
            <a:r>
              <a:rPr lang="ru-RU" dirty="0"/>
              <a:t> </a:t>
            </a:r>
            <a:r>
              <a:rPr lang="ru-RU" dirty="0" err="1"/>
              <a:t>като</a:t>
            </a:r>
            <a:r>
              <a:rPr lang="ru-RU" dirty="0"/>
              <a:t> </a:t>
            </a:r>
            <a:r>
              <a:rPr lang="ru-RU" dirty="0" err="1"/>
              <a:t>включва</a:t>
            </a:r>
            <a:r>
              <a:rPr lang="ru-RU" dirty="0"/>
              <a:t> </a:t>
            </a:r>
            <a:r>
              <a:rPr lang="ru-RU" dirty="0" err="1"/>
              <a:t>изложбени</a:t>
            </a:r>
            <a:r>
              <a:rPr lang="ru-RU" dirty="0"/>
              <a:t> </a:t>
            </a:r>
            <a:r>
              <a:rPr lang="ru-RU" dirty="0" err="1"/>
              <a:t>павилиони</a:t>
            </a:r>
            <a:r>
              <a:rPr lang="ru-RU" dirty="0"/>
              <a:t>, демонстрация на технологии и </a:t>
            </a:r>
            <a:r>
              <a:rPr lang="ru-RU" dirty="0" err="1"/>
              <a:t>изкуство</a:t>
            </a:r>
            <a:r>
              <a:rPr lang="ru-RU" dirty="0"/>
              <a:t>, конференции и </a:t>
            </a:r>
            <a:r>
              <a:rPr lang="ru-RU" dirty="0" err="1"/>
              <a:t>форуми</a:t>
            </a:r>
            <a:r>
              <a:rPr lang="ru-RU" dirty="0"/>
              <a:t>, </a:t>
            </a:r>
            <a:r>
              <a:rPr lang="ru-RU" dirty="0" err="1"/>
              <a:t>фокусиращи</a:t>
            </a:r>
            <a:r>
              <a:rPr lang="ru-RU" dirty="0"/>
              <a:t> се </a:t>
            </a:r>
            <a:r>
              <a:rPr lang="ru-RU" dirty="0" err="1"/>
              <a:t>върху</a:t>
            </a:r>
            <a:r>
              <a:rPr lang="ru-RU" dirty="0"/>
              <a:t> теми </a:t>
            </a:r>
            <a:r>
              <a:rPr lang="ru-RU" dirty="0" err="1"/>
              <a:t>като</a:t>
            </a:r>
            <a:r>
              <a:rPr lang="ru-RU" dirty="0"/>
              <a:t> устойчиво развитие, </a:t>
            </a:r>
            <a:r>
              <a:rPr lang="ru-RU" dirty="0" err="1"/>
              <a:t>иновации</a:t>
            </a:r>
            <a:r>
              <a:rPr lang="ru-RU" dirty="0"/>
              <a:t> и </a:t>
            </a:r>
            <a:r>
              <a:rPr lang="ru-RU" dirty="0" err="1"/>
              <a:t>бъдещи</a:t>
            </a:r>
            <a:r>
              <a:rPr lang="ru-RU" dirty="0"/>
              <a:t> технологии. То </a:t>
            </a:r>
            <a:r>
              <a:rPr lang="ru-RU" dirty="0" err="1"/>
              <a:t>също</a:t>
            </a:r>
            <a:r>
              <a:rPr lang="ru-RU" dirty="0"/>
              <a:t> </a:t>
            </a:r>
            <a:r>
              <a:rPr lang="ru-RU" dirty="0" err="1"/>
              <a:t>така</a:t>
            </a:r>
            <a:r>
              <a:rPr lang="ru-RU" dirty="0"/>
              <a:t> е комплексен проект, </a:t>
            </a:r>
            <a:r>
              <a:rPr lang="ru-RU" dirty="0" err="1"/>
              <a:t>изискващ</a:t>
            </a:r>
            <a:r>
              <a:rPr lang="ru-RU" dirty="0"/>
              <a:t> </a:t>
            </a:r>
            <a:r>
              <a:rPr lang="ru-RU" dirty="0" err="1"/>
              <a:t>големи</a:t>
            </a:r>
            <a:r>
              <a:rPr lang="ru-RU" dirty="0"/>
              <a:t> </a:t>
            </a:r>
            <a:r>
              <a:rPr lang="ru-RU" dirty="0" err="1"/>
              <a:t>ресурси</a:t>
            </a:r>
            <a:r>
              <a:rPr lang="ru-RU" dirty="0"/>
              <a:t> и е </a:t>
            </a:r>
            <a:r>
              <a:rPr lang="ru-RU" dirty="0" err="1"/>
              <a:t>изграден</a:t>
            </a:r>
            <a:r>
              <a:rPr lang="ru-RU" dirty="0"/>
              <a:t> </a:t>
            </a:r>
            <a:r>
              <a:rPr lang="ru-RU" dirty="0" err="1"/>
              <a:t>върху</a:t>
            </a:r>
            <a:r>
              <a:rPr lang="ru-RU" dirty="0"/>
              <a:t> </a:t>
            </a:r>
            <a:r>
              <a:rPr lang="ru-RU" dirty="0" err="1"/>
              <a:t>високи</a:t>
            </a:r>
            <a:r>
              <a:rPr lang="ru-RU" dirty="0"/>
              <a:t> технологии. </a:t>
            </a:r>
            <a:r>
              <a:rPr lang="ru-RU" dirty="0" err="1"/>
              <a:t>Събитието</a:t>
            </a:r>
            <a:r>
              <a:rPr lang="ru-RU" dirty="0"/>
              <a:t> </a:t>
            </a:r>
            <a:r>
              <a:rPr lang="ru-RU" dirty="0" err="1"/>
              <a:t>представлява</a:t>
            </a:r>
            <a:r>
              <a:rPr lang="ru-RU" dirty="0"/>
              <a:t> важна платформа за обмен на идеи, </a:t>
            </a:r>
            <a:r>
              <a:rPr lang="ru-RU" dirty="0" err="1"/>
              <a:t>сътрудничество</a:t>
            </a:r>
            <a:r>
              <a:rPr lang="ru-RU" dirty="0"/>
              <a:t> и </a:t>
            </a:r>
            <a:r>
              <a:rPr lang="ru-RU" dirty="0" err="1"/>
              <a:t>стимулиране</a:t>
            </a:r>
            <a:r>
              <a:rPr lang="ru-RU" dirty="0"/>
              <a:t> на </a:t>
            </a:r>
            <a:r>
              <a:rPr lang="ru-RU" dirty="0" err="1"/>
              <a:t>иновациите</a:t>
            </a:r>
            <a:r>
              <a:rPr lang="ru-RU" dirty="0"/>
              <a:t> в </a:t>
            </a:r>
            <a:r>
              <a:rPr lang="ru-RU" dirty="0" err="1"/>
              <a:t>различни</a:t>
            </a:r>
            <a:r>
              <a:rPr lang="ru-RU" dirty="0"/>
              <a:t> области на </a:t>
            </a:r>
            <a:r>
              <a:rPr lang="ru-RU" dirty="0" err="1"/>
              <a:t>глобалната</a:t>
            </a:r>
            <a:r>
              <a:rPr lang="ru-RU" dirty="0"/>
              <a:t> </a:t>
            </a:r>
            <a:r>
              <a:rPr lang="ru-RU" dirty="0" err="1"/>
              <a:t>икономика</a:t>
            </a:r>
            <a:r>
              <a:rPr lang="ru-RU" dirty="0"/>
              <a:t>.</a:t>
            </a:r>
          </a:p>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12</a:t>
            </a:fld>
            <a:endParaRPr lang="bg-BG"/>
          </a:p>
        </p:txBody>
      </p:sp>
    </p:spTree>
    <p:extLst>
      <p:ext uri="{BB962C8B-B14F-4D97-AF65-F5344CB8AC3E}">
        <p14:creationId xmlns:p14="http://schemas.microsoft.com/office/powerpoint/2010/main" val="2347292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t>Като проект </a:t>
            </a:r>
            <a:r>
              <a:rPr lang="ru-RU" dirty="0" err="1"/>
              <a:t>може</a:t>
            </a:r>
            <a:r>
              <a:rPr lang="ru-RU" dirty="0"/>
              <a:t> да се </a:t>
            </a:r>
            <a:r>
              <a:rPr lang="ru-RU" dirty="0" err="1"/>
              <a:t>разглежда</a:t>
            </a:r>
            <a:r>
              <a:rPr lang="ru-RU" dirty="0"/>
              <a:t> и </a:t>
            </a:r>
            <a:r>
              <a:rPr lang="ru-RU" dirty="0" err="1"/>
              <a:t>изработването</a:t>
            </a:r>
            <a:r>
              <a:rPr lang="ru-RU" dirty="0"/>
              <a:t> на новаторски продукт. </a:t>
            </a:r>
            <a:r>
              <a:rPr lang="ru-RU" dirty="0" err="1"/>
              <a:t>Една</a:t>
            </a:r>
            <a:r>
              <a:rPr lang="ru-RU" dirty="0"/>
              <a:t> от </a:t>
            </a:r>
            <a:r>
              <a:rPr lang="ru-RU" dirty="0" err="1"/>
              <a:t>компаниите</a:t>
            </a:r>
            <a:r>
              <a:rPr lang="ru-RU" dirty="0"/>
              <a:t>, </a:t>
            </a:r>
            <a:r>
              <a:rPr lang="ru-RU" dirty="0" err="1"/>
              <a:t>която</a:t>
            </a:r>
            <a:r>
              <a:rPr lang="ru-RU" dirty="0"/>
              <a:t> е </a:t>
            </a:r>
            <a:r>
              <a:rPr lang="ru-RU" dirty="0" err="1"/>
              <a:t>разработила</a:t>
            </a:r>
            <a:r>
              <a:rPr lang="ru-RU" dirty="0"/>
              <a:t> успешен проект, </a:t>
            </a:r>
            <a:r>
              <a:rPr lang="ru-RU" dirty="0" err="1"/>
              <a:t>който</a:t>
            </a:r>
            <a:r>
              <a:rPr lang="ru-RU" dirty="0"/>
              <a:t> е </a:t>
            </a:r>
            <a:r>
              <a:rPr lang="ru-RU" dirty="0" err="1"/>
              <a:t>познат</a:t>
            </a:r>
            <a:r>
              <a:rPr lang="ru-RU" dirty="0"/>
              <a:t> на </a:t>
            </a:r>
            <a:r>
              <a:rPr lang="ru-RU" dirty="0" err="1"/>
              <a:t>всички</a:t>
            </a:r>
            <a:r>
              <a:rPr lang="ru-RU" dirty="0"/>
              <a:t> нас, е Apple </a:t>
            </a:r>
            <a:r>
              <a:rPr lang="ru-RU" dirty="0" err="1"/>
              <a:t>със</a:t>
            </a:r>
            <a:r>
              <a:rPr lang="ru-RU" dirty="0"/>
              <a:t> своя продукт iPhone.</a:t>
            </a:r>
          </a:p>
          <a:p>
            <a:endParaRPr lang="ru-RU" dirty="0"/>
          </a:p>
          <a:p>
            <a:r>
              <a:rPr lang="ru-RU" dirty="0" err="1"/>
              <a:t>Както</a:t>
            </a:r>
            <a:r>
              <a:rPr lang="ru-RU" dirty="0"/>
              <a:t> знаем, iPhone е смартфон, </a:t>
            </a:r>
            <a:r>
              <a:rPr lang="ru-RU" dirty="0" err="1"/>
              <a:t>разработен</a:t>
            </a:r>
            <a:r>
              <a:rPr lang="ru-RU" dirty="0"/>
              <a:t> от Apple, </a:t>
            </a:r>
            <a:r>
              <a:rPr lang="ru-RU" dirty="0" err="1"/>
              <a:t>който</a:t>
            </a:r>
            <a:r>
              <a:rPr lang="ru-RU" dirty="0"/>
              <a:t> е </a:t>
            </a:r>
            <a:r>
              <a:rPr lang="ru-RU" dirty="0" err="1"/>
              <a:t>променил</a:t>
            </a:r>
            <a:r>
              <a:rPr lang="ru-RU" dirty="0"/>
              <a:t> начина, по </a:t>
            </a:r>
            <a:r>
              <a:rPr lang="ru-RU" dirty="0" err="1"/>
              <a:t>който</a:t>
            </a:r>
            <a:r>
              <a:rPr lang="ru-RU" dirty="0"/>
              <a:t> </a:t>
            </a:r>
            <a:r>
              <a:rPr lang="ru-RU" dirty="0" err="1"/>
              <a:t>хората</a:t>
            </a:r>
            <a:r>
              <a:rPr lang="ru-RU" dirty="0"/>
              <a:t> </a:t>
            </a:r>
            <a:r>
              <a:rPr lang="ru-RU" dirty="0" err="1"/>
              <a:t>комуникират</a:t>
            </a:r>
            <a:r>
              <a:rPr lang="ru-RU" dirty="0"/>
              <a:t> и </a:t>
            </a:r>
            <a:r>
              <a:rPr lang="ru-RU" dirty="0" err="1"/>
              <a:t>използват</a:t>
            </a:r>
            <a:r>
              <a:rPr lang="ru-RU" dirty="0"/>
              <a:t> </a:t>
            </a:r>
            <a:r>
              <a:rPr lang="ru-RU" dirty="0" err="1"/>
              <a:t>технологиите</a:t>
            </a:r>
            <a:r>
              <a:rPr lang="ru-RU" dirty="0"/>
              <a:t>. С </a:t>
            </a:r>
            <a:r>
              <a:rPr lang="ru-RU" dirty="0" err="1"/>
              <a:t>първото</a:t>
            </a:r>
            <a:r>
              <a:rPr lang="ru-RU" dirty="0"/>
              <a:t> поколение на iPhone, </a:t>
            </a:r>
            <a:r>
              <a:rPr lang="ru-RU" dirty="0" err="1"/>
              <a:t>пуснато</a:t>
            </a:r>
            <a:r>
              <a:rPr lang="ru-RU" dirty="0"/>
              <a:t> </a:t>
            </a:r>
            <a:r>
              <a:rPr lang="ru-RU" dirty="0" err="1"/>
              <a:t>през</a:t>
            </a:r>
            <a:r>
              <a:rPr lang="ru-RU" dirty="0"/>
              <a:t> 2007 година, Apple </a:t>
            </a:r>
            <a:r>
              <a:rPr lang="ru-RU" dirty="0" err="1"/>
              <a:t>създаде</a:t>
            </a:r>
            <a:r>
              <a:rPr lang="ru-RU" dirty="0"/>
              <a:t> </a:t>
            </a:r>
            <a:r>
              <a:rPr lang="ru-RU" dirty="0" err="1"/>
              <a:t>иновативен</a:t>
            </a:r>
            <a:r>
              <a:rPr lang="ru-RU" dirty="0"/>
              <a:t> продукт, </a:t>
            </a:r>
            <a:r>
              <a:rPr lang="ru-RU" dirty="0" err="1"/>
              <a:t>който</a:t>
            </a:r>
            <a:r>
              <a:rPr lang="ru-RU" dirty="0"/>
              <a:t> се </a:t>
            </a:r>
            <a:r>
              <a:rPr lang="ru-RU" dirty="0" err="1"/>
              <a:t>отличаваше</a:t>
            </a:r>
            <a:r>
              <a:rPr lang="ru-RU" dirty="0"/>
              <a:t> </a:t>
            </a:r>
            <a:r>
              <a:rPr lang="ru-RU" dirty="0" err="1"/>
              <a:t>със</a:t>
            </a:r>
            <a:r>
              <a:rPr lang="ru-RU" dirty="0"/>
              <a:t> </a:t>
            </a:r>
            <a:r>
              <a:rPr lang="ru-RU" dirty="0" err="1"/>
              <a:t>своята</a:t>
            </a:r>
            <a:r>
              <a:rPr lang="ru-RU" dirty="0"/>
              <a:t> </a:t>
            </a:r>
            <a:r>
              <a:rPr lang="ru-RU" dirty="0" err="1"/>
              <a:t>сензорна</a:t>
            </a:r>
            <a:r>
              <a:rPr lang="ru-RU" dirty="0"/>
              <a:t> </a:t>
            </a:r>
            <a:r>
              <a:rPr lang="ru-RU" dirty="0" err="1"/>
              <a:t>екранна</a:t>
            </a:r>
            <a:r>
              <a:rPr lang="ru-RU" dirty="0"/>
              <a:t> технология, </a:t>
            </a:r>
            <a:r>
              <a:rPr lang="ru-RU" dirty="0" err="1"/>
              <a:t>стилен</a:t>
            </a:r>
            <a:r>
              <a:rPr lang="ru-RU" dirty="0"/>
              <a:t> дизайн и удобство при </a:t>
            </a:r>
            <a:r>
              <a:rPr lang="ru-RU" dirty="0" err="1"/>
              <a:t>употреба</a:t>
            </a:r>
            <a:r>
              <a:rPr lang="ru-RU" dirty="0"/>
              <a:t>.</a:t>
            </a:r>
          </a:p>
          <a:p>
            <a:r>
              <a:rPr lang="ru-RU" dirty="0"/>
              <a:t>iPhone </a:t>
            </a:r>
            <a:r>
              <a:rPr lang="ru-RU" dirty="0" err="1"/>
              <a:t>промени</a:t>
            </a:r>
            <a:r>
              <a:rPr lang="ru-RU" dirty="0"/>
              <a:t> начина, по </a:t>
            </a:r>
            <a:r>
              <a:rPr lang="ru-RU" dirty="0" err="1"/>
              <a:t>който</a:t>
            </a:r>
            <a:r>
              <a:rPr lang="ru-RU" dirty="0"/>
              <a:t> </a:t>
            </a:r>
            <a:r>
              <a:rPr lang="ru-RU" dirty="0" err="1"/>
              <a:t>използваме</a:t>
            </a:r>
            <a:r>
              <a:rPr lang="ru-RU" dirty="0"/>
              <a:t> </a:t>
            </a:r>
            <a:r>
              <a:rPr lang="ru-RU" dirty="0" err="1"/>
              <a:t>мобилните</a:t>
            </a:r>
            <a:r>
              <a:rPr lang="ru-RU" dirty="0"/>
              <a:t> устройства, </a:t>
            </a:r>
            <a:r>
              <a:rPr lang="ru-RU" dirty="0" err="1"/>
              <a:t>като</a:t>
            </a:r>
            <a:r>
              <a:rPr lang="ru-RU" dirty="0"/>
              <a:t> </a:t>
            </a:r>
            <a:r>
              <a:rPr lang="ru-RU" dirty="0" err="1"/>
              <a:t>обедини</a:t>
            </a:r>
            <a:r>
              <a:rPr lang="ru-RU" dirty="0"/>
              <a:t> телефона, интернет-</a:t>
            </a:r>
            <a:r>
              <a:rPr lang="ru-RU" dirty="0" err="1"/>
              <a:t>браузъра</a:t>
            </a:r>
            <a:r>
              <a:rPr lang="ru-RU" dirty="0"/>
              <a:t>, </a:t>
            </a:r>
            <a:r>
              <a:rPr lang="ru-RU" dirty="0" err="1"/>
              <a:t>музикалния</a:t>
            </a:r>
            <a:r>
              <a:rPr lang="ru-RU" dirty="0"/>
              <a:t> </a:t>
            </a:r>
            <a:r>
              <a:rPr lang="ru-RU" dirty="0" err="1"/>
              <a:t>плейър</a:t>
            </a:r>
            <a:r>
              <a:rPr lang="ru-RU" dirty="0"/>
              <a:t> и много </a:t>
            </a:r>
            <a:r>
              <a:rPr lang="ru-RU" dirty="0" err="1"/>
              <a:t>други</a:t>
            </a:r>
            <a:r>
              <a:rPr lang="ru-RU" dirty="0"/>
              <a:t> функции в </a:t>
            </a:r>
            <a:r>
              <a:rPr lang="ru-RU" dirty="0" err="1"/>
              <a:t>едно</a:t>
            </a:r>
            <a:r>
              <a:rPr lang="ru-RU" dirty="0"/>
              <a:t> устройство. С </a:t>
            </a:r>
            <a:r>
              <a:rPr lang="ru-RU" dirty="0" err="1"/>
              <a:t>времето</a:t>
            </a:r>
            <a:r>
              <a:rPr lang="ru-RU" dirty="0"/>
              <a:t>, iPhone е </a:t>
            </a:r>
            <a:r>
              <a:rPr lang="ru-RU" dirty="0" err="1"/>
              <a:t>развиван</a:t>
            </a:r>
            <a:r>
              <a:rPr lang="ru-RU" dirty="0"/>
              <a:t> и </a:t>
            </a:r>
            <a:r>
              <a:rPr lang="ru-RU" dirty="0" err="1"/>
              <a:t>актуализиран</a:t>
            </a:r>
            <a:r>
              <a:rPr lang="ru-RU" dirty="0"/>
              <a:t> с нови функции и </a:t>
            </a:r>
            <a:r>
              <a:rPr lang="ru-RU" dirty="0" err="1"/>
              <a:t>възможности</a:t>
            </a:r>
            <a:r>
              <a:rPr lang="ru-RU" dirty="0"/>
              <a:t>, </a:t>
            </a:r>
            <a:r>
              <a:rPr lang="ru-RU" dirty="0" err="1"/>
              <a:t>което</a:t>
            </a:r>
            <a:r>
              <a:rPr lang="ru-RU" dirty="0"/>
              <a:t> го </a:t>
            </a:r>
            <a:r>
              <a:rPr lang="ru-RU" dirty="0" err="1"/>
              <a:t>превърна</a:t>
            </a:r>
            <a:r>
              <a:rPr lang="ru-RU" dirty="0"/>
              <a:t> в един от най-</a:t>
            </a:r>
            <a:r>
              <a:rPr lang="ru-RU" dirty="0" err="1"/>
              <a:t>популярните</a:t>
            </a:r>
            <a:r>
              <a:rPr lang="ru-RU" dirty="0"/>
              <a:t> и </a:t>
            </a:r>
            <a:r>
              <a:rPr lang="ru-RU" dirty="0" err="1"/>
              <a:t>познати</a:t>
            </a:r>
            <a:r>
              <a:rPr lang="ru-RU" dirty="0"/>
              <a:t> </a:t>
            </a:r>
            <a:r>
              <a:rPr lang="ru-RU" dirty="0" err="1"/>
              <a:t>смартфони</a:t>
            </a:r>
            <a:r>
              <a:rPr lang="ru-RU" dirty="0"/>
              <a:t> в света.</a:t>
            </a:r>
          </a:p>
          <a:p>
            <a:r>
              <a:rPr lang="ru-RU" dirty="0"/>
              <a:t>Apple се </a:t>
            </a:r>
            <a:r>
              <a:rPr lang="ru-RU" dirty="0" err="1"/>
              <a:t>отличава</a:t>
            </a:r>
            <a:r>
              <a:rPr lang="ru-RU" dirty="0"/>
              <a:t> </a:t>
            </a:r>
            <a:r>
              <a:rPr lang="ru-RU" dirty="0" err="1"/>
              <a:t>със</a:t>
            </a:r>
            <a:r>
              <a:rPr lang="ru-RU" dirty="0"/>
              <a:t> </a:t>
            </a:r>
            <a:r>
              <a:rPr lang="ru-RU" dirty="0" err="1"/>
              <a:t>своята</a:t>
            </a:r>
            <a:r>
              <a:rPr lang="ru-RU" dirty="0"/>
              <a:t> </a:t>
            </a:r>
            <a:r>
              <a:rPr lang="ru-RU" dirty="0" err="1"/>
              <a:t>иновативност</a:t>
            </a:r>
            <a:r>
              <a:rPr lang="ru-RU" dirty="0"/>
              <a:t>, качество на </a:t>
            </a:r>
            <a:r>
              <a:rPr lang="ru-RU" dirty="0" err="1"/>
              <a:t>продуктите</a:t>
            </a:r>
            <a:r>
              <a:rPr lang="ru-RU" dirty="0"/>
              <a:t> и </a:t>
            </a:r>
            <a:r>
              <a:rPr lang="ru-RU" dirty="0" err="1"/>
              <a:t>предлагане</a:t>
            </a:r>
            <a:r>
              <a:rPr lang="ru-RU" dirty="0"/>
              <a:t> на </a:t>
            </a:r>
            <a:r>
              <a:rPr lang="ru-RU" dirty="0" err="1"/>
              <a:t>потребителско</a:t>
            </a:r>
            <a:r>
              <a:rPr lang="ru-RU" dirty="0"/>
              <a:t> </a:t>
            </a:r>
            <a:r>
              <a:rPr lang="ru-RU" dirty="0" err="1"/>
              <a:t>изживяване</a:t>
            </a:r>
            <a:r>
              <a:rPr lang="ru-RU" dirty="0"/>
              <a:t>, </a:t>
            </a:r>
            <a:r>
              <a:rPr lang="ru-RU" dirty="0" err="1"/>
              <a:t>което</a:t>
            </a:r>
            <a:r>
              <a:rPr lang="ru-RU" dirty="0"/>
              <a:t> </a:t>
            </a:r>
            <a:r>
              <a:rPr lang="ru-RU" dirty="0" err="1"/>
              <a:t>допринася</a:t>
            </a:r>
            <a:r>
              <a:rPr lang="ru-RU" dirty="0"/>
              <a:t> за </a:t>
            </a:r>
            <a:r>
              <a:rPr lang="ru-RU" dirty="0" err="1"/>
              <a:t>голямата</a:t>
            </a:r>
            <a:r>
              <a:rPr lang="ru-RU" dirty="0"/>
              <a:t> </a:t>
            </a:r>
            <a:r>
              <a:rPr lang="ru-RU" dirty="0" err="1"/>
              <a:t>популярност</a:t>
            </a:r>
            <a:r>
              <a:rPr lang="ru-RU" dirty="0"/>
              <a:t> и успех на iPhone. Той е </a:t>
            </a:r>
            <a:r>
              <a:rPr lang="ru-RU" dirty="0" err="1"/>
              <a:t>станал</a:t>
            </a:r>
            <a:r>
              <a:rPr lang="ru-RU" dirty="0"/>
              <a:t> </a:t>
            </a:r>
            <a:r>
              <a:rPr lang="ru-RU" dirty="0" err="1"/>
              <a:t>иконичен</a:t>
            </a:r>
            <a:r>
              <a:rPr lang="ru-RU" dirty="0"/>
              <a:t> символ на </a:t>
            </a:r>
            <a:r>
              <a:rPr lang="ru-RU" dirty="0" err="1"/>
              <a:t>съвременната</a:t>
            </a:r>
            <a:r>
              <a:rPr lang="ru-RU" dirty="0"/>
              <a:t> технология и е широко </a:t>
            </a:r>
            <a:r>
              <a:rPr lang="ru-RU" dirty="0" err="1"/>
              <a:t>разпознаваем</a:t>
            </a:r>
            <a:r>
              <a:rPr lang="ru-RU" dirty="0"/>
              <a:t> </a:t>
            </a:r>
            <a:r>
              <a:rPr lang="ru-RU" dirty="0" err="1"/>
              <a:t>във</a:t>
            </a:r>
            <a:r>
              <a:rPr lang="ru-RU" dirty="0"/>
              <a:t> </a:t>
            </a:r>
            <a:r>
              <a:rPr lang="ru-RU" dirty="0" err="1"/>
              <a:t>всички</a:t>
            </a:r>
            <a:r>
              <a:rPr lang="ru-RU" dirty="0"/>
              <a:t> части на света.</a:t>
            </a:r>
          </a:p>
          <a:p>
            <a:r>
              <a:rPr lang="bg-BG" dirty="0"/>
              <a:t> </a:t>
            </a: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13</a:t>
            </a:fld>
            <a:endParaRPr lang="bg-BG"/>
          </a:p>
        </p:txBody>
      </p:sp>
    </p:spTree>
    <p:extLst>
      <p:ext uri="{BB962C8B-B14F-4D97-AF65-F5344CB8AC3E}">
        <p14:creationId xmlns:p14="http://schemas.microsoft.com/office/powerpoint/2010/main" val="2219509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t>Пример за </a:t>
            </a:r>
            <a:r>
              <a:rPr lang="ru-RU" dirty="0" err="1"/>
              <a:t>иновативна</a:t>
            </a:r>
            <a:r>
              <a:rPr lang="ru-RU" dirty="0"/>
              <a:t> онлайн услуга е </a:t>
            </a:r>
            <a:r>
              <a:rPr lang="ru-RU" dirty="0" err="1"/>
              <a:t>българската</a:t>
            </a:r>
            <a:r>
              <a:rPr lang="ru-RU" dirty="0"/>
              <a:t> платформа „ucha.se“ – успешно </a:t>
            </a:r>
            <a:r>
              <a:rPr lang="ru-RU" dirty="0" err="1"/>
              <a:t>осъществен</a:t>
            </a:r>
            <a:r>
              <a:rPr lang="ru-RU" dirty="0"/>
              <a:t> </a:t>
            </a:r>
            <a:r>
              <a:rPr lang="ru-RU" dirty="0" err="1"/>
              <a:t>иновативен</a:t>
            </a:r>
            <a:r>
              <a:rPr lang="ru-RU" dirty="0"/>
              <a:t> проект в </a:t>
            </a:r>
            <a:r>
              <a:rPr lang="ru-RU" dirty="0" err="1"/>
              <a:t>сферата</a:t>
            </a:r>
            <a:r>
              <a:rPr lang="ru-RU" dirty="0"/>
              <a:t> на </a:t>
            </a:r>
            <a:r>
              <a:rPr lang="ru-RU" dirty="0" err="1"/>
              <a:t>образованието</a:t>
            </a:r>
            <a:r>
              <a:rPr lang="ru-RU" dirty="0"/>
              <a:t>. </a:t>
            </a:r>
            <a:r>
              <a:rPr lang="ru-RU" dirty="0" err="1"/>
              <a:t>Тя</a:t>
            </a:r>
            <a:r>
              <a:rPr lang="ru-RU" dirty="0"/>
              <a:t> </a:t>
            </a:r>
            <a:r>
              <a:rPr lang="ru-RU" dirty="0" err="1"/>
              <a:t>представлява</a:t>
            </a:r>
            <a:r>
              <a:rPr lang="ru-RU" dirty="0"/>
              <a:t> онлайн платформа за образование, </a:t>
            </a:r>
            <a:r>
              <a:rPr lang="ru-RU" dirty="0" err="1"/>
              <a:t>която</a:t>
            </a:r>
            <a:r>
              <a:rPr lang="ru-RU" dirty="0"/>
              <a:t> </a:t>
            </a:r>
            <a:r>
              <a:rPr lang="ru-RU" dirty="0" err="1"/>
              <a:t>преодолява</a:t>
            </a:r>
            <a:r>
              <a:rPr lang="ru-RU" dirty="0"/>
              <a:t> </a:t>
            </a:r>
            <a:r>
              <a:rPr lang="ru-RU" dirty="0" err="1"/>
              <a:t>географските</a:t>
            </a:r>
            <a:r>
              <a:rPr lang="ru-RU" dirty="0"/>
              <a:t>, </a:t>
            </a:r>
            <a:r>
              <a:rPr lang="ru-RU" dirty="0" err="1"/>
              <a:t>финансовите</a:t>
            </a:r>
            <a:r>
              <a:rPr lang="ru-RU" dirty="0"/>
              <a:t> и </a:t>
            </a:r>
            <a:r>
              <a:rPr lang="ru-RU" dirty="0" err="1"/>
              <a:t>времеви</a:t>
            </a:r>
            <a:r>
              <a:rPr lang="ru-RU" dirty="0"/>
              <a:t> ограничения на </a:t>
            </a:r>
            <a:r>
              <a:rPr lang="ru-RU" dirty="0" err="1"/>
              <a:t>традиционното</a:t>
            </a:r>
            <a:r>
              <a:rPr lang="ru-RU" dirty="0"/>
              <a:t> обучение. </a:t>
            </a:r>
            <a:r>
              <a:rPr lang="ru-RU" dirty="0" err="1"/>
              <a:t>Със</a:t>
            </a:r>
            <a:r>
              <a:rPr lang="ru-RU" dirty="0"/>
              <a:t> </a:t>
            </a:r>
            <a:r>
              <a:rPr lang="ru-RU" dirty="0" err="1"/>
              <a:t>своите</a:t>
            </a:r>
            <a:r>
              <a:rPr lang="ru-RU" dirty="0"/>
              <a:t> </a:t>
            </a:r>
            <a:r>
              <a:rPr lang="ru-RU" dirty="0" err="1"/>
              <a:t>интерактивни</a:t>
            </a:r>
            <a:r>
              <a:rPr lang="ru-RU" dirty="0"/>
              <a:t> </a:t>
            </a:r>
            <a:r>
              <a:rPr lang="ru-RU" dirty="0" err="1"/>
              <a:t>инструменти</a:t>
            </a:r>
            <a:r>
              <a:rPr lang="ru-RU" dirty="0"/>
              <a:t>, </a:t>
            </a:r>
            <a:r>
              <a:rPr lang="ru-RU" dirty="0" err="1"/>
              <a:t>видеоуроци</a:t>
            </a:r>
            <a:r>
              <a:rPr lang="ru-RU" dirty="0"/>
              <a:t> и </a:t>
            </a:r>
            <a:r>
              <a:rPr lang="ru-RU" dirty="0" err="1"/>
              <a:t>учебни</a:t>
            </a:r>
            <a:r>
              <a:rPr lang="ru-RU" dirty="0"/>
              <a:t> </a:t>
            </a:r>
            <a:r>
              <a:rPr lang="ru-RU" dirty="0" err="1"/>
              <a:t>материали</a:t>
            </a:r>
            <a:r>
              <a:rPr lang="ru-RU" dirty="0"/>
              <a:t>, </a:t>
            </a:r>
            <a:r>
              <a:rPr lang="ru-RU" dirty="0" err="1"/>
              <a:t>платформата</a:t>
            </a:r>
            <a:r>
              <a:rPr lang="ru-RU" dirty="0"/>
              <a:t> </a:t>
            </a:r>
            <a:r>
              <a:rPr lang="ru-RU" dirty="0" err="1"/>
              <a:t>предоставя</a:t>
            </a:r>
            <a:r>
              <a:rPr lang="ru-RU" dirty="0"/>
              <a:t> </a:t>
            </a:r>
            <a:r>
              <a:rPr lang="ru-RU" dirty="0" err="1"/>
              <a:t>възможност</a:t>
            </a:r>
            <a:r>
              <a:rPr lang="ru-RU" dirty="0"/>
              <a:t> на </a:t>
            </a:r>
            <a:r>
              <a:rPr lang="ru-RU" dirty="0" err="1"/>
              <a:t>учениците</a:t>
            </a:r>
            <a:r>
              <a:rPr lang="ru-RU" dirty="0"/>
              <a:t> от </a:t>
            </a:r>
            <a:r>
              <a:rPr lang="ru-RU" dirty="0" err="1"/>
              <a:t>различни</a:t>
            </a:r>
            <a:r>
              <a:rPr lang="ru-RU" dirty="0"/>
              <a:t> места и </a:t>
            </a:r>
            <a:r>
              <a:rPr lang="ru-RU" dirty="0" err="1"/>
              <a:t>социални</a:t>
            </a:r>
            <a:r>
              <a:rPr lang="ru-RU" dirty="0"/>
              <a:t> среди да </a:t>
            </a:r>
            <a:r>
              <a:rPr lang="ru-RU" dirty="0" err="1"/>
              <a:t>получават</a:t>
            </a:r>
            <a:r>
              <a:rPr lang="ru-RU" dirty="0"/>
              <a:t> </a:t>
            </a:r>
            <a:r>
              <a:rPr lang="ru-RU" dirty="0" err="1"/>
              <a:t>висококачествено</a:t>
            </a:r>
            <a:r>
              <a:rPr lang="ru-RU" dirty="0"/>
              <a:t> образование по свой </a:t>
            </a:r>
            <a:r>
              <a:rPr lang="ru-RU" dirty="0" err="1"/>
              <a:t>избор</a:t>
            </a:r>
            <a:r>
              <a:rPr lang="ru-RU" dirty="0"/>
              <a:t>. </a:t>
            </a:r>
            <a:r>
              <a:rPr lang="ru-RU" dirty="0" err="1"/>
              <a:t>Проектът</a:t>
            </a:r>
            <a:r>
              <a:rPr lang="ru-RU" dirty="0"/>
              <a:t> </a:t>
            </a:r>
            <a:r>
              <a:rPr lang="ru-RU" dirty="0" err="1"/>
              <a:t>предоставя</a:t>
            </a:r>
            <a:r>
              <a:rPr lang="ru-RU" dirty="0"/>
              <a:t> методика, </a:t>
            </a:r>
            <a:r>
              <a:rPr lang="ru-RU" dirty="0" err="1"/>
              <a:t>която</a:t>
            </a:r>
            <a:r>
              <a:rPr lang="ru-RU" dirty="0"/>
              <a:t> </a:t>
            </a:r>
            <a:r>
              <a:rPr lang="ru-RU" dirty="0" err="1"/>
              <a:t>отговаря</a:t>
            </a:r>
            <a:r>
              <a:rPr lang="ru-RU" dirty="0"/>
              <a:t> на </a:t>
            </a:r>
            <a:r>
              <a:rPr lang="ru-RU" dirty="0" err="1"/>
              <a:t>индивидуалните</a:t>
            </a:r>
            <a:r>
              <a:rPr lang="ru-RU" dirty="0"/>
              <a:t> </a:t>
            </a:r>
            <a:r>
              <a:rPr lang="ru-RU" dirty="0" err="1"/>
              <a:t>нужди</a:t>
            </a:r>
            <a:r>
              <a:rPr lang="ru-RU" dirty="0"/>
              <a:t> и </a:t>
            </a:r>
            <a:r>
              <a:rPr lang="ru-RU" dirty="0" err="1"/>
              <a:t>предпочитания</a:t>
            </a:r>
            <a:r>
              <a:rPr lang="ru-RU" dirty="0"/>
              <a:t> на </a:t>
            </a:r>
            <a:r>
              <a:rPr lang="ru-RU" dirty="0" err="1"/>
              <a:t>учителите</a:t>
            </a:r>
            <a:r>
              <a:rPr lang="ru-RU" dirty="0"/>
              <a:t>. </a:t>
            </a:r>
            <a:r>
              <a:rPr lang="ru-RU" dirty="0" err="1"/>
              <a:t>През</a:t>
            </a:r>
            <a:r>
              <a:rPr lang="ru-RU" dirty="0"/>
              <a:t> </a:t>
            </a:r>
            <a:r>
              <a:rPr lang="ru-RU" dirty="0" err="1"/>
              <a:t>платформата</a:t>
            </a:r>
            <a:r>
              <a:rPr lang="ru-RU" dirty="0"/>
              <a:t> </a:t>
            </a:r>
            <a:r>
              <a:rPr lang="ru-RU" dirty="0" err="1"/>
              <a:t>учениците</a:t>
            </a:r>
            <a:r>
              <a:rPr lang="ru-RU" dirty="0"/>
              <a:t> </a:t>
            </a:r>
            <a:r>
              <a:rPr lang="ru-RU" dirty="0" err="1"/>
              <a:t>имат</a:t>
            </a:r>
            <a:r>
              <a:rPr lang="ru-RU" dirty="0"/>
              <a:t> </a:t>
            </a:r>
            <a:r>
              <a:rPr lang="ru-RU" dirty="0" err="1"/>
              <a:t>възможност</a:t>
            </a:r>
            <a:r>
              <a:rPr lang="ru-RU" dirty="0"/>
              <a:t> за </a:t>
            </a:r>
            <a:r>
              <a:rPr lang="ru-RU" dirty="0" err="1"/>
              <a:t>комуникация</a:t>
            </a:r>
            <a:r>
              <a:rPr lang="ru-RU" dirty="0"/>
              <a:t> с </a:t>
            </a:r>
            <a:r>
              <a:rPr lang="ru-RU" dirty="0" err="1"/>
              <a:t>преподавателите</a:t>
            </a:r>
            <a:r>
              <a:rPr lang="ru-RU" dirty="0"/>
              <a:t> и </a:t>
            </a:r>
            <a:r>
              <a:rPr lang="ru-RU" dirty="0" err="1"/>
              <a:t>другите</a:t>
            </a:r>
            <a:r>
              <a:rPr lang="ru-RU" dirty="0"/>
              <a:t> </a:t>
            </a:r>
            <a:r>
              <a:rPr lang="ru-RU" dirty="0" err="1"/>
              <a:t>ученици</a:t>
            </a:r>
            <a:r>
              <a:rPr lang="ru-RU" dirty="0"/>
              <a:t>, чрез </a:t>
            </a:r>
            <a:r>
              <a:rPr lang="ru-RU" dirty="0" err="1"/>
              <a:t>специално</a:t>
            </a:r>
            <a:r>
              <a:rPr lang="ru-RU" dirty="0"/>
              <a:t> </a:t>
            </a:r>
            <a:r>
              <a:rPr lang="ru-RU" dirty="0" err="1"/>
              <a:t>създадено</a:t>
            </a:r>
            <a:r>
              <a:rPr lang="ru-RU" dirty="0"/>
              <a:t> </a:t>
            </a:r>
            <a:r>
              <a:rPr lang="ru-RU" dirty="0" err="1"/>
              <a:t>виртуално</a:t>
            </a:r>
            <a:r>
              <a:rPr lang="ru-RU" dirty="0"/>
              <a:t> </a:t>
            </a:r>
            <a:r>
              <a:rPr lang="ru-RU" dirty="0" err="1"/>
              <a:t>образователно</a:t>
            </a:r>
            <a:r>
              <a:rPr lang="ru-RU" dirty="0"/>
              <a:t> общество. </a:t>
            </a:r>
            <a:r>
              <a:rPr lang="ru-RU" dirty="0" err="1"/>
              <a:t>Това</a:t>
            </a:r>
            <a:r>
              <a:rPr lang="ru-RU" dirty="0"/>
              <a:t> </a:t>
            </a:r>
            <a:r>
              <a:rPr lang="ru-RU" dirty="0" err="1"/>
              <a:t>осигурява</a:t>
            </a:r>
            <a:r>
              <a:rPr lang="ru-RU" dirty="0"/>
              <a:t> богат и интерактивен опит на обучение, </a:t>
            </a:r>
            <a:r>
              <a:rPr lang="ru-RU" dirty="0" err="1"/>
              <a:t>който</a:t>
            </a:r>
            <a:r>
              <a:rPr lang="ru-RU" dirty="0"/>
              <a:t> </a:t>
            </a:r>
            <a:r>
              <a:rPr lang="ru-RU" dirty="0" err="1"/>
              <a:t>допринася</a:t>
            </a:r>
            <a:r>
              <a:rPr lang="ru-RU" dirty="0"/>
              <a:t> за </a:t>
            </a:r>
            <a:r>
              <a:rPr lang="ru-RU" dirty="0" err="1"/>
              <a:t>развитието</a:t>
            </a:r>
            <a:r>
              <a:rPr lang="ru-RU" dirty="0"/>
              <a:t> на </a:t>
            </a:r>
            <a:r>
              <a:rPr lang="ru-RU" dirty="0" err="1"/>
              <a:t>участниците</a:t>
            </a:r>
            <a:r>
              <a:rPr lang="ru-RU" dirty="0"/>
              <a:t>. </a:t>
            </a:r>
          </a:p>
          <a:p>
            <a:r>
              <a:rPr lang="ru-RU" dirty="0" err="1"/>
              <a:t>Платформата</a:t>
            </a:r>
            <a:r>
              <a:rPr lang="ru-RU" dirty="0"/>
              <a:t> „ucha.se“ </a:t>
            </a:r>
            <a:r>
              <a:rPr lang="ru-RU" dirty="0" err="1"/>
              <a:t>интегрира</a:t>
            </a:r>
            <a:r>
              <a:rPr lang="ru-RU" dirty="0"/>
              <a:t> </a:t>
            </a:r>
            <a:r>
              <a:rPr lang="ru-RU" dirty="0" err="1"/>
              <a:t>иновативни</a:t>
            </a:r>
            <a:r>
              <a:rPr lang="ru-RU" dirty="0"/>
              <a:t> технологии, </a:t>
            </a:r>
            <a:r>
              <a:rPr lang="ru-RU" dirty="0" err="1"/>
              <a:t>образователни</a:t>
            </a:r>
            <a:r>
              <a:rPr lang="ru-RU" dirty="0"/>
              <a:t> </a:t>
            </a:r>
            <a:r>
              <a:rPr lang="ru-RU" dirty="0" err="1"/>
              <a:t>методи</a:t>
            </a:r>
            <a:r>
              <a:rPr lang="ru-RU" dirty="0"/>
              <a:t> и </a:t>
            </a:r>
            <a:r>
              <a:rPr lang="ru-RU" dirty="0" err="1"/>
              <a:t>изграждане</a:t>
            </a:r>
            <a:r>
              <a:rPr lang="ru-RU" dirty="0"/>
              <a:t> на </a:t>
            </a:r>
            <a:r>
              <a:rPr lang="ru-RU" dirty="0" err="1"/>
              <a:t>потребителски</a:t>
            </a:r>
            <a:r>
              <a:rPr lang="ru-RU" dirty="0"/>
              <a:t> опит. Чрез </a:t>
            </a:r>
            <a:r>
              <a:rPr lang="ru-RU" dirty="0" err="1"/>
              <a:t>съчетаването</a:t>
            </a:r>
            <a:r>
              <a:rPr lang="ru-RU" dirty="0"/>
              <a:t> на </a:t>
            </a:r>
            <a:r>
              <a:rPr lang="ru-RU" dirty="0" err="1"/>
              <a:t>тези</a:t>
            </a:r>
            <a:r>
              <a:rPr lang="ru-RU" dirty="0"/>
              <a:t> </a:t>
            </a:r>
            <a:r>
              <a:rPr lang="ru-RU" dirty="0" err="1"/>
              <a:t>елементи</a:t>
            </a:r>
            <a:r>
              <a:rPr lang="ru-RU" dirty="0"/>
              <a:t>, </a:t>
            </a:r>
            <a:r>
              <a:rPr lang="ru-RU" dirty="0" err="1"/>
              <a:t>проектът</a:t>
            </a:r>
            <a:r>
              <a:rPr lang="ru-RU" dirty="0"/>
              <a:t> </a:t>
            </a:r>
            <a:r>
              <a:rPr lang="ru-RU" dirty="0" err="1"/>
              <a:t>предоставя</a:t>
            </a:r>
            <a:r>
              <a:rPr lang="ru-RU" dirty="0"/>
              <a:t> модерна и </a:t>
            </a:r>
            <a:r>
              <a:rPr lang="ru-RU" dirty="0" err="1"/>
              <a:t>достъпна</a:t>
            </a:r>
            <a:r>
              <a:rPr lang="ru-RU" dirty="0"/>
              <a:t> </a:t>
            </a:r>
            <a:r>
              <a:rPr lang="ru-RU" dirty="0" err="1"/>
              <a:t>образователна</a:t>
            </a:r>
            <a:r>
              <a:rPr lang="ru-RU" dirty="0"/>
              <a:t> услуга, </a:t>
            </a:r>
            <a:r>
              <a:rPr lang="ru-RU" dirty="0" err="1"/>
              <a:t>която</a:t>
            </a:r>
            <a:r>
              <a:rPr lang="ru-RU" dirty="0"/>
              <a:t> </a:t>
            </a:r>
            <a:r>
              <a:rPr lang="ru-RU" dirty="0" err="1"/>
              <a:t>отваря</a:t>
            </a:r>
            <a:r>
              <a:rPr lang="ru-RU" dirty="0"/>
              <a:t> </a:t>
            </a:r>
            <a:r>
              <a:rPr lang="ru-RU" dirty="0" err="1"/>
              <a:t>врати</a:t>
            </a:r>
            <a:r>
              <a:rPr lang="ru-RU" dirty="0"/>
              <a:t> </a:t>
            </a:r>
            <a:r>
              <a:rPr lang="ru-RU" dirty="0" err="1"/>
              <a:t>към</a:t>
            </a:r>
            <a:r>
              <a:rPr lang="ru-RU" dirty="0"/>
              <a:t> </a:t>
            </a:r>
            <a:r>
              <a:rPr lang="ru-RU" dirty="0" err="1"/>
              <a:t>знанията</a:t>
            </a:r>
            <a:r>
              <a:rPr lang="ru-RU" dirty="0"/>
              <a:t> на </a:t>
            </a:r>
            <a:r>
              <a:rPr lang="ru-RU" dirty="0" err="1"/>
              <a:t>учениците</a:t>
            </a:r>
            <a:r>
              <a:rPr lang="ru-RU" dirty="0"/>
              <a:t>.</a:t>
            </a:r>
          </a:p>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14</a:t>
            </a:fld>
            <a:endParaRPr lang="bg-BG"/>
          </a:p>
        </p:txBody>
      </p:sp>
    </p:spTree>
    <p:extLst>
      <p:ext uri="{BB962C8B-B14F-4D97-AF65-F5344CB8AC3E}">
        <p14:creationId xmlns:p14="http://schemas.microsoft.com/office/powerpoint/2010/main" val="2583753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err="1"/>
              <a:t>Може</a:t>
            </a:r>
            <a:r>
              <a:rPr lang="ru-RU" dirty="0"/>
              <a:t> би вече се </a:t>
            </a:r>
            <a:r>
              <a:rPr lang="ru-RU" dirty="0" err="1"/>
              <a:t>питате</a:t>
            </a:r>
            <a:r>
              <a:rPr lang="ru-RU" dirty="0"/>
              <a:t> </a:t>
            </a:r>
            <a:r>
              <a:rPr lang="ru-RU" dirty="0" err="1"/>
              <a:t>какво</a:t>
            </a:r>
            <a:r>
              <a:rPr lang="ru-RU" dirty="0"/>
              <a:t> </a:t>
            </a:r>
            <a:r>
              <a:rPr lang="ru-RU" dirty="0" err="1"/>
              <a:t>обединява</a:t>
            </a:r>
            <a:r>
              <a:rPr lang="ru-RU" dirty="0"/>
              <a:t> </a:t>
            </a:r>
            <a:r>
              <a:rPr lang="ru-RU" dirty="0" err="1"/>
              <a:t>различните</a:t>
            </a:r>
            <a:r>
              <a:rPr lang="ru-RU" dirty="0"/>
              <a:t> </a:t>
            </a:r>
            <a:r>
              <a:rPr lang="ru-RU" dirty="0" err="1"/>
              <a:t>проекти</a:t>
            </a:r>
            <a:r>
              <a:rPr lang="ru-RU" dirty="0"/>
              <a:t>, </a:t>
            </a:r>
            <a:r>
              <a:rPr lang="ru-RU" dirty="0" err="1"/>
              <a:t>които</a:t>
            </a:r>
            <a:r>
              <a:rPr lang="ru-RU" dirty="0"/>
              <a:t> </a:t>
            </a:r>
            <a:r>
              <a:rPr lang="ru-RU" dirty="0" err="1"/>
              <a:t>бяха</a:t>
            </a:r>
            <a:r>
              <a:rPr lang="ru-RU" dirty="0"/>
              <a:t> </a:t>
            </a:r>
            <a:r>
              <a:rPr lang="ru-RU" dirty="0" err="1"/>
              <a:t>споменати</a:t>
            </a:r>
            <a:r>
              <a:rPr lang="ru-RU" dirty="0"/>
              <a:t> </a:t>
            </a:r>
            <a:r>
              <a:rPr lang="ru-RU" dirty="0" err="1"/>
              <a:t>по-горе</a:t>
            </a:r>
            <a:r>
              <a:rPr lang="ru-RU" dirty="0"/>
              <a:t>? </a:t>
            </a:r>
            <a:r>
              <a:rPr lang="ru-RU" dirty="0" err="1"/>
              <a:t>Със</a:t>
            </a:r>
            <a:r>
              <a:rPr lang="ru-RU" dirty="0"/>
              <a:t> </a:t>
            </a:r>
            <a:r>
              <a:rPr lang="ru-RU" dirty="0" err="1"/>
              <a:t>сигурност</a:t>
            </a:r>
            <a:r>
              <a:rPr lang="ru-RU" dirty="0"/>
              <a:t> </a:t>
            </a:r>
            <a:r>
              <a:rPr lang="ru-RU" dirty="0" err="1"/>
              <a:t>това</a:t>
            </a:r>
            <a:r>
              <a:rPr lang="ru-RU" dirty="0"/>
              <a:t>, </a:t>
            </a:r>
            <a:r>
              <a:rPr lang="ru-RU" dirty="0" err="1"/>
              <a:t>което</a:t>
            </a:r>
            <a:r>
              <a:rPr lang="ru-RU" dirty="0"/>
              <a:t> </a:t>
            </a:r>
            <a:r>
              <a:rPr lang="ru-RU" dirty="0" err="1"/>
              <a:t>ги</a:t>
            </a:r>
            <a:r>
              <a:rPr lang="ru-RU" dirty="0"/>
              <a:t> </a:t>
            </a:r>
            <a:r>
              <a:rPr lang="ru-RU" dirty="0" err="1"/>
              <a:t>обединява</a:t>
            </a:r>
            <a:r>
              <a:rPr lang="ru-RU" dirty="0"/>
              <a:t>, </a:t>
            </a:r>
            <a:r>
              <a:rPr lang="ru-RU" b="1" dirty="0"/>
              <a:t>е </a:t>
            </a:r>
            <a:r>
              <a:rPr lang="ru-RU" b="1" dirty="0" err="1"/>
              <a:t>техният</a:t>
            </a:r>
            <a:r>
              <a:rPr lang="ru-RU" b="1" dirty="0"/>
              <a:t> уникален и новаторски характер</a:t>
            </a:r>
            <a:r>
              <a:rPr lang="ru-RU" dirty="0"/>
              <a:t>. </a:t>
            </a:r>
            <a:r>
              <a:rPr lang="ru-RU" dirty="0" err="1"/>
              <a:t>Всеки</a:t>
            </a:r>
            <a:r>
              <a:rPr lang="ru-RU" dirty="0"/>
              <a:t> един от </a:t>
            </a:r>
            <a:r>
              <a:rPr lang="ru-RU" dirty="0" err="1"/>
              <a:t>тези</a:t>
            </a:r>
            <a:r>
              <a:rPr lang="ru-RU" dirty="0"/>
              <a:t> </a:t>
            </a:r>
            <a:r>
              <a:rPr lang="ru-RU" dirty="0" err="1"/>
              <a:t>проекти</a:t>
            </a:r>
            <a:r>
              <a:rPr lang="ru-RU" dirty="0"/>
              <a:t> се </a:t>
            </a:r>
            <a:r>
              <a:rPr lang="ru-RU" dirty="0" err="1"/>
              <a:t>осъществява</a:t>
            </a:r>
            <a:r>
              <a:rPr lang="ru-RU" dirty="0"/>
              <a:t> в определен </a:t>
            </a:r>
            <a:r>
              <a:rPr lang="ru-RU" dirty="0" err="1"/>
              <a:t>отрязък</a:t>
            </a:r>
            <a:r>
              <a:rPr lang="ru-RU" dirty="0"/>
              <a:t> от </a:t>
            </a:r>
            <a:r>
              <a:rPr lang="ru-RU" dirty="0" err="1"/>
              <a:t>време</a:t>
            </a:r>
            <a:r>
              <a:rPr lang="ru-RU" dirty="0"/>
              <a:t>, т.е. </a:t>
            </a:r>
            <a:r>
              <a:rPr lang="ru-RU" dirty="0" err="1"/>
              <a:t>има</a:t>
            </a:r>
            <a:r>
              <a:rPr lang="ru-RU" dirty="0"/>
              <a:t> </a:t>
            </a:r>
            <a:r>
              <a:rPr lang="ru-RU" dirty="0" err="1"/>
              <a:t>определени</a:t>
            </a:r>
            <a:r>
              <a:rPr lang="ru-RU" dirty="0"/>
              <a:t> начало и край. Но </a:t>
            </a:r>
            <a:r>
              <a:rPr lang="ru-RU" dirty="0" err="1"/>
              <a:t>това</a:t>
            </a:r>
            <a:r>
              <a:rPr lang="ru-RU" dirty="0"/>
              <a:t> не е </a:t>
            </a:r>
            <a:r>
              <a:rPr lang="ru-RU" dirty="0" err="1"/>
              <a:t>всичко</a:t>
            </a:r>
            <a:r>
              <a:rPr lang="ru-RU" dirty="0"/>
              <a:t>. За </a:t>
            </a:r>
            <a:r>
              <a:rPr lang="ru-RU" dirty="0" err="1"/>
              <a:t>успешното</a:t>
            </a:r>
            <a:r>
              <a:rPr lang="ru-RU" dirty="0"/>
              <a:t> им </a:t>
            </a:r>
            <a:r>
              <a:rPr lang="ru-RU" dirty="0" err="1"/>
              <a:t>изпълнение</a:t>
            </a:r>
            <a:r>
              <a:rPr lang="ru-RU" dirty="0"/>
              <a:t> се </a:t>
            </a:r>
            <a:r>
              <a:rPr lang="ru-RU" dirty="0" err="1"/>
              <a:t>изисква</a:t>
            </a:r>
            <a:r>
              <a:rPr lang="ru-RU" dirty="0"/>
              <a:t> </a:t>
            </a:r>
            <a:r>
              <a:rPr lang="ru-RU" dirty="0" err="1"/>
              <a:t>мултидисциплинарен</a:t>
            </a:r>
            <a:r>
              <a:rPr lang="ru-RU" dirty="0"/>
              <a:t> </a:t>
            </a:r>
            <a:r>
              <a:rPr lang="ru-RU" dirty="0" err="1"/>
              <a:t>екип</a:t>
            </a:r>
            <a:r>
              <a:rPr lang="ru-RU" dirty="0"/>
              <a:t>, готов да </a:t>
            </a:r>
            <a:r>
              <a:rPr lang="ru-RU" dirty="0" err="1"/>
              <a:t>участва</a:t>
            </a:r>
            <a:r>
              <a:rPr lang="ru-RU" dirty="0"/>
              <a:t> в </a:t>
            </a:r>
            <a:r>
              <a:rPr lang="ru-RU" dirty="0" err="1"/>
              <a:t>управлението</a:t>
            </a:r>
            <a:r>
              <a:rPr lang="ru-RU" dirty="0"/>
              <a:t> им, </a:t>
            </a:r>
            <a:r>
              <a:rPr lang="ru-RU" dirty="0" err="1"/>
              <a:t>както</a:t>
            </a:r>
            <a:r>
              <a:rPr lang="ru-RU" dirty="0"/>
              <a:t> и множество </a:t>
            </a:r>
            <a:r>
              <a:rPr lang="ru-RU" dirty="0" err="1"/>
              <a:t>разнообразни</a:t>
            </a:r>
            <a:r>
              <a:rPr lang="ru-RU" dirty="0"/>
              <a:t> </a:t>
            </a:r>
            <a:r>
              <a:rPr lang="ru-RU" dirty="0" err="1"/>
              <a:t>ресурси</a:t>
            </a:r>
            <a:r>
              <a:rPr lang="ru-RU" dirty="0"/>
              <a:t>.</a:t>
            </a:r>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15</a:t>
            </a:fld>
            <a:endParaRPr lang="bg-BG"/>
          </a:p>
        </p:txBody>
      </p:sp>
    </p:spTree>
    <p:extLst>
      <p:ext uri="{BB962C8B-B14F-4D97-AF65-F5344CB8AC3E}">
        <p14:creationId xmlns:p14="http://schemas.microsoft.com/office/powerpoint/2010/main" val="3447047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t>Ще </a:t>
            </a:r>
            <a:r>
              <a:rPr lang="ru-RU" dirty="0" err="1"/>
              <a:t>разгледаме</a:t>
            </a:r>
            <a:r>
              <a:rPr lang="ru-RU" dirty="0"/>
              <a:t> </a:t>
            </a:r>
            <a:r>
              <a:rPr lang="ru-RU" dirty="0" err="1"/>
              <a:t>общите</a:t>
            </a:r>
            <a:r>
              <a:rPr lang="ru-RU" dirty="0"/>
              <a:t> черти </a:t>
            </a:r>
            <a:r>
              <a:rPr lang="ru-RU" dirty="0" err="1"/>
              <a:t>мужду</a:t>
            </a:r>
            <a:r>
              <a:rPr lang="ru-RU" dirty="0"/>
              <a:t> </a:t>
            </a:r>
            <a:r>
              <a:rPr lang="ru-RU" dirty="0" err="1"/>
              <a:t>различните</a:t>
            </a:r>
            <a:r>
              <a:rPr lang="ru-RU" dirty="0"/>
              <a:t> </a:t>
            </a:r>
            <a:r>
              <a:rPr lang="ru-RU" dirty="0" err="1"/>
              <a:t>иновативни</a:t>
            </a:r>
            <a:r>
              <a:rPr lang="ru-RU" dirty="0"/>
              <a:t> </a:t>
            </a:r>
            <a:r>
              <a:rPr lang="ru-RU" dirty="0" err="1"/>
              <a:t>проекти</a:t>
            </a:r>
            <a:r>
              <a:rPr lang="ru-RU" dirty="0"/>
              <a:t> чрез </a:t>
            </a:r>
            <a:r>
              <a:rPr lang="ru-RU" dirty="0" err="1"/>
              <a:t>следния</a:t>
            </a:r>
            <a:r>
              <a:rPr lang="ru-RU" dirty="0"/>
              <a:t> пример:</a:t>
            </a:r>
          </a:p>
          <a:p>
            <a:endParaRPr lang="ru-RU" dirty="0"/>
          </a:p>
          <a:p>
            <a:r>
              <a:rPr lang="ru-RU" b="1" dirty="0" err="1"/>
              <a:t>Иновативен</a:t>
            </a:r>
            <a:r>
              <a:rPr lang="ru-RU" b="1" dirty="0"/>
              <a:t> проект, </a:t>
            </a:r>
            <a:r>
              <a:rPr lang="ru-RU" b="1" dirty="0" err="1"/>
              <a:t>който</a:t>
            </a:r>
            <a:r>
              <a:rPr lang="ru-RU" b="1" dirty="0"/>
              <a:t> </a:t>
            </a:r>
            <a:r>
              <a:rPr lang="ru-RU" b="1" dirty="0" err="1"/>
              <a:t>представлява</a:t>
            </a:r>
            <a:r>
              <a:rPr lang="ru-RU" b="1" dirty="0"/>
              <a:t> временно начинание, </a:t>
            </a:r>
            <a:r>
              <a:rPr lang="ru-RU" b="1" dirty="0" err="1"/>
              <a:t>изисква</a:t>
            </a:r>
            <a:r>
              <a:rPr lang="ru-RU" b="1" dirty="0"/>
              <a:t> </a:t>
            </a:r>
            <a:r>
              <a:rPr lang="ru-RU" b="1" dirty="0" err="1"/>
              <a:t>мултидисциплинарен</a:t>
            </a:r>
            <a:r>
              <a:rPr lang="ru-RU" b="1" dirty="0"/>
              <a:t> </a:t>
            </a:r>
            <a:r>
              <a:rPr lang="ru-RU" b="1" dirty="0" err="1"/>
              <a:t>екип</a:t>
            </a:r>
            <a:r>
              <a:rPr lang="ru-RU" b="1" dirty="0"/>
              <a:t> и </a:t>
            </a:r>
            <a:r>
              <a:rPr lang="ru-RU" b="1" dirty="0" err="1"/>
              <a:t>специфични</a:t>
            </a:r>
            <a:r>
              <a:rPr lang="ru-RU" b="1" dirty="0"/>
              <a:t> </a:t>
            </a:r>
            <a:r>
              <a:rPr lang="ru-RU" b="1" dirty="0" err="1"/>
              <a:t>ресурси</a:t>
            </a:r>
            <a:r>
              <a:rPr lang="ru-RU" b="1" dirty="0"/>
              <a:t>, е </a:t>
            </a:r>
            <a:r>
              <a:rPr lang="ru-RU" b="1" dirty="0" err="1"/>
              <a:t>планирането</a:t>
            </a:r>
            <a:r>
              <a:rPr lang="ru-RU" b="1" dirty="0"/>
              <a:t> и </a:t>
            </a:r>
            <a:r>
              <a:rPr lang="ru-RU" b="1" dirty="0" err="1"/>
              <a:t>осъществяването</a:t>
            </a:r>
            <a:r>
              <a:rPr lang="ru-RU" b="1" dirty="0"/>
              <a:t> на </a:t>
            </a:r>
            <a:r>
              <a:rPr lang="ru-RU" b="1" dirty="0" err="1"/>
              <a:t>рекламна</a:t>
            </a:r>
            <a:r>
              <a:rPr lang="ru-RU" b="1" dirty="0"/>
              <a:t> кампания за нов продукт. </a:t>
            </a:r>
          </a:p>
          <a:p>
            <a:endParaRPr lang="ru-RU" dirty="0"/>
          </a:p>
          <a:p>
            <a:r>
              <a:rPr lang="ru-RU" dirty="0" err="1"/>
              <a:t>Ако</a:t>
            </a:r>
            <a:r>
              <a:rPr lang="ru-RU" dirty="0"/>
              <a:t> си представите, че </a:t>
            </a:r>
            <a:r>
              <a:rPr lang="ru-RU" dirty="0" err="1"/>
              <a:t>Вие</a:t>
            </a:r>
            <a:r>
              <a:rPr lang="ru-RU" dirty="0"/>
              <a:t> и </a:t>
            </a:r>
            <a:r>
              <a:rPr lang="ru-RU" dirty="0" err="1"/>
              <a:t>вашият</a:t>
            </a:r>
            <a:r>
              <a:rPr lang="ru-RU" dirty="0"/>
              <a:t> </a:t>
            </a:r>
            <a:r>
              <a:rPr lang="ru-RU" dirty="0" err="1"/>
              <a:t>екип</a:t>
            </a:r>
            <a:r>
              <a:rPr lang="ru-RU" dirty="0"/>
              <a:t> </a:t>
            </a:r>
            <a:r>
              <a:rPr lang="ru-RU" dirty="0" err="1"/>
              <a:t>работите</a:t>
            </a:r>
            <a:r>
              <a:rPr lang="ru-RU" dirty="0"/>
              <a:t> в </a:t>
            </a:r>
            <a:r>
              <a:rPr lang="ru-RU" dirty="0" err="1"/>
              <a:t>рекламна</a:t>
            </a:r>
            <a:r>
              <a:rPr lang="ru-RU" dirty="0"/>
              <a:t> </a:t>
            </a:r>
            <a:r>
              <a:rPr lang="ru-RU" dirty="0" err="1"/>
              <a:t>агенция</a:t>
            </a:r>
            <a:r>
              <a:rPr lang="ru-RU" dirty="0"/>
              <a:t> и </a:t>
            </a:r>
            <a:r>
              <a:rPr lang="ru-RU" dirty="0" err="1"/>
              <a:t>получавате</a:t>
            </a:r>
            <a:r>
              <a:rPr lang="ru-RU" dirty="0"/>
              <a:t> </a:t>
            </a:r>
            <a:r>
              <a:rPr lang="ru-RU" dirty="0" err="1"/>
              <a:t>поръчка</a:t>
            </a:r>
            <a:r>
              <a:rPr lang="ru-RU" dirty="0"/>
              <a:t> от клиент за </a:t>
            </a:r>
            <a:r>
              <a:rPr lang="ru-RU" dirty="0" err="1"/>
              <a:t>организиране</a:t>
            </a:r>
            <a:r>
              <a:rPr lang="ru-RU" dirty="0"/>
              <a:t> на </a:t>
            </a:r>
            <a:r>
              <a:rPr lang="ru-RU" dirty="0" err="1"/>
              <a:t>такава</a:t>
            </a:r>
            <a:r>
              <a:rPr lang="ru-RU" dirty="0"/>
              <a:t> кампания. </a:t>
            </a:r>
            <a:r>
              <a:rPr lang="ru-RU" dirty="0" err="1"/>
              <a:t>Вашата</a:t>
            </a:r>
            <a:r>
              <a:rPr lang="ru-RU" dirty="0"/>
              <a:t> цел е да </a:t>
            </a:r>
            <a:r>
              <a:rPr lang="ru-RU" dirty="0" err="1"/>
              <a:t>създадете</a:t>
            </a:r>
            <a:r>
              <a:rPr lang="ru-RU" dirty="0"/>
              <a:t> и </a:t>
            </a:r>
            <a:r>
              <a:rPr lang="ru-RU" dirty="0" err="1"/>
              <a:t>изпълните</a:t>
            </a:r>
            <a:r>
              <a:rPr lang="ru-RU" dirty="0"/>
              <a:t> </a:t>
            </a:r>
            <a:r>
              <a:rPr lang="ru-RU" dirty="0" err="1"/>
              <a:t>рекламна</a:t>
            </a:r>
            <a:r>
              <a:rPr lang="ru-RU" dirty="0"/>
              <a:t> кампания за продукта в </a:t>
            </a:r>
            <a:r>
              <a:rPr lang="ru-RU" dirty="0" err="1"/>
              <a:t>рамките</a:t>
            </a:r>
            <a:r>
              <a:rPr lang="ru-RU" dirty="0"/>
              <a:t> на определен период, например за срок от три </a:t>
            </a:r>
            <a:r>
              <a:rPr lang="ru-RU" dirty="0" err="1"/>
              <a:t>месеца</a:t>
            </a:r>
            <a:r>
              <a:rPr lang="ru-RU" dirty="0"/>
              <a:t>. </a:t>
            </a:r>
            <a:r>
              <a:rPr lang="ru-RU" dirty="0" err="1"/>
              <a:t>Това</a:t>
            </a:r>
            <a:r>
              <a:rPr lang="ru-RU" dirty="0"/>
              <a:t> временно начинание </a:t>
            </a:r>
            <a:r>
              <a:rPr lang="ru-RU" dirty="0" err="1"/>
              <a:t>може</a:t>
            </a:r>
            <a:r>
              <a:rPr lang="ru-RU" dirty="0"/>
              <a:t> да </a:t>
            </a:r>
            <a:r>
              <a:rPr lang="ru-RU" dirty="0" err="1"/>
              <a:t>бъде</a:t>
            </a:r>
            <a:r>
              <a:rPr lang="ru-RU" dirty="0"/>
              <a:t> </a:t>
            </a:r>
            <a:r>
              <a:rPr lang="ru-RU" dirty="0" err="1"/>
              <a:t>разглеждано</a:t>
            </a:r>
            <a:r>
              <a:rPr lang="ru-RU" dirty="0"/>
              <a:t> </a:t>
            </a:r>
            <a:r>
              <a:rPr lang="ru-RU" dirty="0" err="1"/>
              <a:t>като</a:t>
            </a:r>
            <a:r>
              <a:rPr lang="ru-RU" dirty="0"/>
              <a:t> проект </a:t>
            </a:r>
            <a:r>
              <a:rPr lang="ru-RU" dirty="0" err="1"/>
              <a:t>поради</a:t>
            </a:r>
            <a:r>
              <a:rPr lang="ru-RU" dirty="0"/>
              <a:t> </a:t>
            </a:r>
            <a:r>
              <a:rPr lang="ru-RU" dirty="0" err="1"/>
              <a:t>следните</a:t>
            </a:r>
            <a:r>
              <a:rPr lang="ru-RU" dirty="0"/>
              <a:t> </a:t>
            </a:r>
            <a:r>
              <a:rPr lang="ru-RU" dirty="0" err="1"/>
              <a:t>особености</a:t>
            </a:r>
            <a:r>
              <a:rPr lang="ru-RU" dirty="0"/>
              <a:t>.</a:t>
            </a:r>
          </a:p>
          <a:p>
            <a:endParaRPr lang="ru-RU" dirty="0"/>
          </a:p>
          <a:p>
            <a:pPr marL="285750" indent="-285750">
              <a:buFont typeface="+mj-lt"/>
              <a:buAutoNum type="romanUcPeriod"/>
            </a:pPr>
            <a:r>
              <a:rPr lang="ru-RU" b="1" dirty="0" err="1"/>
              <a:t>уникално</a:t>
            </a:r>
            <a:r>
              <a:rPr lang="ru-RU" b="1" dirty="0"/>
              <a:t> начинание: </a:t>
            </a:r>
            <a:r>
              <a:rPr lang="ru-RU" dirty="0" err="1"/>
              <a:t>рекламната</a:t>
            </a:r>
            <a:r>
              <a:rPr lang="ru-RU" dirty="0"/>
              <a:t> кампания за продукта е </a:t>
            </a:r>
            <a:r>
              <a:rPr lang="ru-RU" dirty="0" err="1"/>
              <a:t>уникално</a:t>
            </a:r>
            <a:r>
              <a:rPr lang="ru-RU" dirty="0"/>
              <a:t> начинание, </a:t>
            </a:r>
            <a:r>
              <a:rPr lang="ru-RU" dirty="0" err="1"/>
              <a:t>което</a:t>
            </a:r>
            <a:r>
              <a:rPr lang="ru-RU" dirty="0"/>
              <a:t> </a:t>
            </a:r>
            <a:r>
              <a:rPr lang="ru-RU" dirty="0" err="1"/>
              <a:t>трябва</a:t>
            </a:r>
            <a:r>
              <a:rPr lang="ru-RU" dirty="0"/>
              <a:t> да </a:t>
            </a:r>
            <a:r>
              <a:rPr lang="ru-RU" dirty="0" err="1"/>
              <a:t>бъде</a:t>
            </a:r>
            <a:r>
              <a:rPr lang="ru-RU" dirty="0"/>
              <a:t> </a:t>
            </a:r>
            <a:r>
              <a:rPr lang="ru-RU" dirty="0" err="1"/>
              <a:t>разработено</a:t>
            </a:r>
            <a:r>
              <a:rPr lang="ru-RU" dirty="0"/>
              <a:t> и </a:t>
            </a:r>
            <a:r>
              <a:rPr lang="ru-RU" dirty="0" err="1"/>
              <a:t>изпълнено</a:t>
            </a:r>
            <a:r>
              <a:rPr lang="ru-RU" dirty="0"/>
              <a:t> само </a:t>
            </a:r>
            <a:r>
              <a:rPr lang="ru-RU" dirty="0" err="1"/>
              <a:t>веднъж</a:t>
            </a:r>
            <a:r>
              <a:rPr lang="ru-RU" dirty="0"/>
              <a:t>.</a:t>
            </a:r>
          </a:p>
          <a:p>
            <a:pPr marL="285750" indent="-285750">
              <a:buFont typeface="+mj-lt"/>
              <a:buAutoNum type="romanUcPeriod"/>
            </a:pPr>
            <a:r>
              <a:rPr lang="ru-RU" b="1" dirty="0"/>
              <a:t>определена </a:t>
            </a:r>
            <a:r>
              <a:rPr lang="ru-RU" b="1" dirty="0" err="1"/>
              <a:t>времева</a:t>
            </a:r>
            <a:r>
              <a:rPr lang="ru-RU" b="1" dirty="0"/>
              <a:t> рамка:</a:t>
            </a:r>
            <a:r>
              <a:rPr lang="ru-RU" dirty="0"/>
              <a:t> </a:t>
            </a:r>
            <a:r>
              <a:rPr lang="ru-RU" dirty="0" err="1"/>
              <a:t>проектът</a:t>
            </a:r>
            <a:r>
              <a:rPr lang="ru-RU" dirty="0"/>
              <a:t> </a:t>
            </a:r>
            <a:r>
              <a:rPr lang="ru-RU" dirty="0" err="1"/>
              <a:t>има</a:t>
            </a:r>
            <a:r>
              <a:rPr lang="ru-RU" dirty="0"/>
              <a:t> конкретен срок за </a:t>
            </a:r>
            <a:r>
              <a:rPr lang="ru-RU" dirty="0" err="1"/>
              <a:t>изпълнение</a:t>
            </a:r>
            <a:r>
              <a:rPr lang="ru-RU" dirty="0"/>
              <a:t> – 3 </a:t>
            </a:r>
            <a:r>
              <a:rPr lang="ru-RU" dirty="0" err="1"/>
              <a:t>месеца</a:t>
            </a:r>
            <a:r>
              <a:rPr lang="ru-RU" dirty="0"/>
              <a:t>. </a:t>
            </a:r>
            <a:r>
              <a:rPr lang="ru-RU" dirty="0" err="1"/>
              <a:t>Това</a:t>
            </a:r>
            <a:r>
              <a:rPr lang="ru-RU" dirty="0"/>
              <a:t> </a:t>
            </a:r>
            <a:r>
              <a:rPr lang="ru-RU" dirty="0" err="1"/>
              <a:t>означава</a:t>
            </a:r>
            <a:r>
              <a:rPr lang="ru-RU" dirty="0"/>
              <a:t>, че </a:t>
            </a:r>
            <a:r>
              <a:rPr lang="ru-RU" dirty="0" err="1"/>
              <a:t>трябва</a:t>
            </a:r>
            <a:r>
              <a:rPr lang="ru-RU" dirty="0"/>
              <a:t> да </a:t>
            </a:r>
            <a:r>
              <a:rPr lang="ru-RU" dirty="0" err="1"/>
              <a:t>планирате</a:t>
            </a:r>
            <a:r>
              <a:rPr lang="ru-RU" dirty="0"/>
              <a:t> и </a:t>
            </a:r>
            <a:r>
              <a:rPr lang="ru-RU" dirty="0" err="1"/>
              <a:t>координирате</a:t>
            </a:r>
            <a:r>
              <a:rPr lang="ru-RU" dirty="0"/>
              <a:t> </a:t>
            </a:r>
            <a:r>
              <a:rPr lang="ru-RU" dirty="0" err="1"/>
              <a:t>дейностите</a:t>
            </a:r>
            <a:r>
              <a:rPr lang="ru-RU" dirty="0"/>
              <a:t> си в </a:t>
            </a:r>
            <a:r>
              <a:rPr lang="ru-RU" dirty="0" err="1"/>
              <a:t>рамките</a:t>
            </a:r>
            <a:r>
              <a:rPr lang="ru-RU" dirty="0"/>
              <a:t> на </a:t>
            </a:r>
            <a:r>
              <a:rPr lang="ru-RU" dirty="0" err="1"/>
              <a:t>този</a:t>
            </a:r>
            <a:r>
              <a:rPr lang="ru-RU" dirty="0"/>
              <a:t> </a:t>
            </a:r>
            <a:r>
              <a:rPr lang="ru-RU" dirty="0" err="1"/>
              <a:t>времеви</a:t>
            </a:r>
            <a:r>
              <a:rPr lang="ru-RU" dirty="0"/>
              <a:t> период.</a:t>
            </a:r>
          </a:p>
          <a:p>
            <a:pPr marL="285750" indent="-285750">
              <a:buFont typeface="+mj-lt"/>
              <a:buAutoNum type="romanUcPeriod"/>
            </a:pPr>
            <a:r>
              <a:rPr lang="ru-RU" b="1" dirty="0"/>
              <a:t>специфично </a:t>
            </a:r>
            <a:r>
              <a:rPr lang="ru-RU" b="1" dirty="0" err="1"/>
              <a:t>разпределение</a:t>
            </a:r>
            <a:r>
              <a:rPr lang="ru-RU" b="1" dirty="0"/>
              <a:t> на </a:t>
            </a:r>
            <a:r>
              <a:rPr lang="ru-RU" b="1" dirty="0" err="1"/>
              <a:t>ресурсите</a:t>
            </a:r>
            <a:r>
              <a:rPr lang="ru-RU" b="1" dirty="0"/>
              <a:t>: </a:t>
            </a:r>
            <a:r>
              <a:rPr lang="ru-RU" dirty="0"/>
              <a:t>за </a:t>
            </a:r>
            <a:r>
              <a:rPr lang="ru-RU" dirty="0" err="1"/>
              <a:t>успешното</a:t>
            </a:r>
            <a:r>
              <a:rPr lang="ru-RU" dirty="0"/>
              <a:t> </a:t>
            </a:r>
            <a:r>
              <a:rPr lang="ru-RU" dirty="0" err="1"/>
              <a:t>изпълнение</a:t>
            </a:r>
            <a:r>
              <a:rPr lang="ru-RU" dirty="0"/>
              <a:t> на </a:t>
            </a:r>
            <a:r>
              <a:rPr lang="ru-RU" dirty="0" err="1"/>
              <a:t>рекламната</a:t>
            </a:r>
            <a:r>
              <a:rPr lang="ru-RU" dirty="0"/>
              <a:t> кампания </a:t>
            </a:r>
            <a:r>
              <a:rPr lang="ru-RU" dirty="0" err="1"/>
              <a:t>ще</a:t>
            </a:r>
            <a:r>
              <a:rPr lang="ru-RU" dirty="0"/>
              <a:t> се </a:t>
            </a:r>
            <a:r>
              <a:rPr lang="ru-RU" dirty="0" err="1"/>
              <a:t>изисква</a:t>
            </a:r>
            <a:r>
              <a:rPr lang="ru-RU" dirty="0"/>
              <a:t> </a:t>
            </a:r>
            <a:r>
              <a:rPr lang="ru-RU" dirty="0" err="1"/>
              <a:t>алокация</a:t>
            </a:r>
            <a:r>
              <a:rPr lang="ru-RU" dirty="0"/>
              <a:t> на </a:t>
            </a:r>
            <a:r>
              <a:rPr lang="ru-RU" dirty="0" err="1"/>
              <a:t>ресурси</a:t>
            </a:r>
            <a:r>
              <a:rPr lang="ru-RU" dirty="0"/>
              <a:t> </a:t>
            </a:r>
            <a:r>
              <a:rPr lang="ru-RU" dirty="0" err="1"/>
              <a:t>като</a:t>
            </a:r>
            <a:r>
              <a:rPr lang="ru-RU" dirty="0"/>
              <a:t> </a:t>
            </a:r>
            <a:r>
              <a:rPr lang="ru-RU" dirty="0" err="1"/>
              <a:t>време</a:t>
            </a:r>
            <a:r>
              <a:rPr lang="ru-RU" dirty="0"/>
              <a:t>, труд, </a:t>
            </a:r>
            <a:r>
              <a:rPr lang="ru-RU" dirty="0" err="1"/>
              <a:t>финанси</a:t>
            </a:r>
            <a:r>
              <a:rPr lang="ru-RU" dirty="0"/>
              <a:t>, технологии и </a:t>
            </a:r>
            <a:r>
              <a:rPr lang="ru-RU" dirty="0" err="1"/>
              <a:t>креативни</a:t>
            </a:r>
            <a:r>
              <a:rPr lang="ru-RU" dirty="0"/>
              <a:t> </a:t>
            </a:r>
            <a:r>
              <a:rPr lang="ru-RU" dirty="0" err="1"/>
              <a:t>ресурси</a:t>
            </a:r>
            <a:r>
              <a:rPr lang="ru-RU" dirty="0"/>
              <a:t>.</a:t>
            </a:r>
          </a:p>
          <a:p>
            <a:pPr marL="285750" indent="-285750">
              <a:buFont typeface="+mj-lt"/>
              <a:buAutoNum type="romanUcPeriod"/>
            </a:pPr>
            <a:r>
              <a:rPr lang="ru-RU" b="1" dirty="0" err="1"/>
              <a:t>мултидисциплинарен</a:t>
            </a:r>
            <a:r>
              <a:rPr lang="ru-RU" b="1" dirty="0"/>
              <a:t> </a:t>
            </a:r>
            <a:r>
              <a:rPr lang="ru-RU" b="1" dirty="0" err="1"/>
              <a:t>екип</a:t>
            </a:r>
            <a:r>
              <a:rPr lang="ru-RU" b="1" dirty="0"/>
              <a:t>: </a:t>
            </a:r>
            <a:r>
              <a:rPr lang="ru-RU" dirty="0" err="1"/>
              <a:t>проектът</a:t>
            </a:r>
            <a:r>
              <a:rPr lang="ru-RU" dirty="0"/>
              <a:t> </a:t>
            </a:r>
            <a:r>
              <a:rPr lang="ru-RU" dirty="0" err="1"/>
              <a:t>също</a:t>
            </a:r>
            <a:r>
              <a:rPr lang="ru-RU" dirty="0"/>
              <a:t> </a:t>
            </a:r>
            <a:r>
              <a:rPr lang="ru-RU" dirty="0" err="1"/>
              <a:t>така</a:t>
            </a:r>
            <a:r>
              <a:rPr lang="ru-RU" dirty="0"/>
              <a:t> </a:t>
            </a:r>
            <a:r>
              <a:rPr lang="ru-RU" dirty="0" err="1"/>
              <a:t>включва</a:t>
            </a:r>
            <a:r>
              <a:rPr lang="ru-RU" dirty="0"/>
              <a:t> </a:t>
            </a:r>
            <a:r>
              <a:rPr lang="ru-RU" dirty="0" err="1"/>
              <a:t>мултидисциплинарен</a:t>
            </a:r>
            <a:r>
              <a:rPr lang="ru-RU" dirty="0"/>
              <a:t> </a:t>
            </a:r>
            <a:r>
              <a:rPr lang="ru-RU" dirty="0" err="1"/>
              <a:t>екип</a:t>
            </a:r>
            <a:r>
              <a:rPr lang="ru-RU" dirty="0"/>
              <a:t>, </a:t>
            </a:r>
            <a:r>
              <a:rPr lang="ru-RU" dirty="0" err="1"/>
              <a:t>включващ</a:t>
            </a:r>
            <a:r>
              <a:rPr lang="ru-RU" dirty="0"/>
              <a:t> </a:t>
            </a:r>
            <a:r>
              <a:rPr lang="ru-RU" dirty="0" err="1"/>
              <a:t>копирайтъри</a:t>
            </a:r>
            <a:r>
              <a:rPr lang="ru-RU" dirty="0"/>
              <a:t>, </a:t>
            </a:r>
            <a:r>
              <a:rPr lang="ru-RU" dirty="0" err="1"/>
              <a:t>графични</a:t>
            </a:r>
            <a:r>
              <a:rPr lang="ru-RU" dirty="0"/>
              <a:t> </a:t>
            </a:r>
            <a:r>
              <a:rPr lang="ru-RU" dirty="0" err="1"/>
              <a:t>дизайнери</a:t>
            </a:r>
            <a:r>
              <a:rPr lang="ru-RU" dirty="0"/>
              <a:t>, </a:t>
            </a:r>
            <a:r>
              <a:rPr lang="ru-RU" dirty="0" err="1"/>
              <a:t>маркетингови</a:t>
            </a:r>
            <a:r>
              <a:rPr lang="ru-RU" dirty="0"/>
              <a:t> </a:t>
            </a:r>
            <a:r>
              <a:rPr lang="ru-RU" dirty="0" err="1"/>
              <a:t>експерти</a:t>
            </a:r>
            <a:r>
              <a:rPr lang="ru-RU" dirty="0"/>
              <a:t> и </a:t>
            </a:r>
            <a:r>
              <a:rPr lang="ru-RU" dirty="0" err="1"/>
              <a:t>други</a:t>
            </a:r>
            <a:r>
              <a:rPr lang="ru-RU" dirty="0"/>
              <a:t> </a:t>
            </a:r>
            <a:r>
              <a:rPr lang="ru-RU" dirty="0" err="1"/>
              <a:t>специалисти</a:t>
            </a:r>
            <a:r>
              <a:rPr lang="ru-RU" dirty="0"/>
              <a:t>, </a:t>
            </a:r>
            <a:r>
              <a:rPr lang="ru-RU" dirty="0" err="1"/>
              <a:t>които</a:t>
            </a:r>
            <a:r>
              <a:rPr lang="ru-RU" dirty="0"/>
              <a:t> </a:t>
            </a:r>
            <a:r>
              <a:rPr lang="ru-RU" dirty="0" err="1"/>
              <a:t>ще</a:t>
            </a:r>
            <a:r>
              <a:rPr lang="ru-RU" dirty="0"/>
              <a:t> </a:t>
            </a:r>
            <a:r>
              <a:rPr lang="ru-RU" dirty="0" err="1"/>
              <a:t>работят</a:t>
            </a:r>
            <a:r>
              <a:rPr lang="ru-RU" dirty="0"/>
              <a:t> </a:t>
            </a:r>
            <a:r>
              <a:rPr lang="ru-RU" dirty="0" err="1"/>
              <a:t>заедно</a:t>
            </a:r>
            <a:r>
              <a:rPr lang="ru-RU" dirty="0"/>
              <a:t>, за да </a:t>
            </a:r>
            <a:r>
              <a:rPr lang="ru-RU" dirty="0" err="1"/>
              <a:t>разработят</a:t>
            </a:r>
            <a:r>
              <a:rPr lang="ru-RU" dirty="0"/>
              <a:t> </a:t>
            </a:r>
            <a:r>
              <a:rPr lang="ru-RU" dirty="0" err="1"/>
              <a:t>рекламната</a:t>
            </a:r>
            <a:r>
              <a:rPr lang="ru-RU" dirty="0"/>
              <a:t> кампания и да я </a:t>
            </a:r>
            <a:r>
              <a:rPr lang="ru-RU" dirty="0" err="1"/>
              <a:t>изпълнят</a:t>
            </a:r>
            <a:r>
              <a:rPr lang="ru-RU" dirty="0"/>
              <a:t> в </a:t>
            </a:r>
            <a:r>
              <a:rPr lang="ru-RU" dirty="0" err="1"/>
              <a:t>съответствие</a:t>
            </a:r>
            <a:r>
              <a:rPr lang="ru-RU" dirty="0"/>
              <a:t> </a:t>
            </a:r>
            <a:r>
              <a:rPr lang="ru-RU" dirty="0" err="1"/>
              <a:t>със</a:t>
            </a:r>
            <a:r>
              <a:rPr lang="ru-RU" dirty="0"/>
              <a:t> </a:t>
            </a:r>
            <a:r>
              <a:rPr lang="ru-RU" dirty="0" err="1"/>
              <a:t>задълженията</a:t>
            </a:r>
            <a:r>
              <a:rPr lang="ru-RU" dirty="0"/>
              <a:t> и </a:t>
            </a:r>
            <a:r>
              <a:rPr lang="ru-RU" dirty="0" err="1"/>
              <a:t>изискванията</a:t>
            </a:r>
            <a:r>
              <a:rPr lang="ru-RU" dirty="0"/>
              <a:t> на клиента.</a:t>
            </a:r>
          </a:p>
          <a:p>
            <a:pPr marL="285750" indent="-285750">
              <a:buFont typeface="+mj-lt"/>
              <a:buAutoNum type="romanUcPeriod"/>
            </a:pPr>
            <a:r>
              <a:rPr lang="ru-RU" b="1" dirty="0"/>
              <a:t>След </a:t>
            </a:r>
            <a:r>
              <a:rPr lang="ru-RU" b="1" dirty="0" err="1"/>
              <a:t>като</a:t>
            </a:r>
            <a:r>
              <a:rPr lang="ru-RU" b="1" dirty="0"/>
              <a:t> </a:t>
            </a:r>
            <a:r>
              <a:rPr lang="ru-RU" b="1" dirty="0" err="1"/>
              <a:t>рекламната</a:t>
            </a:r>
            <a:r>
              <a:rPr lang="ru-RU" b="1" dirty="0"/>
              <a:t> кампания е успешно </a:t>
            </a:r>
            <a:r>
              <a:rPr lang="ru-RU" b="1" dirty="0" err="1"/>
              <a:t>разработена</a:t>
            </a:r>
            <a:r>
              <a:rPr lang="ru-RU" b="1" dirty="0"/>
              <a:t> и </a:t>
            </a:r>
            <a:r>
              <a:rPr lang="ru-RU" b="1" dirty="0" err="1"/>
              <a:t>изпълнена</a:t>
            </a:r>
            <a:r>
              <a:rPr lang="ru-RU" b="1" dirty="0"/>
              <a:t> в </a:t>
            </a:r>
            <a:r>
              <a:rPr lang="ru-RU" b="1" dirty="0" err="1"/>
              <a:t>рамките</a:t>
            </a:r>
            <a:r>
              <a:rPr lang="ru-RU" b="1" dirty="0"/>
              <a:t> на </a:t>
            </a:r>
            <a:r>
              <a:rPr lang="ru-RU" b="1" dirty="0" err="1"/>
              <a:t>тримесечния</a:t>
            </a:r>
            <a:r>
              <a:rPr lang="ru-RU" b="1" dirty="0"/>
              <a:t> период, </a:t>
            </a:r>
            <a:r>
              <a:rPr lang="ru-RU" b="1" dirty="0" err="1"/>
              <a:t>проектът</a:t>
            </a:r>
            <a:r>
              <a:rPr lang="ru-RU" b="1" dirty="0"/>
              <a:t> </a:t>
            </a:r>
            <a:r>
              <a:rPr lang="ru-RU" b="1" dirty="0" err="1"/>
              <a:t>приключва</a:t>
            </a:r>
            <a:r>
              <a:rPr lang="ru-RU" b="1" dirty="0"/>
              <a:t>, </a:t>
            </a:r>
            <a:r>
              <a:rPr lang="ru-RU" b="1" dirty="0" err="1"/>
              <a:t>постигайки</a:t>
            </a:r>
            <a:r>
              <a:rPr lang="ru-RU" b="1" dirty="0"/>
              <a:t> </a:t>
            </a:r>
            <a:r>
              <a:rPr lang="ru-RU" b="1" dirty="0" err="1"/>
              <a:t>своята</a:t>
            </a:r>
            <a:r>
              <a:rPr lang="ru-RU" b="1" dirty="0"/>
              <a:t> временна цел – </a:t>
            </a:r>
            <a:r>
              <a:rPr lang="ru-RU" b="1" dirty="0" err="1"/>
              <a:t>представяне</a:t>
            </a:r>
            <a:r>
              <a:rPr lang="ru-RU" b="1" dirty="0"/>
              <a:t> на продукта на </a:t>
            </a:r>
            <a:r>
              <a:rPr lang="ru-RU" b="1" dirty="0" err="1"/>
              <a:t>пазара</a:t>
            </a:r>
            <a:r>
              <a:rPr lang="ru-RU" b="1" dirty="0"/>
              <a:t> чрез </a:t>
            </a:r>
            <a:r>
              <a:rPr lang="ru-RU" b="1" dirty="0" err="1"/>
              <a:t>рекламна</a:t>
            </a:r>
            <a:r>
              <a:rPr lang="ru-RU" b="1" dirty="0"/>
              <a:t> кампания.</a:t>
            </a:r>
          </a:p>
          <a:p>
            <a:pPr marL="0" indent="0">
              <a:buFont typeface="+mj-lt"/>
              <a:buNone/>
            </a:pPr>
            <a:endParaRPr lang="ru-RU" b="1" dirty="0"/>
          </a:p>
          <a:p>
            <a:r>
              <a:rPr lang="ru-RU" dirty="0" err="1"/>
              <a:t>Тези</a:t>
            </a:r>
            <a:r>
              <a:rPr lang="ru-RU" dirty="0"/>
              <a:t> </a:t>
            </a:r>
            <a:r>
              <a:rPr lang="ru-RU" dirty="0" err="1"/>
              <a:t>различни</a:t>
            </a:r>
            <a:r>
              <a:rPr lang="ru-RU" dirty="0"/>
              <a:t> дефиниции ни </a:t>
            </a:r>
            <a:r>
              <a:rPr lang="ru-RU" dirty="0" err="1"/>
              <a:t>подсказват</a:t>
            </a:r>
            <a:r>
              <a:rPr lang="ru-RU" dirty="0"/>
              <a:t>, че </a:t>
            </a:r>
            <a:r>
              <a:rPr lang="ru-RU" dirty="0" err="1"/>
              <a:t>проектът</a:t>
            </a:r>
            <a:r>
              <a:rPr lang="ru-RU" dirty="0"/>
              <a:t> е </a:t>
            </a:r>
            <a:r>
              <a:rPr lang="ru-RU" dirty="0" err="1"/>
              <a:t>нещо</a:t>
            </a:r>
            <a:r>
              <a:rPr lang="ru-RU" dirty="0"/>
              <a:t> </a:t>
            </a:r>
            <a:r>
              <a:rPr lang="ru-RU" dirty="0" err="1"/>
              <a:t>по-специално</a:t>
            </a:r>
            <a:r>
              <a:rPr lang="ru-RU" dirty="0"/>
              <a:t> и временно, </a:t>
            </a:r>
            <a:r>
              <a:rPr lang="ru-RU" dirty="0" err="1"/>
              <a:t>което</a:t>
            </a:r>
            <a:r>
              <a:rPr lang="ru-RU" dirty="0"/>
              <a:t> </a:t>
            </a:r>
            <a:r>
              <a:rPr lang="ru-RU" dirty="0" err="1"/>
              <a:t>изисква</a:t>
            </a:r>
            <a:r>
              <a:rPr lang="ru-RU" dirty="0"/>
              <a:t> ясна организация и управление, и </a:t>
            </a:r>
            <a:r>
              <a:rPr lang="ru-RU" dirty="0" err="1"/>
              <a:t>определени</a:t>
            </a:r>
            <a:r>
              <a:rPr lang="ru-RU" dirty="0"/>
              <a:t> </a:t>
            </a:r>
            <a:r>
              <a:rPr lang="ru-RU" dirty="0" err="1"/>
              <a:t>ресурси</a:t>
            </a:r>
            <a:r>
              <a:rPr lang="ru-RU" dirty="0"/>
              <a:t>, за да се </a:t>
            </a:r>
            <a:r>
              <a:rPr lang="ru-RU" dirty="0" err="1"/>
              <a:t>постигнат</a:t>
            </a:r>
            <a:r>
              <a:rPr lang="ru-RU" dirty="0"/>
              <a:t> </a:t>
            </a:r>
            <a:r>
              <a:rPr lang="ru-RU" dirty="0" err="1"/>
              <a:t>желаните</a:t>
            </a:r>
            <a:r>
              <a:rPr lang="ru-RU" dirty="0"/>
              <a:t> </a:t>
            </a:r>
            <a:r>
              <a:rPr lang="ru-RU" dirty="0" err="1"/>
              <a:t>резултати</a:t>
            </a:r>
            <a:r>
              <a:rPr lang="ru-RU" dirty="0"/>
              <a:t> и да се </a:t>
            </a:r>
            <a:r>
              <a:rPr lang="ru-RU" dirty="0" err="1"/>
              <a:t>създаде</a:t>
            </a:r>
            <a:r>
              <a:rPr lang="ru-RU" dirty="0"/>
              <a:t> </a:t>
            </a:r>
            <a:r>
              <a:rPr lang="ru-RU" dirty="0" err="1"/>
              <a:t>нещо</a:t>
            </a:r>
            <a:r>
              <a:rPr lang="ru-RU" dirty="0"/>
              <a:t> ново и ценно.</a:t>
            </a:r>
          </a:p>
          <a:p>
            <a:endParaRPr lang="ru-RU" dirty="0"/>
          </a:p>
          <a:p>
            <a:r>
              <a:rPr lang="ru-RU" dirty="0" err="1"/>
              <a:t>Всеки</a:t>
            </a:r>
            <a:r>
              <a:rPr lang="ru-RU" dirty="0"/>
              <a:t> проект се стреми </a:t>
            </a:r>
            <a:r>
              <a:rPr lang="ru-RU" dirty="0" err="1"/>
              <a:t>към</a:t>
            </a:r>
            <a:r>
              <a:rPr lang="ru-RU" dirty="0"/>
              <a:t> </a:t>
            </a:r>
            <a:r>
              <a:rPr lang="ru-RU" dirty="0" err="1"/>
              <a:t>задоволяване</a:t>
            </a:r>
            <a:r>
              <a:rPr lang="ru-RU" dirty="0"/>
              <a:t> на </a:t>
            </a:r>
            <a:r>
              <a:rPr lang="ru-RU" dirty="0" err="1"/>
              <a:t>възникнала</a:t>
            </a:r>
            <a:r>
              <a:rPr lang="ru-RU" dirty="0"/>
              <a:t> </a:t>
            </a:r>
            <a:r>
              <a:rPr lang="ru-RU" dirty="0" err="1"/>
              <a:t>потребност</a:t>
            </a:r>
            <a:r>
              <a:rPr lang="ru-RU" dirty="0"/>
              <a:t> или нужда. С </a:t>
            </a:r>
            <a:r>
              <a:rPr lang="ru-RU" dirty="0" err="1"/>
              <a:t>други</a:t>
            </a:r>
            <a:r>
              <a:rPr lang="ru-RU" dirty="0"/>
              <a:t> </a:t>
            </a:r>
            <a:r>
              <a:rPr lang="ru-RU" dirty="0" err="1"/>
              <a:t>думи</a:t>
            </a:r>
            <a:r>
              <a:rPr lang="ru-RU" dirty="0"/>
              <a:t> </a:t>
            </a:r>
            <a:r>
              <a:rPr lang="ru-RU" dirty="0" err="1"/>
              <a:t>проектът</a:t>
            </a:r>
            <a:r>
              <a:rPr lang="ru-RU" dirty="0"/>
              <a:t> е </a:t>
            </a:r>
            <a:r>
              <a:rPr lang="ru-RU" dirty="0" err="1"/>
              <a:t>решението</a:t>
            </a:r>
            <a:r>
              <a:rPr lang="ru-RU" dirty="0"/>
              <a:t> на </a:t>
            </a:r>
            <a:r>
              <a:rPr lang="ru-RU" dirty="0" err="1"/>
              <a:t>тази</a:t>
            </a:r>
            <a:r>
              <a:rPr lang="ru-RU" dirty="0"/>
              <a:t> нужда или </a:t>
            </a:r>
            <a:r>
              <a:rPr lang="ru-RU" dirty="0" err="1"/>
              <a:t>потребност</a:t>
            </a:r>
            <a:r>
              <a:rPr lang="ru-RU" dirty="0"/>
              <a:t>.  </a:t>
            </a:r>
          </a:p>
          <a:p>
            <a:r>
              <a:rPr lang="ru-RU" dirty="0" err="1"/>
              <a:t>Нуждата</a:t>
            </a:r>
            <a:r>
              <a:rPr lang="ru-RU" dirty="0"/>
              <a:t> или </a:t>
            </a:r>
            <a:r>
              <a:rPr lang="ru-RU" dirty="0" err="1"/>
              <a:t>потребността</a:t>
            </a:r>
            <a:r>
              <a:rPr lang="ru-RU" dirty="0"/>
              <a:t> се определят </a:t>
            </a:r>
            <a:r>
              <a:rPr lang="ru-RU" dirty="0" err="1"/>
              <a:t>като</a:t>
            </a:r>
            <a:r>
              <a:rPr lang="ru-RU" dirty="0"/>
              <a:t> </a:t>
            </a:r>
            <a:r>
              <a:rPr lang="ru-RU" dirty="0" err="1"/>
              <a:t>състояние</a:t>
            </a:r>
            <a:r>
              <a:rPr lang="ru-RU" dirty="0"/>
              <a:t>, при </a:t>
            </a:r>
            <a:r>
              <a:rPr lang="ru-RU" dirty="0" err="1"/>
              <a:t>което</a:t>
            </a:r>
            <a:r>
              <a:rPr lang="ru-RU" dirty="0"/>
              <a:t> </a:t>
            </a:r>
            <a:r>
              <a:rPr lang="ru-RU" dirty="0" err="1"/>
              <a:t>липсващ</a:t>
            </a:r>
            <a:r>
              <a:rPr lang="ru-RU" dirty="0"/>
              <a:t> ресурс или услуга </a:t>
            </a:r>
            <a:r>
              <a:rPr lang="ru-RU" dirty="0" err="1"/>
              <a:t>причинява</a:t>
            </a:r>
            <a:r>
              <a:rPr lang="ru-RU" dirty="0"/>
              <a:t> дискомфорт, </a:t>
            </a:r>
            <a:r>
              <a:rPr lang="ru-RU" dirty="0" err="1"/>
              <a:t>неудовлетвореност</a:t>
            </a:r>
            <a:r>
              <a:rPr lang="ru-RU" dirty="0"/>
              <a:t> или </a:t>
            </a:r>
            <a:r>
              <a:rPr lang="ru-RU" dirty="0" err="1"/>
              <a:t>пречи</a:t>
            </a:r>
            <a:r>
              <a:rPr lang="ru-RU" dirty="0"/>
              <a:t> на </a:t>
            </a:r>
            <a:r>
              <a:rPr lang="ru-RU" dirty="0" err="1"/>
              <a:t>постигането</a:t>
            </a:r>
            <a:r>
              <a:rPr lang="ru-RU" dirty="0"/>
              <a:t> на определена цел или желание. </a:t>
            </a:r>
            <a:r>
              <a:rPr lang="ru-RU" dirty="0" err="1"/>
              <a:t>Това</a:t>
            </a:r>
            <a:r>
              <a:rPr lang="ru-RU" dirty="0"/>
              <a:t> е </a:t>
            </a:r>
            <a:r>
              <a:rPr lang="ru-RU" dirty="0" err="1"/>
              <a:t>недостатък</a:t>
            </a:r>
            <a:r>
              <a:rPr lang="ru-RU" dirty="0"/>
              <a:t> или </a:t>
            </a:r>
            <a:r>
              <a:rPr lang="ru-RU" dirty="0" err="1"/>
              <a:t>липса</a:t>
            </a:r>
            <a:r>
              <a:rPr lang="ru-RU" dirty="0"/>
              <a:t>, </a:t>
            </a:r>
            <a:r>
              <a:rPr lang="ru-RU" dirty="0" err="1"/>
              <a:t>която</a:t>
            </a:r>
            <a:r>
              <a:rPr lang="ru-RU" dirty="0"/>
              <a:t> </a:t>
            </a:r>
            <a:r>
              <a:rPr lang="ru-RU" dirty="0" err="1"/>
              <a:t>изисква</a:t>
            </a:r>
            <a:r>
              <a:rPr lang="ru-RU" dirty="0"/>
              <a:t> </a:t>
            </a:r>
            <a:r>
              <a:rPr lang="ru-RU" dirty="0" err="1"/>
              <a:t>удовлетворяване</a:t>
            </a:r>
            <a:r>
              <a:rPr lang="ru-RU" dirty="0"/>
              <a:t> или решение.</a:t>
            </a:r>
          </a:p>
          <a:p>
            <a:endParaRPr lang="ru-RU" dirty="0"/>
          </a:p>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16</a:t>
            </a:fld>
            <a:endParaRPr lang="bg-BG"/>
          </a:p>
        </p:txBody>
      </p:sp>
    </p:spTree>
    <p:extLst>
      <p:ext uri="{BB962C8B-B14F-4D97-AF65-F5344CB8AC3E}">
        <p14:creationId xmlns:p14="http://schemas.microsoft.com/office/powerpoint/2010/main" val="379585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kern="1200" dirty="0">
                <a:solidFill>
                  <a:schemeClr val="tx1"/>
                </a:solidFill>
                <a:effectLst/>
                <a:latin typeface="+mn-lt"/>
                <a:ea typeface="+mn-ea"/>
                <a:cs typeface="+mn-cs"/>
              </a:rPr>
              <a:t>Всеки проект възниква, за да отговори на конкретна потребност. Това може да бъде липсата на услуга, недостиг на ресурси или неудовлетворена нужда на общността. Например – нуждата от бърза и удобна доставка на храна води до разработването на приложение за доставка. Или липсата на социални услуги в даден район поражда проект за социален център. Разбирането на проблема е първата стъпка към дефиниране на целта и успеха на проекта.“</a:t>
            </a:r>
            <a:endParaRPr lang="en-GB" sz="1200" kern="1200" dirty="0">
              <a:solidFill>
                <a:schemeClr val="tx1"/>
              </a:solidFill>
              <a:effectLst/>
              <a:latin typeface="+mn-lt"/>
              <a:ea typeface="+mn-ea"/>
              <a:cs typeface="+mn-cs"/>
            </a:endParaRPr>
          </a:p>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17</a:t>
            </a:fld>
            <a:endParaRPr lang="bg-BG"/>
          </a:p>
        </p:txBody>
      </p:sp>
    </p:spTree>
    <p:extLst>
      <p:ext uri="{BB962C8B-B14F-4D97-AF65-F5344CB8AC3E}">
        <p14:creationId xmlns:p14="http://schemas.microsoft.com/office/powerpoint/2010/main" val="2278136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b="1" dirty="0"/>
              <a:t>В </a:t>
            </a:r>
            <a:r>
              <a:rPr lang="ru-RU" b="1" dirty="0" err="1"/>
              <a:t>определението</a:t>
            </a:r>
            <a:r>
              <a:rPr lang="ru-RU" b="1" dirty="0"/>
              <a:t> на Родригес </a:t>
            </a:r>
            <a:r>
              <a:rPr lang="ru-RU" b="1" dirty="0" err="1"/>
              <a:t>виждаме</a:t>
            </a:r>
            <a:r>
              <a:rPr lang="ru-RU" b="1" dirty="0"/>
              <a:t>, че </a:t>
            </a:r>
            <a:r>
              <a:rPr lang="ru-RU" b="1" dirty="0" err="1"/>
              <a:t>проектите</a:t>
            </a:r>
            <a:r>
              <a:rPr lang="ru-RU" b="1" dirty="0"/>
              <a:t> „</a:t>
            </a:r>
            <a:r>
              <a:rPr lang="ru-RU" b="1" dirty="0" err="1"/>
              <a:t>често</a:t>
            </a:r>
            <a:r>
              <a:rPr lang="ru-RU" b="1" dirty="0"/>
              <a:t> се </a:t>
            </a:r>
            <a:r>
              <a:rPr lang="ru-RU" b="1" dirty="0" err="1"/>
              <a:t>изпълняват</a:t>
            </a:r>
            <a:r>
              <a:rPr lang="ru-RU" b="1" dirty="0"/>
              <a:t> от хора, </a:t>
            </a:r>
            <a:r>
              <a:rPr lang="ru-RU" b="1" dirty="0" err="1"/>
              <a:t>които</a:t>
            </a:r>
            <a:r>
              <a:rPr lang="ru-RU" b="1" dirty="0"/>
              <a:t> </a:t>
            </a:r>
            <a:r>
              <a:rPr lang="ru-RU" b="1" dirty="0" err="1"/>
              <a:t>имат</a:t>
            </a:r>
            <a:r>
              <a:rPr lang="ru-RU" b="1" dirty="0"/>
              <a:t> различен опит и образование, и </a:t>
            </a:r>
            <a:r>
              <a:rPr lang="ru-RU" b="1" dirty="0" err="1"/>
              <a:t>които</a:t>
            </a:r>
            <a:r>
              <a:rPr lang="ru-RU" b="1" dirty="0"/>
              <a:t> </a:t>
            </a:r>
            <a:r>
              <a:rPr lang="ru-RU" b="1" dirty="0" err="1"/>
              <a:t>никога</a:t>
            </a:r>
            <a:r>
              <a:rPr lang="ru-RU" b="1" dirty="0"/>
              <a:t> не </a:t>
            </a:r>
            <a:r>
              <a:rPr lang="ru-RU" b="1" dirty="0" err="1"/>
              <a:t>са</a:t>
            </a:r>
            <a:r>
              <a:rPr lang="ru-RU" b="1" dirty="0"/>
              <a:t> </a:t>
            </a:r>
            <a:r>
              <a:rPr lang="ru-RU" b="1" dirty="0" err="1"/>
              <a:t>работили</a:t>
            </a:r>
            <a:r>
              <a:rPr lang="ru-RU" b="1" dirty="0"/>
              <a:t> </a:t>
            </a:r>
            <a:r>
              <a:rPr lang="ru-RU" b="1" dirty="0" err="1"/>
              <a:t>преди</a:t>
            </a:r>
            <a:r>
              <a:rPr lang="ru-RU" b="1" dirty="0"/>
              <a:t> </a:t>
            </a:r>
            <a:r>
              <a:rPr lang="ru-RU" b="1" dirty="0" err="1"/>
              <a:t>заедно</a:t>
            </a:r>
            <a:r>
              <a:rPr lang="ru-RU" b="1" dirty="0"/>
              <a:t>“. </a:t>
            </a:r>
          </a:p>
          <a:p>
            <a:endParaRPr lang="ru-RU" b="1" dirty="0"/>
          </a:p>
          <a:p>
            <a:r>
              <a:rPr lang="ru-RU" b="1" dirty="0" err="1"/>
              <a:t>Какво</a:t>
            </a:r>
            <a:r>
              <a:rPr lang="ru-RU" b="1" dirty="0"/>
              <a:t> </a:t>
            </a:r>
            <a:r>
              <a:rPr lang="ru-RU" b="1" dirty="0" err="1"/>
              <a:t>означава</a:t>
            </a:r>
            <a:r>
              <a:rPr lang="ru-RU" b="1" dirty="0"/>
              <a:t> </a:t>
            </a:r>
            <a:r>
              <a:rPr lang="ru-RU" b="1" dirty="0" err="1"/>
              <a:t>това</a:t>
            </a:r>
            <a:r>
              <a:rPr lang="ru-RU" b="1" dirty="0"/>
              <a:t>? </a:t>
            </a:r>
            <a:r>
              <a:rPr lang="ru-RU" dirty="0" err="1"/>
              <a:t>Представете</a:t>
            </a:r>
            <a:r>
              <a:rPr lang="ru-RU" dirty="0"/>
              <a:t> си </a:t>
            </a:r>
            <a:r>
              <a:rPr lang="ru-RU" dirty="0" err="1"/>
              <a:t>екип</a:t>
            </a:r>
            <a:r>
              <a:rPr lang="ru-RU" dirty="0"/>
              <a:t> от </a:t>
            </a:r>
            <a:r>
              <a:rPr lang="ru-RU" dirty="0" err="1"/>
              <a:t>разработчици</a:t>
            </a:r>
            <a:r>
              <a:rPr lang="ru-RU" dirty="0"/>
              <a:t> на </a:t>
            </a:r>
            <a:r>
              <a:rPr lang="ru-RU" dirty="0" err="1"/>
              <a:t>софтуер</a:t>
            </a:r>
            <a:r>
              <a:rPr lang="ru-RU" dirty="0"/>
              <a:t>, </a:t>
            </a:r>
            <a:r>
              <a:rPr lang="ru-RU" dirty="0" err="1"/>
              <a:t>дизайнери</a:t>
            </a:r>
            <a:r>
              <a:rPr lang="ru-RU" dirty="0"/>
              <a:t> и маркетинг </a:t>
            </a:r>
            <a:r>
              <a:rPr lang="ru-RU" dirty="0" err="1"/>
              <a:t>специалисти</a:t>
            </a:r>
            <a:r>
              <a:rPr lang="ru-RU" dirty="0"/>
              <a:t>, </a:t>
            </a:r>
            <a:r>
              <a:rPr lang="ru-RU" dirty="0" err="1"/>
              <a:t>които</a:t>
            </a:r>
            <a:r>
              <a:rPr lang="ru-RU" dirty="0"/>
              <a:t> се </a:t>
            </a:r>
            <a:r>
              <a:rPr lang="ru-RU" dirty="0" err="1"/>
              <a:t>събират</a:t>
            </a:r>
            <a:r>
              <a:rPr lang="ru-RU" dirty="0"/>
              <a:t>, за да </a:t>
            </a:r>
            <a:r>
              <a:rPr lang="ru-RU" dirty="0" err="1"/>
              <a:t>разработят</a:t>
            </a:r>
            <a:r>
              <a:rPr lang="ru-RU" dirty="0"/>
              <a:t> ново </a:t>
            </a:r>
            <a:r>
              <a:rPr lang="ru-RU" dirty="0" err="1"/>
              <a:t>мобилно</a:t>
            </a:r>
            <a:r>
              <a:rPr lang="ru-RU" dirty="0"/>
              <a:t> приложение. </a:t>
            </a:r>
            <a:r>
              <a:rPr lang="ru-RU" dirty="0" err="1"/>
              <a:t>Разработчиците</a:t>
            </a:r>
            <a:r>
              <a:rPr lang="ru-RU" dirty="0"/>
              <a:t> на </a:t>
            </a:r>
            <a:r>
              <a:rPr lang="ru-RU" dirty="0" err="1"/>
              <a:t>софтуер</a:t>
            </a:r>
            <a:r>
              <a:rPr lang="ru-RU" dirty="0"/>
              <a:t> </a:t>
            </a:r>
            <a:r>
              <a:rPr lang="ru-RU" dirty="0" err="1"/>
              <a:t>може</a:t>
            </a:r>
            <a:r>
              <a:rPr lang="ru-RU" dirty="0"/>
              <a:t> да </a:t>
            </a:r>
            <a:r>
              <a:rPr lang="ru-RU" dirty="0" err="1"/>
              <a:t>имат</a:t>
            </a:r>
            <a:r>
              <a:rPr lang="ru-RU" dirty="0"/>
              <a:t> опит в </a:t>
            </a:r>
            <a:r>
              <a:rPr lang="ru-RU" dirty="0" err="1"/>
              <a:t>програмирането</a:t>
            </a:r>
            <a:r>
              <a:rPr lang="ru-RU" dirty="0"/>
              <a:t>, но не </a:t>
            </a:r>
            <a:r>
              <a:rPr lang="ru-RU" dirty="0" err="1"/>
              <a:t>са</a:t>
            </a:r>
            <a:r>
              <a:rPr lang="ru-RU" dirty="0"/>
              <a:t> </a:t>
            </a:r>
            <a:r>
              <a:rPr lang="ru-RU" dirty="0" err="1"/>
              <a:t>работили</a:t>
            </a:r>
            <a:r>
              <a:rPr lang="ru-RU" dirty="0"/>
              <a:t> </a:t>
            </a:r>
            <a:r>
              <a:rPr lang="ru-RU" dirty="0" err="1"/>
              <a:t>преди</a:t>
            </a:r>
            <a:r>
              <a:rPr lang="ru-RU" dirty="0"/>
              <a:t> с </a:t>
            </a:r>
            <a:r>
              <a:rPr lang="ru-RU" dirty="0" err="1"/>
              <a:t>дизайнерите</a:t>
            </a:r>
            <a:r>
              <a:rPr lang="ru-RU" dirty="0"/>
              <a:t> или маркетинг </a:t>
            </a:r>
            <a:r>
              <a:rPr lang="ru-RU" dirty="0" err="1"/>
              <a:t>екипа</a:t>
            </a:r>
            <a:r>
              <a:rPr lang="ru-RU" dirty="0"/>
              <a:t>. </a:t>
            </a:r>
            <a:r>
              <a:rPr lang="ru-RU" dirty="0" err="1"/>
              <a:t>Дизайнерите</a:t>
            </a:r>
            <a:r>
              <a:rPr lang="ru-RU" dirty="0"/>
              <a:t> </a:t>
            </a:r>
            <a:r>
              <a:rPr lang="ru-RU" dirty="0" err="1"/>
              <a:t>може</a:t>
            </a:r>
            <a:r>
              <a:rPr lang="ru-RU" dirty="0"/>
              <a:t> да </a:t>
            </a:r>
            <a:r>
              <a:rPr lang="ru-RU" dirty="0" err="1"/>
              <a:t>имат</a:t>
            </a:r>
            <a:r>
              <a:rPr lang="ru-RU" dirty="0"/>
              <a:t> </a:t>
            </a:r>
            <a:r>
              <a:rPr lang="ru-RU" dirty="0" err="1"/>
              <a:t>креативни</a:t>
            </a:r>
            <a:r>
              <a:rPr lang="ru-RU" dirty="0"/>
              <a:t> умения, но не </a:t>
            </a:r>
            <a:r>
              <a:rPr lang="ru-RU" dirty="0" err="1"/>
              <a:t>са</a:t>
            </a:r>
            <a:r>
              <a:rPr lang="ru-RU" dirty="0"/>
              <a:t> били </a:t>
            </a:r>
            <a:r>
              <a:rPr lang="ru-RU" dirty="0" err="1"/>
              <a:t>включвани</a:t>
            </a:r>
            <a:r>
              <a:rPr lang="ru-RU" dirty="0"/>
              <a:t> </a:t>
            </a:r>
            <a:r>
              <a:rPr lang="ru-RU" dirty="0" err="1"/>
              <a:t>досега</a:t>
            </a:r>
            <a:r>
              <a:rPr lang="ru-RU" dirty="0"/>
              <a:t> в </a:t>
            </a:r>
            <a:r>
              <a:rPr lang="ru-RU" dirty="0" err="1"/>
              <a:t>проекти</a:t>
            </a:r>
            <a:r>
              <a:rPr lang="ru-RU" dirty="0"/>
              <a:t> за </a:t>
            </a:r>
            <a:r>
              <a:rPr lang="ru-RU" dirty="0" err="1"/>
              <a:t>софтуерна</a:t>
            </a:r>
            <a:r>
              <a:rPr lang="ru-RU" dirty="0"/>
              <a:t> разработка, а маркетинг </a:t>
            </a:r>
            <a:r>
              <a:rPr lang="ru-RU" dirty="0" err="1"/>
              <a:t>специалистите</a:t>
            </a:r>
            <a:r>
              <a:rPr lang="ru-RU" dirty="0"/>
              <a:t> </a:t>
            </a:r>
            <a:r>
              <a:rPr lang="ru-RU" dirty="0" err="1"/>
              <a:t>може</a:t>
            </a:r>
            <a:r>
              <a:rPr lang="ru-RU" dirty="0"/>
              <a:t> да </a:t>
            </a:r>
            <a:r>
              <a:rPr lang="ru-RU" dirty="0" err="1"/>
              <a:t>имат</a:t>
            </a:r>
            <a:r>
              <a:rPr lang="ru-RU" dirty="0"/>
              <a:t> опит в </a:t>
            </a:r>
            <a:r>
              <a:rPr lang="ru-RU" dirty="0" err="1"/>
              <a:t>рекламни</a:t>
            </a:r>
            <a:r>
              <a:rPr lang="ru-RU" dirty="0"/>
              <a:t> кампании, но не </a:t>
            </a:r>
            <a:r>
              <a:rPr lang="ru-RU" dirty="0" err="1"/>
              <a:t>са</a:t>
            </a:r>
            <a:r>
              <a:rPr lang="ru-RU" dirty="0"/>
              <a:t> </a:t>
            </a:r>
            <a:r>
              <a:rPr lang="ru-RU" dirty="0" err="1"/>
              <a:t>работили</a:t>
            </a:r>
            <a:r>
              <a:rPr lang="ru-RU" dirty="0"/>
              <a:t> в </a:t>
            </a:r>
            <a:r>
              <a:rPr lang="ru-RU" dirty="0" err="1"/>
              <a:t>областта</a:t>
            </a:r>
            <a:r>
              <a:rPr lang="ru-RU" dirty="0"/>
              <a:t> на </a:t>
            </a:r>
            <a:r>
              <a:rPr lang="ru-RU" dirty="0" err="1"/>
              <a:t>мобилните</a:t>
            </a:r>
            <a:r>
              <a:rPr lang="ru-RU" dirty="0"/>
              <a:t> приложения.</a:t>
            </a:r>
          </a:p>
          <a:p>
            <a:endParaRPr lang="ru-RU" dirty="0"/>
          </a:p>
          <a:p>
            <a:r>
              <a:rPr lang="ru-RU" dirty="0" err="1"/>
              <a:t>Такъв</a:t>
            </a:r>
            <a:r>
              <a:rPr lang="ru-RU" dirty="0"/>
              <a:t> </a:t>
            </a:r>
            <a:r>
              <a:rPr lang="ru-RU" dirty="0" err="1"/>
              <a:t>екип</a:t>
            </a:r>
            <a:r>
              <a:rPr lang="ru-RU" dirty="0"/>
              <a:t> от хора с </a:t>
            </a:r>
            <a:r>
              <a:rPr lang="ru-RU" dirty="0" err="1"/>
              <a:t>различни</a:t>
            </a:r>
            <a:r>
              <a:rPr lang="ru-RU" dirty="0"/>
              <a:t> специализации и опит </a:t>
            </a:r>
            <a:r>
              <a:rPr lang="ru-RU" dirty="0" err="1"/>
              <a:t>трябва</a:t>
            </a:r>
            <a:r>
              <a:rPr lang="ru-RU" dirty="0"/>
              <a:t> да се научи да си </a:t>
            </a:r>
            <a:r>
              <a:rPr lang="ru-RU" dirty="0" err="1"/>
              <a:t>сътрудничи</a:t>
            </a:r>
            <a:r>
              <a:rPr lang="ru-RU" dirty="0"/>
              <a:t> и да </a:t>
            </a:r>
            <a:r>
              <a:rPr lang="ru-RU" dirty="0" err="1"/>
              <a:t>комуникира</a:t>
            </a:r>
            <a:r>
              <a:rPr lang="ru-RU" dirty="0"/>
              <a:t> </a:t>
            </a:r>
            <a:r>
              <a:rPr lang="ru-RU" dirty="0" err="1"/>
              <a:t>ефективно</a:t>
            </a:r>
            <a:r>
              <a:rPr lang="ru-RU" dirty="0"/>
              <a:t>, за да </a:t>
            </a:r>
            <a:r>
              <a:rPr lang="ru-RU" dirty="0" err="1"/>
              <a:t>постигне</a:t>
            </a:r>
            <a:r>
              <a:rPr lang="ru-RU" dirty="0"/>
              <a:t> </a:t>
            </a:r>
            <a:r>
              <a:rPr lang="ru-RU" dirty="0" err="1"/>
              <a:t>поставените</a:t>
            </a:r>
            <a:r>
              <a:rPr lang="ru-RU" dirty="0"/>
              <a:t> цели и успешно да </a:t>
            </a:r>
            <a:r>
              <a:rPr lang="ru-RU" dirty="0" err="1"/>
              <a:t>завърши</a:t>
            </a:r>
            <a:r>
              <a:rPr lang="ru-RU" dirty="0"/>
              <a:t> проекта. </a:t>
            </a:r>
            <a:r>
              <a:rPr lang="ru-RU" dirty="0" err="1"/>
              <a:t>Това</a:t>
            </a:r>
            <a:r>
              <a:rPr lang="ru-RU" dirty="0"/>
              <a:t> </a:t>
            </a:r>
            <a:r>
              <a:rPr lang="ru-RU" dirty="0" err="1"/>
              <a:t>изисква</a:t>
            </a:r>
            <a:r>
              <a:rPr lang="ru-RU" dirty="0"/>
              <a:t> от </a:t>
            </a:r>
            <a:r>
              <a:rPr lang="ru-RU" dirty="0" err="1"/>
              <a:t>тях</a:t>
            </a:r>
            <a:r>
              <a:rPr lang="ru-RU" dirty="0"/>
              <a:t> да </a:t>
            </a:r>
            <a:r>
              <a:rPr lang="ru-RU" dirty="0" err="1"/>
              <a:t>преодоляват</a:t>
            </a:r>
            <a:r>
              <a:rPr lang="ru-RU" dirty="0"/>
              <a:t> </a:t>
            </a:r>
            <a:r>
              <a:rPr lang="ru-RU" dirty="0" err="1"/>
              <a:t>различията</a:t>
            </a:r>
            <a:r>
              <a:rPr lang="ru-RU" dirty="0"/>
              <a:t> си, да се учат един от друг и да </a:t>
            </a:r>
            <a:r>
              <a:rPr lang="ru-RU" dirty="0" err="1"/>
              <a:t>използват</a:t>
            </a:r>
            <a:r>
              <a:rPr lang="ru-RU" dirty="0"/>
              <a:t> </a:t>
            </a:r>
            <a:r>
              <a:rPr lang="ru-RU" dirty="0" err="1"/>
              <a:t>силите</a:t>
            </a:r>
            <a:r>
              <a:rPr lang="ru-RU" dirty="0"/>
              <a:t> и </a:t>
            </a:r>
            <a:r>
              <a:rPr lang="ru-RU" dirty="0" err="1"/>
              <a:t>способностите</a:t>
            </a:r>
            <a:r>
              <a:rPr lang="ru-RU" dirty="0"/>
              <a:t> на </a:t>
            </a:r>
            <a:r>
              <a:rPr lang="ru-RU" dirty="0" err="1"/>
              <a:t>всеки</a:t>
            </a:r>
            <a:r>
              <a:rPr lang="ru-RU" dirty="0"/>
              <a:t> от </a:t>
            </a:r>
            <a:r>
              <a:rPr lang="ru-RU" dirty="0" err="1"/>
              <a:t>членовете</a:t>
            </a:r>
            <a:r>
              <a:rPr lang="ru-RU" dirty="0"/>
              <a:t> на </a:t>
            </a:r>
            <a:r>
              <a:rPr lang="ru-RU" dirty="0" err="1"/>
              <a:t>екипа</a:t>
            </a:r>
            <a:r>
              <a:rPr lang="ru-RU" dirty="0"/>
              <a:t>, за да </a:t>
            </a:r>
            <a:r>
              <a:rPr lang="ru-RU" dirty="0" err="1"/>
              <a:t>постигнат</a:t>
            </a:r>
            <a:r>
              <a:rPr lang="ru-RU" dirty="0"/>
              <a:t> </a:t>
            </a:r>
            <a:r>
              <a:rPr lang="ru-RU" dirty="0" err="1"/>
              <a:t>съвместния</a:t>
            </a:r>
            <a:r>
              <a:rPr lang="ru-RU" dirty="0"/>
              <a:t> успех.</a:t>
            </a:r>
          </a:p>
          <a:p>
            <a:r>
              <a:rPr lang="ru-RU" dirty="0"/>
              <a:t>Един </a:t>
            </a:r>
            <a:r>
              <a:rPr lang="ru-RU" dirty="0" err="1"/>
              <a:t>мултидисциплинарен</a:t>
            </a:r>
            <a:r>
              <a:rPr lang="ru-RU" dirty="0"/>
              <a:t> </a:t>
            </a:r>
            <a:r>
              <a:rPr lang="ru-RU" dirty="0" err="1"/>
              <a:t>екип</a:t>
            </a:r>
            <a:r>
              <a:rPr lang="ru-RU" dirty="0"/>
              <a:t> </a:t>
            </a:r>
            <a:r>
              <a:rPr lang="ru-RU" dirty="0" err="1"/>
              <a:t>съчетава</a:t>
            </a:r>
            <a:r>
              <a:rPr lang="ru-RU" dirty="0"/>
              <a:t> </a:t>
            </a:r>
            <a:r>
              <a:rPr lang="ru-RU" dirty="0" err="1"/>
              <a:t>различни</a:t>
            </a:r>
            <a:r>
              <a:rPr lang="ru-RU" dirty="0"/>
              <a:t> специализации и компетенции, </a:t>
            </a:r>
            <a:r>
              <a:rPr lang="ru-RU" dirty="0" err="1"/>
              <a:t>които</a:t>
            </a:r>
            <a:r>
              <a:rPr lang="ru-RU" dirty="0"/>
              <a:t> </a:t>
            </a:r>
            <a:r>
              <a:rPr lang="ru-RU" dirty="0" err="1"/>
              <a:t>са</a:t>
            </a:r>
            <a:r>
              <a:rPr lang="ru-RU" dirty="0"/>
              <a:t> от </a:t>
            </a:r>
            <a:r>
              <a:rPr lang="ru-RU" dirty="0" err="1"/>
              <a:t>съществено</a:t>
            </a:r>
            <a:r>
              <a:rPr lang="ru-RU" dirty="0"/>
              <a:t> значение за </a:t>
            </a:r>
            <a:r>
              <a:rPr lang="ru-RU" dirty="0" err="1"/>
              <a:t>успешното</a:t>
            </a:r>
            <a:r>
              <a:rPr lang="ru-RU" dirty="0"/>
              <a:t> </a:t>
            </a:r>
            <a:r>
              <a:rPr lang="ru-RU" dirty="0" err="1"/>
              <a:t>изпълнение</a:t>
            </a:r>
            <a:r>
              <a:rPr lang="ru-RU" dirty="0"/>
              <a:t> на проекта. Те си </a:t>
            </a:r>
            <a:r>
              <a:rPr lang="ru-RU" dirty="0" err="1"/>
              <a:t>сътрудничат</a:t>
            </a:r>
            <a:r>
              <a:rPr lang="ru-RU" dirty="0"/>
              <a:t>, обменят информация и опит, </a:t>
            </a:r>
            <a:r>
              <a:rPr lang="ru-RU" dirty="0" err="1"/>
              <a:t>съгласуват</a:t>
            </a:r>
            <a:r>
              <a:rPr lang="ru-RU" dirty="0"/>
              <a:t> </a:t>
            </a:r>
            <a:r>
              <a:rPr lang="ru-RU" dirty="0" err="1"/>
              <a:t>дейностите</a:t>
            </a:r>
            <a:r>
              <a:rPr lang="ru-RU" dirty="0"/>
              <a:t> си и </a:t>
            </a:r>
            <a:r>
              <a:rPr lang="ru-RU" dirty="0" err="1"/>
              <a:t>работят</a:t>
            </a:r>
            <a:r>
              <a:rPr lang="ru-RU" dirty="0"/>
              <a:t> </a:t>
            </a:r>
            <a:r>
              <a:rPr lang="ru-RU" dirty="0" err="1"/>
              <a:t>заедно</a:t>
            </a:r>
            <a:r>
              <a:rPr lang="ru-RU" dirty="0"/>
              <a:t> </a:t>
            </a:r>
            <a:r>
              <a:rPr lang="ru-RU" dirty="0" err="1"/>
              <a:t>към</a:t>
            </a:r>
            <a:r>
              <a:rPr lang="ru-RU" dirty="0"/>
              <a:t> </a:t>
            </a:r>
            <a:r>
              <a:rPr lang="ru-RU" dirty="0" err="1"/>
              <a:t>постигането</a:t>
            </a:r>
            <a:r>
              <a:rPr lang="ru-RU" dirty="0"/>
              <a:t> на целите на проекта. Всяка от </a:t>
            </a:r>
            <a:r>
              <a:rPr lang="ru-RU" dirty="0" err="1"/>
              <a:t>тези</a:t>
            </a:r>
            <a:r>
              <a:rPr lang="ru-RU" dirty="0"/>
              <a:t> роли е важна за </a:t>
            </a:r>
            <a:r>
              <a:rPr lang="ru-RU" dirty="0" err="1"/>
              <a:t>успешното</a:t>
            </a:r>
            <a:r>
              <a:rPr lang="ru-RU" dirty="0"/>
              <a:t> </a:t>
            </a:r>
            <a:r>
              <a:rPr lang="ru-RU" dirty="0" err="1"/>
              <a:t>функциониране</a:t>
            </a:r>
            <a:r>
              <a:rPr lang="ru-RU" dirty="0"/>
              <a:t> на </a:t>
            </a:r>
            <a:r>
              <a:rPr lang="ru-RU" dirty="0" err="1"/>
              <a:t>екипа</a:t>
            </a:r>
            <a:r>
              <a:rPr lang="ru-RU" dirty="0"/>
              <a:t> и </a:t>
            </a:r>
            <a:r>
              <a:rPr lang="ru-RU" dirty="0" err="1"/>
              <a:t>постигането</a:t>
            </a:r>
            <a:r>
              <a:rPr lang="ru-RU" dirty="0"/>
              <a:t> на </a:t>
            </a:r>
            <a:r>
              <a:rPr lang="ru-RU" dirty="0" err="1"/>
              <a:t>резултати</a:t>
            </a:r>
            <a:r>
              <a:rPr lang="ru-RU" dirty="0"/>
              <a:t>.</a:t>
            </a:r>
          </a:p>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18</a:t>
            </a:fld>
            <a:endParaRPr lang="bg-BG"/>
          </a:p>
        </p:txBody>
      </p:sp>
    </p:spTree>
    <p:extLst>
      <p:ext uri="{BB962C8B-B14F-4D97-AF65-F5344CB8AC3E}">
        <p14:creationId xmlns:p14="http://schemas.microsoft.com/office/powerpoint/2010/main" val="3983170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b="1" dirty="0"/>
              <a:t>Кои </a:t>
            </a:r>
            <a:r>
              <a:rPr lang="ru-RU" b="1" dirty="0" err="1"/>
              <a:t>са</a:t>
            </a:r>
            <a:r>
              <a:rPr lang="ru-RU" b="1" dirty="0"/>
              <a:t> </a:t>
            </a:r>
            <a:r>
              <a:rPr lang="ru-RU" b="1" dirty="0" err="1"/>
              <a:t>заинтересованите</a:t>
            </a:r>
            <a:r>
              <a:rPr lang="ru-RU" b="1" dirty="0"/>
              <a:t> </a:t>
            </a:r>
            <a:r>
              <a:rPr lang="ru-RU" b="1" dirty="0" err="1"/>
              <a:t>страни</a:t>
            </a:r>
            <a:r>
              <a:rPr lang="ru-RU" b="1" dirty="0"/>
              <a:t> на един проект? </a:t>
            </a:r>
            <a:r>
              <a:rPr lang="ru-RU" dirty="0" err="1"/>
              <a:t>Обикновено</a:t>
            </a:r>
            <a:r>
              <a:rPr lang="ru-RU" dirty="0"/>
              <a:t> </a:t>
            </a:r>
            <a:r>
              <a:rPr lang="ru-RU" dirty="0" err="1"/>
              <a:t>това</a:t>
            </a:r>
            <a:r>
              <a:rPr lang="ru-RU" dirty="0"/>
              <a:t> </a:t>
            </a:r>
            <a:r>
              <a:rPr lang="ru-RU" dirty="0" err="1"/>
              <a:t>са</a:t>
            </a:r>
            <a:r>
              <a:rPr lang="ru-RU" dirty="0"/>
              <a:t> </a:t>
            </a:r>
            <a:r>
              <a:rPr lang="ru-RU" dirty="0" err="1"/>
              <a:t>групи</a:t>
            </a:r>
            <a:r>
              <a:rPr lang="ru-RU" dirty="0"/>
              <a:t> или </a:t>
            </a:r>
            <a:r>
              <a:rPr lang="ru-RU" dirty="0" err="1"/>
              <a:t>индивиди</a:t>
            </a:r>
            <a:r>
              <a:rPr lang="ru-RU" dirty="0"/>
              <a:t>, </a:t>
            </a:r>
            <a:r>
              <a:rPr lang="ru-RU" dirty="0" err="1"/>
              <a:t>които</a:t>
            </a:r>
            <a:r>
              <a:rPr lang="ru-RU" dirty="0"/>
              <a:t> </a:t>
            </a:r>
            <a:r>
              <a:rPr lang="ru-RU" dirty="0" err="1"/>
              <a:t>имат</a:t>
            </a:r>
            <a:r>
              <a:rPr lang="ru-RU" dirty="0"/>
              <a:t> </a:t>
            </a:r>
            <a:r>
              <a:rPr lang="ru-RU" dirty="0" err="1"/>
              <a:t>пряко</a:t>
            </a:r>
            <a:r>
              <a:rPr lang="ru-RU" dirty="0"/>
              <a:t> или </a:t>
            </a:r>
            <a:r>
              <a:rPr lang="ru-RU" dirty="0" err="1"/>
              <a:t>косвено</a:t>
            </a:r>
            <a:r>
              <a:rPr lang="ru-RU" dirty="0"/>
              <a:t> </a:t>
            </a:r>
            <a:r>
              <a:rPr lang="ru-RU" dirty="0" err="1"/>
              <a:t>въздействие</a:t>
            </a:r>
            <a:r>
              <a:rPr lang="ru-RU" dirty="0"/>
              <a:t>, или интерес </a:t>
            </a:r>
            <a:r>
              <a:rPr lang="ru-RU" dirty="0" err="1"/>
              <a:t>към</a:t>
            </a:r>
            <a:r>
              <a:rPr lang="ru-RU" dirty="0"/>
              <a:t> проекта и </a:t>
            </a:r>
            <a:r>
              <a:rPr lang="ru-RU" dirty="0" err="1"/>
              <a:t>неговите</a:t>
            </a:r>
            <a:r>
              <a:rPr lang="ru-RU" dirty="0"/>
              <a:t> </a:t>
            </a:r>
            <a:r>
              <a:rPr lang="ru-RU" dirty="0" err="1"/>
              <a:t>резултати</a:t>
            </a:r>
            <a:r>
              <a:rPr lang="ru-RU" dirty="0"/>
              <a:t>. Те </a:t>
            </a:r>
            <a:r>
              <a:rPr lang="ru-RU" dirty="0" err="1"/>
              <a:t>са</a:t>
            </a:r>
            <a:r>
              <a:rPr lang="ru-RU" dirty="0"/>
              <a:t> </a:t>
            </a:r>
            <a:r>
              <a:rPr lang="ru-RU" dirty="0" err="1"/>
              <a:t>участниците</a:t>
            </a:r>
            <a:r>
              <a:rPr lang="ru-RU" dirty="0"/>
              <a:t>, </a:t>
            </a:r>
            <a:r>
              <a:rPr lang="ru-RU" dirty="0" err="1"/>
              <a:t>които</a:t>
            </a:r>
            <a:r>
              <a:rPr lang="ru-RU" dirty="0"/>
              <a:t> </a:t>
            </a:r>
            <a:r>
              <a:rPr lang="ru-RU" dirty="0" err="1"/>
              <a:t>са</a:t>
            </a:r>
            <a:r>
              <a:rPr lang="ru-RU" dirty="0"/>
              <a:t> </a:t>
            </a:r>
            <a:r>
              <a:rPr lang="ru-RU" dirty="0" err="1"/>
              <a:t>засегнати</a:t>
            </a:r>
            <a:r>
              <a:rPr lang="ru-RU" dirty="0"/>
              <a:t> </a:t>
            </a:r>
            <a:r>
              <a:rPr lang="ru-RU" dirty="0" err="1"/>
              <a:t>пряко</a:t>
            </a:r>
            <a:r>
              <a:rPr lang="ru-RU" dirty="0"/>
              <a:t> или </a:t>
            </a:r>
            <a:r>
              <a:rPr lang="ru-RU" dirty="0" err="1"/>
              <a:t>косвено</a:t>
            </a:r>
            <a:r>
              <a:rPr lang="ru-RU" dirty="0"/>
              <a:t> от проекта и </a:t>
            </a:r>
            <a:r>
              <a:rPr lang="ru-RU" dirty="0" err="1"/>
              <a:t>могат</a:t>
            </a:r>
            <a:r>
              <a:rPr lang="ru-RU" dirty="0"/>
              <a:t> да </a:t>
            </a:r>
            <a:r>
              <a:rPr lang="ru-RU" dirty="0" err="1"/>
              <a:t>бъдат</a:t>
            </a:r>
            <a:r>
              <a:rPr lang="ru-RU" dirty="0"/>
              <a:t> </a:t>
            </a:r>
            <a:r>
              <a:rPr lang="ru-RU" dirty="0" err="1"/>
              <a:t>включени</a:t>
            </a:r>
            <a:r>
              <a:rPr lang="ru-RU" dirty="0"/>
              <a:t> в </a:t>
            </a:r>
            <a:r>
              <a:rPr lang="ru-RU" dirty="0" err="1"/>
              <a:t>различни</a:t>
            </a:r>
            <a:r>
              <a:rPr lang="ru-RU" dirty="0"/>
              <a:t> </a:t>
            </a:r>
            <a:r>
              <a:rPr lang="ru-RU" dirty="0" err="1"/>
              <a:t>фази</a:t>
            </a:r>
            <a:r>
              <a:rPr lang="ru-RU" dirty="0"/>
              <a:t> и </a:t>
            </a:r>
            <a:r>
              <a:rPr lang="ru-RU" dirty="0" err="1"/>
              <a:t>аспекти</a:t>
            </a:r>
            <a:r>
              <a:rPr lang="ru-RU" dirty="0"/>
              <a:t> на </a:t>
            </a:r>
            <a:r>
              <a:rPr lang="ru-RU" dirty="0" err="1"/>
              <a:t>проектния</a:t>
            </a:r>
            <a:r>
              <a:rPr lang="ru-RU" dirty="0"/>
              <a:t> жизнен </a:t>
            </a:r>
            <a:r>
              <a:rPr lang="ru-RU" dirty="0" err="1"/>
              <a:t>цикъл</a:t>
            </a:r>
            <a:r>
              <a:rPr lang="ru-RU" dirty="0"/>
              <a:t>. В </a:t>
            </a:r>
            <a:r>
              <a:rPr lang="ru-RU" dirty="0" err="1"/>
              <a:t>настоящото</a:t>
            </a:r>
            <a:r>
              <a:rPr lang="ru-RU" dirty="0"/>
              <a:t> изложение </a:t>
            </a:r>
            <a:r>
              <a:rPr lang="ru-RU" dirty="0" err="1"/>
              <a:t>ще</a:t>
            </a:r>
            <a:r>
              <a:rPr lang="ru-RU" dirty="0"/>
              <a:t> </a:t>
            </a:r>
            <a:r>
              <a:rPr lang="ru-RU" dirty="0" err="1"/>
              <a:t>разгледаме</a:t>
            </a:r>
            <a:r>
              <a:rPr lang="ru-RU" dirty="0"/>
              <a:t> подробно </a:t>
            </a:r>
            <a:r>
              <a:rPr lang="ru-RU" dirty="0" err="1"/>
              <a:t>видовете</a:t>
            </a:r>
            <a:r>
              <a:rPr lang="ru-RU" dirty="0"/>
              <a:t> </a:t>
            </a:r>
            <a:r>
              <a:rPr lang="ru-RU" dirty="0" err="1"/>
              <a:t>заинтересовани</a:t>
            </a:r>
            <a:r>
              <a:rPr lang="ru-RU" dirty="0"/>
              <a:t> </a:t>
            </a:r>
            <a:r>
              <a:rPr lang="ru-RU" dirty="0" err="1"/>
              <a:t>страни</a:t>
            </a:r>
            <a:r>
              <a:rPr lang="ru-RU" dirty="0"/>
              <a:t> и </a:t>
            </a:r>
            <a:r>
              <a:rPr lang="ru-RU" dirty="0" err="1"/>
              <a:t>тяхната</a:t>
            </a:r>
            <a:r>
              <a:rPr lang="ru-RU" dirty="0"/>
              <a:t> роля при </a:t>
            </a:r>
            <a:r>
              <a:rPr lang="ru-RU" dirty="0" err="1"/>
              <a:t>подготовката</a:t>
            </a:r>
            <a:r>
              <a:rPr lang="ru-RU" dirty="0"/>
              <a:t> и </a:t>
            </a:r>
            <a:r>
              <a:rPr lang="ru-RU" dirty="0" err="1"/>
              <a:t>изпълнението</a:t>
            </a:r>
            <a:r>
              <a:rPr lang="ru-RU" dirty="0"/>
              <a:t> на проекта и </a:t>
            </a:r>
            <a:r>
              <a:rPr lang="ru-RU" dirty="0" err="1"/>
              <a:t>постигането</a:t>
            </a:r>
            <a:r>
              <a:rPr lang="ru-RU" dirty="0"/>
              <a:t> на </a:t>
            </a:r>
            <a:r>
              <a:rPr lang="ru-RU" dirty="0" err="1"/>
              <a:t>неговите</a:t>
            </a:r>
            <a:r>
              <a:rPr lang="ru-RU" dirty="0"/>
              <a:t> </a:t>
            </a:r>
            <a:r>
              <a:rPr lang="ru-RU" dirty="0" err="1"/>
              <a:t>ключови</a:t>
            </a:r>
            <a:r>
              <a:rPr lang="ru-RU" dirty="0"/>
              <a:t> цели.</a:t>
            </a:r>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19</a:t>
            </a:fld>
            <a:endParaRPr lang="bg-BG"/>
          </a:p>
        </p:txBody>
      </p:sp>
    </p:spTree>
    <p:extLst>
      <p:ext uri="{BB962C8B-B14F-4D97-AF65-F5344CB8AC3E}">
        <p14:creationId xmlns:p14="http://schemas.microsoft.com/office/powerpoint/2010/main" val="2982226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algn="just">
              <a:lnSpc>
                <a:spcPct val="150000"/>
              </a:lnSpc>
            </a:pPr>
            <a:endParaRPr lang="ru-RU" sz="3600"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52C1E-71FA-4F88-9120-54C838D33D0A}" type="slidenum">
              <a:rPr kumimoji="0" lang="bg-B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bg-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188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sz="1200" kern="1200" dirty="0">
                <a:solidFill>
                  <a:schemeClr val="tx1"/>
                </a:solidFill>
                <a:effectLst/>
                <a:latin typeface="+mn-lt"/>
                <a:ea typeface="+mn-ea"/>
                <a:cs typeface="+mn-cs"/>
              </a:rPr>
              <a:t>Проектът се състои от специално подбрани, уникални и свързани дейности, създадени за постигане на поставената цел. Какво означава уникални дейности? Това означава, че тези дейности са създадени специално за него. Те не са част от рутината, като миене на кола или косене на трева –  всеки проект има свой собствен път и логика. Напротив, те са индивидуални, приспособени към конкретната цел и не се повтарят по същия начин в други проекти.</a:t>
            </a: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kern="1200" dirty="0">
                <a:solidFill>
                  <a:schemeClr val="tx1"/>
                </a:solidFill>
                <a:effectLst/>
                <a:latin typeface="+mn-lt"/>
                <a:ea typeface="+mn-ea"/>
                <a:cs typeface="+mn-cs"/>
              </a:rPr>
              <a:t>С други думи, уникалният набор от дейности придава на проекта индивидуалност и го отличава от останалите. Включва стъпки, задачи и решения, които водят към постигане на специфичната му цел. Именно в това се крие неговата иновативност.</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Освен това, дейностите в проекта са свързани. Изпълняват се в логическа последователност. Изходът от една е вход към друга. Първо се проектира програмата, след което се програмира кода. Така всяка дейност се надгражда върху предходната.</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Тази последователност изгражда структурата на проекта. Чрез нея се определя кои дейности трябва да се изпълнят, в какъв ред и от кого.</a:t>
            </a:r>
            <a:endParaRPr lang="bg-BG" b="1"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20</a:t>
            </a:fld>
            <a:endParaRPr lang="bg-BG"/>
          </a:p>
        </p:txBody>
      </p:sp>
    </p:spTree>
    <p:extLst>
      <p:ext uri="{BB962C8B-B14F-4D97-AF65-F5344CB8AC3E}">
        <p14:creationId xmlns:p14="http://schemas.microsoft.com/office/powerpoint/2010/main" val="2666656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171E-5289-6767-1716-A37A48020115}"/>
            </a:ext>
          </a:extLst>
        </p:cNvPr>
        <p:cNvGrpSpPr/>
        <p:nvPr/>
      </p:nvGrpSpPr>
      <p:grpSpPr>
        <a:xfrm>
          <a:off x="0" y="0"/>
          <a:ext cx="0" cy="0"/>
          <a:chOff x="0" y="0"/>
          <a:chExt cx="0" cy="0"/>
        </a:xfrm>
      </p:grpSpPr>
      <p:sp>
        <p:nvSpPr>
          <p:cNvPr id="2" name="Контейнер за изображение на слайда 1">
            <a:extLst>
              <a:ext uri="{FF2B5EF4-FFF2-40B4-BE49-F238E27FC236}">
                <a16:creationId xmlns:a16="http://schemas.microsoft.com/office/drawing/2014/main" id="{EEEF88C4-8649-824F-E481-CCB9B3479FB3}"/>
              </a:ext>
            </a:extLst>
          </p:cNvPr>
          <p:cNvSpPr>
            <a:spLocks noGrp="1" noRot="1" noChangeAspect="1"/>
          </p:cNvSpPr>
          <p:nvPr>
            <p:ph type="sldImg"/>
          </p:nvPr>
        </p:nvSpPr>
        <p:spPr/>
      </p:sp>
      <p:sp>
        <p:nvSpPr>
          <p:cNvPr id="3" name="Контейнер за бележки 2">
            <a:extLst>
              <a:ext uri="{FF2B5EF4-FFF2-40B4-BE49-F238E27FC236}">
                <a16:creationId xmlns:a16="http://schemas.microsoft.com/office/drawing/2014/main" id="{8D2A955C-D33E-1DDA-4B5D-45FCED9511F4}"/>
              </a:ext>
            </a:extLst>
          </p:cNvPr>
          <p:cNvSpPr>
            <a:spLocks noGrp="1"/>
          </p:cNvSpPr>
          <p:nvPr>
            <p:ph type="body" idx="1"/>
          </p:nvPr>
        </p:nvSpPr>
        <p:spPr/>
        <p:txBody>
          <a:bodyPr/>
          <a:lstStyle/>
          <a:p>
            <a:r>
              <a:rPr lang="bg-BG" dirty="0"/>
              <a:t>Последна страница</a:t>
            </a:r>
            <a:endParaRPr lang="en-GB" dirty="0"/>
          </a:p>
        </p:txBody>
      </p:sp>
      <p:sp>
        <p:nvSpPr>
          <p:cNvPr id="4" name="Контейнер за номер на слайда 3">
            <a:extLst>
              <a:ext uri="{FF2B5EF4-FFF2-40B4-BE49-F238E27FC236}">
                <a16:creationId xmlns:a16="http://schemas.microsoft.com/office/drawing/2014/main" id="{F3964EA4-A2B6-BE42-D618-64824E666D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B87CA-F9EB-41E9-A578-65FC6179B6A8}"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5076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sz="1200" kern="1200" dirty="0">
                <a:solidFill>
                  <a:schemeClr val="tx1"/>
                </a:solidFill>
                <a:effectLst/>
                <a:latin typeface="+mn-lt"/>
                <a:ea typeface="+mn-ea"/>
                <a:cs typeface="+mn-cs"/>
              </a:rPr>
              <a:t>Думата проект идва от латинското </a:t>
            </a:r>
            <a:r>
              <a:rPr lang="bg-BG" sz="1200" kern="1200" dirty="0" err="1">
                <a:solidFill>
                  <a:schemeClr val="tx1"/>
                </a:solidFill>
                <a:effectLst/>
                <a:latin typeface="+mn-lt"/>
                <a:ea typeface="+mn-ea"/>
                <a:cs typeface="+mn-cs"/>
              </a:rPr>
              <a:t>projectum</a:t>
            </a:r>
            <a:r>
              <a:rPr lang="bg-BG" sz="1200" kern="1200" dirty="0">
                <a:solidFill>
                  <a:schemeClr val="tx1"/>
                </a:solidFill>
                <a:effectLst/>
                <a:latin typeface="+mn-lt"/>
                <a:ea typeface="+mn-ea"/>
                <a:cs typeface="+mn-cs"/>
              </a:rPr>
              <a:t>, което означава „нещо, хвърлено напред“. </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 Понятието произлиза от латинската дума „</a:t>
            </a:r>
            <a:r>
              <a:rPr lang="bg-BG" sz="1200" kern="1200" dirty="0" err="1">
                <a:solidFill>
                  <a:schemeClr val="tx1"/>
                </a:solidFill>
                <a:effectLst/>
                <a:latin typeface="+mn-lt"/>
                <a:ea typeface="+mn-ea"/>
                <a:cs typeface="+mn-cs"/>
              </a:rPr>
              <a:t>projectum</a:t>
            </a:r>
            <a:r>
              <a:rPr lang="bg-BG" sz="1200" kern="1200" dirty="0">
                <a:solidFill>
                  <a:schemeClr val="tx1"/>
                </a:solidFill>
                <a:effectLst/>
                <a:latin typeface="+mn-lt"/>
                <a:ea typeface="+mn-ea"/>
                <a:cs typeface="+mn-cs"/>
              </a:rPr>
              <a:t>“ и означава „хвърлям нещо напред“. Представката „</a:t>
            </a:r>
            <a:r>
              <a:rPr lang="bg-BG" sz="1200" kern="1200" dirty="0" err="1">
                <a:solidFill>
                  <a:schemeClr val="tx1"/>
                </a:solidFill>
                <a:effectLst/>
                <a:latin typeface="+mn-lt"/>
                <a:ea typeface="+mn-ea"/>
                <a:cs typeface="+mn-cs"/>
              </a:rPr>
              <a:t>pro</a:t>
            </a:r>
            <a:r>
              <a:rPr lang="bg-BG" sz="1200" kern="1200" dirty="0">
                <a:solidFill>
                  <a:schemeClr val="tx1"/>
                </a:solidFill>
                <a:effectLst/>
                <a:latin typeface="+mn-lt"/>
                <a:ea typeface="+mn-ea"/>
                <a:cs typeface="+mn-cs"/>
              </a:rPr>
              <a:t>“ предполага </a:t>
            </a:r>
            <a:r>
              <a:rPr lang="bg-BG" sz="1200" kern="1200" dirty="0" err="1">
                <a:solidFill>
                  <a:schemeClr val="tx1"/>
                </a:solidFill>
                <a:effectLst/>
                <a:latin typeface="+mn-lt"/>
                <a:ea typeface="+mn-ea"/>
                <a:cs typeface="+mn-cs"/>
              </a:rPr>
              <a:t>предварителност</a:t>
            </a:r>
            <a:r>
              <a:rPr lang="bg-BG" sz="1200" kern="1200" dirty="0">
                <a:solidFill>
                  <a:schemeClr val="tx1"/>
                </a:solidFill>
                <a:effectLst/>
                <a:latin typeface="+mn-lt"/>
                <a:ea typeface="+mn-ea"/>
                <a:cs typeface="+mn-cs"/>
              </a:rPr>
              <a:t> в действието.</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С други думи – проектът е нещо, което се планира за бъдещето.</a:t>
            </a:r>
            <a:endParaRPr lang="en-GB" sz="1200" kern="1200" dirty="0">
              <a:solidFill>
                <a:schemeClr val="tx1"/>
              </a:solidFill>
              <a:effectLst/>
              <a:latin typeface="+mn-lt"/>
              <a:ea typeface="+mn-ea"/>
              <a:cs typeface="+mn-cs"/>
            </a:endParaRPr>
          </a:p>
          <a:p>
            <a:endParaRPr lang="ru-RU" dirty="0">
              <a:latin typeface="Times New Roman" panose="02020603050405020304" pitchFamily="18" charset="0"/>
              <a:cs typeface="Times New Roman" panose="02020603050405020304" pitchFamily="18" charset="0"/>
            </a:endParaRPr>
          </a:p>
          <a:p>
            <a:endParaRPr lang="bg-BG" dirty="0">
              <a:latin typeface="Times New Roman" panose="02020603050405020304" pitchFamily="18" charset="0"/>
              <a:cs typeface="Times New Roman" panose="02020603050405020304" pitchFamily="18" charset="0"/>
            </a:endParaRPr>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3</a:t>
            </a:fld>
            <a:endParaRPr lang="bg-BG"/>
          </a:p>
        </p:txBody>
      </p:sp>
    </p:spTree>
    <p:extLst>
      <p:ext uri="{BB962C8B-B14F-4D97-AF65-F5344CB8AC3E}">
        <p14:creationId xmlns:p14="http://schemas.microsoft.com/office/powerpoint/2010/main" val="2212799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b="1" dirty="0" err="1"/>
              <a:t>Всички</a:t>
            </a:r>
            <a:r>
              <a:rPr lang="ru-RU" b="1" dirty="0"/>
              <a:t> </a:t>
            </a:r>
            <a:r>
              <a:rPr lang="ru-RU" b="1" dirty="0" err="1"/>
              <a:t>представени</a:t>
            </a:r>
            <a:r>
              <a:rPr lang="ru-RU" b="1" dirty="0"/>
              <a:t> дефиниции </a:t>
            </a:r>
            <a:r>
              <a:rPr lang="ru-RU" b="1" dirty="0" err="1"/>
              <a:t>акцентират</a:t>
            </a:r>
            <a:r>
              <a:rPr lang="ru-RU" b="1" dirty="0"/>
              <a:t> </a:t>
            </a:r>
            <a:r>
              <a:rPr lang="ru-RU" b="1" dirty="0" err="1"/>
              <a:t>върху</a:t>
            </a:r>
            <a:r>
              <a:rPr lang="ru-RU" b="1" dirty="0"/>
              <a:t> </a:t>
            </a:r>
            <a:r>
              <a:rPr lang="ru-RU" b="1" dirty="0" err="1"/>
              <a:t>иновативния</a:t>
            </a:r>
            <a:r>
              <a:rPr lang="ru-RU" b="1" dirty="0"/>
              <a:t> характер на проекта, </a:t>
            </a:r>
            <a:r>
              <a:rPr lang="ru-RU" b="1" dirty="0" err="1"/>
              <a:t>неговата</a:t>
            </a:r>
            <a:r>
              <a:rPr lang="ru-RU" b="1" dirty="0"/>
              <a:t> ограничена </a:t>
            </a:r>
            <a:r>
              <a:rPr lang="ru-RU" b="1" dirty="0" err="1"/>
              <a:t>времева</a:t>
            </a:r>
            <a:r>
              <a:rPr lang="ru-RU" b="1" dirty="0"/>
              <a:t> рамка, </a:t>
            </a:r>
            <a:r>
              <a:rPr lang="ru-RU" b="1" dirty="0" err="1"/>
              <a:t>както</a:t>
            </a:r>
            <a:r>
              <a:rPr lang="ru-RU" b="1" dirty="0"/>
              <a:t> и </a:t>
            </a:r>
            <a:r>
              <a:rPr lang="ru-RU" b="1" dirty="0" err="1"/>
              <a:t>върху</a:t>
            </a:r>
            <a:r>
              <a:rPr lang="ru-RU" b="1" dirty="0"/>
              <a:t> </a:t>
            </a:r>
            <a:r>
              <a:rPr lang="ru-RU" b="1" dirty="0" err="1"/>
              <a:t>необходимостта</a:t>
            </a:r>
            <a:r>
              <a:rPr lang="ru-RU" b="1" dirty="0"/>
              <a:t> от </a:t>
            </a:r>
            <a:r>
              <a:rPr lang="ru-RU" b="1" dirty="0" err="1"/>
              <a:t>ресурси</a:t>
            </a:r>
            <a:r>
              <a:rPr lang="ru-RU" b="1" dirty="0"/>
              <a:t> и </a:t>
            </a:r>
            <a:r>
              <a:rPr lang="ru-RU" b="1" dirty="0" err="1"/>
              <a:t>координиран</a:t>
            </a:r>
            <a:r>
              <a:rPr lang="ru-RU" b="1" dirty="0"/>
              <a:t> </a:t>
            </a:r>
            <a:r>
              <a:rPr lang="ru-RU" b="1" dirty="0" err="1"/>
              <a:t>екип</a:t>
            </a:r>
            <a:r>
              <a:rPr lang="ru-RU" b="1" dirty="0"/>
              <a:t>. </a:t>
            </a:r>
          </a:p>
          <a:p>
            <a:endParaRPr lang="ru-RU" b="1" dirty="0"/>
          </a:p>
          <a:p>
            <a:r>
              <a:rPr lang="ru-RU" b="1" dirty="0" err="1"/>
              <a:t>Видове</a:t>
            </a:r>
            <a:r>
              <a:rPr lang="ru-RU" b="1" dirty="0"/>
              <a:t> дефиниции:</a:t>
            </a:r>
          </a:p>
          <a:p>
            <a:endParaRPr lang="ru-RU" b="1" dirty="0"/>
          </a:p>
          <a:p>
            <a:pPr marL="228600" indent="-228600">
              <a:buAutoNum type="arabicPeriod"/>
            </a:pPr>
            <a:r>
              <a:rPr lang="ru-RU" b="0" dirty="0" err="1"/>
              <a:t>Според</a:t>
            </a:r>
            <a:r>
              <a:rPr lang="ru-RU" b="0" dirty="0"/>
              <a:t> дефиниция, </a:t>
            </a:r>
            <a:r>
              <a:rPr lang="ru-RU" b="0" dirty="0" err="1"/>
              <a:t>предоставена</a:t>
            </a:r>
            <a:r>
              <a:rPr lang="ru-RU" b="0" dirty="0"/>
              <a:t> от </a:t>
            </a:r>
            <a:r>
              <a:rPr lang="ru-RU" b="1" dirty="0"/>
              <a:t>Harvard Business Review</a:t>
            </a:r>
            <a:r>
              <a:rPr lang="ru-RU" b="0" dirty="0"/>
              <a:t>, </a:t>
            </a:r>
            <a:r>
              <a:rPr lang="ru-RU" b="0" dirty="0" err="1"/>
              <a:t>проектът</a:t>
            </a:r>
            <a:r>
              <a:rPr lang="ru-RU" b="0" dirty="0"/>
              <a:t> е </a:t>
            </a:r>
            <a:r>
              <a:rPr lang="ru-RU" b="0" dirty="0" err="1"/>
              <a:t>съставен</a:t>
            </a:r>
            <a:r>
              <a:rPr lang="ru-RU" b="0" dirty="0"/>
              <a:t> от уникален набор от </a:t>
            </a:r>
            <a:r>
              <a:rPr lang="ru-RU" b="0" dirty="0" err="1"/>
              <a:t>дейности</a:t>
            </a:r>
            <a:r>
              <a:rPr lang="ru-RU" b="0" dirty="0"/>
              <a:t>, </a:t>
            </a:r>
            <a:r>
              <a:rPr lang="ru-RU" b="0" dirty="0" err="1"/>
              <a:t>които</a:t>
            </a:r>
            <a:r>
              <a:rPr lang="ru-RU" b="0" dirty="0"/>
              <a:t> целят </a:t>
            </a:r>
            <a:r>
              <a:rPr lang="ru-RU" b="0" dirty="0" err="1"/>
              <a:t>постигането</a:t>
            </a:r>
            <a:r>
              <a:rPr lang="ru-RU" b="0" dirty="0"/>
              <a:t> на конкретен </a:t>
            </a:r>
            <a:r>
              <a:rPr lang="ru-RU" b="0" dirty="0" err="1"/>
              <a:t>резултат</a:t>
            </a:r>
            <a:r>
              <a:rPr lang="ru-RU" b="0" dirty="0"/>
              <a:t>, при специфично </a:t>
            </a:r>
            <a:r>
              <a:rPr lang="ru-RU" b="0" dirty="0" err="1"/>
              <a:t>разпределение</a:t>
            </a:r>
            <a:r>
              <a:rPr lang="ru-RU" b="0" dirty="0"/>
              <a:t> на </a:t>
            </a:r>
            <a:r>
              <a:rPr lang="ru-RU" b="0" dirty="0" err="1"/>
              <a:t>ресурсите</a:t>
            </a:r>
            <a:r>
              <a:rPr lang="ru-RU" b="0" dirty="0"/>
              <a:t> и в </a:t>
            </a:r>
            <a:r>
              <a:rPr lang="ru-RU" b="0" dirty="0" err="1"/>
              <a:t>рамките</a:t>
            </a:r>
            <a:r>
              <a:rPr lang="ru-RU" b="0" dirty="0"/>
              <a:t> на определен период . </a:t>
            </a:r>
            <a:r>
              <a:rPr lang="ru-RU" b="0" dirty="0" err="1"/>
              <a:t>Това</a:t>
            </a:r>
            <a:r>
              <a:rPr lang="ru-RU" b="0" dirty="0"/>
              <a:t> е своеобразно временно начинание, </a:t>
            </a:r>
            <a:r>
              <a:rPr lang="ru-RU" b="0" dirty="0" err="1"/>
              <a:t>което</a:t>
            </a:r>
            <a:r>
              <a:rPr lang="ru-RU" b="0" dirty="0"/>
              <a:t> се </a:t>
            </a:r>
            <a:r>
              <a:rPr lang="ru-RU" b="0" dirty="0" err="1"/>
              <a:t>отличава</a:t>
            </a:r>
            <a:r>
              <a:rPr lang="ru-RU" b="0" dirty="0"/>
              <a:t> </a:t>
            </a:r>
            <a:r>
              <a:rPr lang="ru-RU" b="0" dirty="0" err="1"/>
              <a:t>със</a:t>
            </a:r>
            <a:r>
              <a:rPr lang="ru-RU" b="0" dirty="0"/>
              <a:t> своя </a:t>
            </a:r>
            <a:r>
              <a:rPr lang="ru-RU" b="0" dirty="0" err="1"/>
              <a:t>иновативен</a:t>
            </a:r>
            <a:r>
              <a:rPr lang="ru-RU" b="0" dirty="0"/>
              <a:t> характер и </a:t>
            </a:r>
            <a:r>
              <a:rPr lang="ru-RU" b="0" dirty="0" err="1"/>
              <a:t>устрем</a:t>
            </a:r>
            <a:r>
              <a:rPr lang="ru-RU" b="0" dirty="0"/>
              <a:t> </a:t>
            </a:r>
            <a:r>
              <a:rPr lang="ru-RU" b="0" dirty="0" err="1"/>
              <a:t>към</a:t>
            </a:r>
            <a:r>
              <a:rPr lang="ru-RU" b="0" dirty="0"/>
              <a:t> </a:t>
            </a:r>
            <a:r>
              <a:rPr lang="ru-RU" b="0" dirty="0" err="1"/>
              <a:t>постигане</a:t>
            </a:r>
            <a:r>
              <a:rPr lang="ru-RU" b="0" dirty="0"/>
              <a:t> на </a:t>
            </a:r>
            <a:r>
              <a:rPr lang="ru-RU" b="0" dirty="0" err="1"/>
              <a:t>определени</a:t>
            </a:r>
            <a:r>
              <a:rPr lang="ru-RU" b="0" dirty="0"/>
              <a:t> цели.</a:t>
            </a:r>
          </a:p>
          <a:p>
            <a:pPr marL="228600" indent="-228600">
              <a:buAutoNum type="arabicPeriod"/>
            </a:pPr>
            <a:endParaRPr lang="ru-RU" b="0" dirty="0"/>
          </a:p>
          <a:p>
            <a:pPr marL="228600" indent="-228600">
              <a:buAutoNum type="arabicPeriod"/>
            </a:pPr>
            <a:r>
              <a:rPr lang="ru-RU" b="0" dirty="0" err="1"/>
              <a:t>Съгласно</a:t>
            </a:r>
            <a:r>
              <a:rPr lang="ru-RU" b="0" dirty="0"/>
              <a:t> друга дефиниция на </a:t>
            </a:r>
            <a:r>
              <a:rPr lang="ru-RU" b="1" dirty="0"/>
              <a:t>Института за управление на </a:t>
            </a:r>
            <a:r>
              <a:rPr lang="ru-RU" b="1" dirty="0" err="1"/>
              <a:t>проекти</a:t>
            </a:r>
            <a:r>
              <a:rPr lang="ru-RU" b="1" dirty="0"/>
              <a:t> (PMI)</a:t>
            </a:r>
            <a:r>
              <a:rPr lang="ru-RU" b="0" dirty="0"/>
              <a:t>, </a:t>
            </a:r>
            <a:r>
              <a:rPr lang="ru-RU" b="0" dirty="0" err="1"/>
              <a:t>проектът</a:t>
            </a:r>
            <a:r>
              <a:rPr lang="ru-RU" b="0" dirty="0"/>
              <a:t> </a:t>
            </a:r>
            <a:r>
              <a:rPr lang="ru-RU" b="0" dirty="0" err="1"/>
              <a:t>представлява</a:t>
            </a:r>
            <a:r>
              <a:rPr lang="ru-RU" b="0" dirty="0"/>
              <a:t> временно начинание, </a:t>
            </a:r>
            <a:r>
              <a:rPr lang="ru-RU" b="0" dirty="0" err="1"/>
              <a:t>което</a:t>
            </a:r>
            <a:r>
              <a:rPr lang="ru-RU" b="0" dirty="0"/>
              <a:t> се </a:t>
            </a:r>
            <a:r>
              <a:rPr lang="ru-RU" b="0" dirty="0" err="1"/>
              <a:t>осъществява</a:t>
            </a:r>
            <a:r>
              <a:rPr lang="ru-RU" b="0" dirty="0"/>
              <a:t> с цел </a:t>
            </a:r>
            <a:r>
              <a:rPr lang="ru-RU" b="0" dirty="0" err="1"/>
              <a:t>създаване</a:t>
            </a:r>
            <a:r>
              <a:rPr lang="ru-RU" b="0" dirty="0"/>
              <a:t> на уникален продукт или услуга.  Той се </a:t>
            </a:r>
            <a:r>
              <a:rPr lang="ru-RU" b="0" dirty="0" err="1"/>
              <a:t>отличава</a:t>
            </a:r>
            <a:r>
              <a:rPr lang="ru-RU" b="0" dirty="0"/>
              <a:t> </a:t>
            </a:r>
            <a:r>
              <a:rPr lang="ru-RU" b="0" dirty="0" err="1"/>
              <a:t>със</a:t>
            </a:r>
            <a:r>
              <a:rPr lang="ru-RU" b="0" dirty="0"/>
              <a:t> </a:t>
            </a:r>
            <a:r>
              <a:rPr lang="ru-RU" b="0" dirty="0" err="1"/>
              <a:t>своята</a:t>
            </a:r>
            <a:r>
              <a:rPr lang="ru-RU" b="0" dirty="0"/>
              <a:t> </a:t>
            </a:r>
            <a:r>
              <a:rPr lang="ru-RU" b="0" dirty="0" err="1"/>
              <a:t>времева</a:t>
            </a:r>
            <a:r>
              <a:rPr lang="ru-RU" b="0" dirty="0"/>
              <a:t> </a:t>
            </a:r>
            <a:r>
              <a:rPr lang="ru-RU" b="0" dirty="0" err="1"/>
              <a:t>ограниченост</a:t>
            </a:r>
            <a:r>
              <a:rPr lang="ru-RU" b="0" dirty="0"/>
              <a:t> и </a:t>
            </a:r>
            <a:r>
              <a:rPr lang="ru-RU" b="0" dirty="0" err="1"/>
              <a:t>изисква</a:t>
            </a:r>
            <a:r>
              <a:rPr lang="ru-RU" b="0" dirty="0"/>
              <a:t> </a:t>
            </a:r>
            <a:r>
              <a:rPr lang="ru-RU" b="0" dirty="0" err="1"/>
              <a:t>определени</a:t>
            </a:r>
            <a:r>
              <a:rPr lang="ru-RU" b="0" dirty="0"/>
              <a:t> </a:t>
            </a:r>
            <a:r>
              <a:rPr lang="ru-RU" b="0" dirty="0" err="1"/>
              <a:t>ресурси</a:t>
            </a:r>
            <a:r>
              <a:rPr lang="ru-RU" b="0" dirty="0"/>
              <a:t> и </a:t>
            </a:r>
            <a:r>
              <a:rPr lang="ru-RU" b="0" dirty="0" err="1"/>
              <a:t>екип</a:t>
            </a:r>
            <a:r>
              <a:rPr lang="ru-RU" b="0" dirty="0"/>
              <a:t>, </a:t>
            </a:r>
            <a:r>
              <a:rPr lang="ru-RU" b="0" dirty="0" err="1"/>
              <a:t>които</a:t>
            </a:r>
            <a:r>
              <a:rPr lang="ru-RU" b="0" dirty="0"/>
              <a:t> да </a:t>
            </a:r>
            <a:r>
              <a:rPr lang="ru-RU" b="0" dirty="0" err="1"/>
              <a:t>работят</a:t>
            </a:r>
            <a:r>
              <a:rPr lang="ru-RU" b="0" dirty="0"/>
              <a:t> синхронно за </a:t>
            </a:r>
            <a:r>
              <a:rPr lang="ru-RU" b="0" dirty="0" err="1"/>
              <a:t>достигане</a:t>
            </a:r>
            <a:r>
              <a:rPr lang="ru-RU" b="0" dirty="0"/>
              <a:t> на </a:t>
            </a:r>
            <a:r>
              <a:rPr lang="ru-RU" b="0" dirty="0" err="1"/>
              <a:t>предварително</a:t>
            </a:r>
            <a:r>
              <a:rPr lang="ru-RU" b="0" dirty="0"/>
              <a:t> </a:t>
            </a:r>
            <a:r>
              <a:rPr lang="ru-RU" b="0" dirty="0" err="1"/>
              <a:t>поставени</a:t>
            </a:r>
            <a:r>
              <a:rPr lang="ru-RU" b="0" dirty="0"/>
              <a:t> цели и </a:t>
            </a:r>
            <a:r>
              <a:rPr lang="ru-RU" b="0" dirty="0" err="1"/>
              <a:t>резултати</a:t>
            </a:r>
            <a:r>
              <a:rPr lang="ru-RU" b="0" dirty="0"/>
              <a:t>. </a:t>
            </a:r>
          </a:p>
          <a:p>
            <a:pPr marL="228600" indent="-228600">
              <a:buAutoNum type="arabicPeriod"/>
            </a:pPr>
            <a:endParaRPr lang="ru-RU" b="0" dirty="0"/>
          </a:p>
          <a:p>
            <a:pPr marL="228600" indent="-228600">
              <a:buAutoNum type="arabicPeriod"/>
            </a:pPr>
            <a:r>
              <a:rPr lang="bg-BG" b="0" dirty="0"/>
              <a:t>И</a:t>
            </a:r>
            <a:r>
              <a:rPr lang="ru-RU" b="0" dirty="0" err="1"/>
              <a:t>звестният</a:t>
            </a:r>
            <a:r>
              <a:rPr lang="ru-RU" b="0" dirty="0"/>
              <a:t> </a:t>
            </a:r>
            <a:r>
              <a:rPr lang="ru-RU" b="0" dirty="0" err="1"/>
              <a:t>изследовател</a:t>
            </a:r>
            <a:r>
              <a:rPr lang="ru-RU" b="0" dirty="0"/>
              <a:t> на </a:t>
            </a:r>
            <a:r>
              <a:rPr lang="ru-RU" b="0" dirty="0" err="1"/>
              <a:t>проектния</a:t>
            </a:r>
            <a:r>
              <a:rPr lang="ru-RU" b="0" dirty="0"/>
              <a:t> </a:t>
            </a:r>
            <a:r>
              <a:rPr lang="ru-RU" b="0" dirty="0" err="1"/>
              <a:t>мениджмънт</a:t>
            </a:r>
            <a:r>
              <a:rPr lang="ru-RU" b="0" dirty="0"/>
              <a:t>, </a:t>
            </a:r>
            <a:r>
              <a:rPr lang="ru-RU" b="1" dirty="0" err="1"/>
              <a:t>Нието-Родгригес</a:t>
            </a:r>
            <a:r>
              <a:rPr lang="ru-RU" b="0" dirty="0"/>
              <a:t>, </a:t>
            </a:r>
            <a:r>
              <a:rPr lang="ru-RU" b="0" dirty="0" err="1"/>
              <a:t>предлага</a:t>
            </a:r>
            <a:r>
              <a:rPr lang="ru-RU" b="0" dirty="0"/>
              <a:t> </a:t>
            </a:r>
            <a:r>
              <a:rPr lang="ru-RU" b="0" dirty="0" err="1"/>
              <a:t>следното</a:t>
            </a:r>
            <a:r>
              <a:rPr lang="ru-RU" b="0" dirty="0"/>
              <a:t> определение за проект: „</a:t>
            </a:r>
            <a:r>
              <a:rPr lang="ru-RU" b="0" dirty="0" err="1"/>
              <a:t>проектите</a:t>
            </a:r>
            <a:r>
              <a:rPr lang="ru-RU" b="0" dirty="0"/>
              <a:t> </a:t>
            </a:r>
            <a:r>
              <a:rPr lang="ru-RU" b="0" dirty="0" err="1"/>
              <a:t>са</a:t>
            </a:r>
            <a:r>
              <a:rPr lang="ru-RU" b="0" dirty="0"/>
              <a:t> </a:t>
            </a:r>
            <a:r>
              <a:rPr lang="ru-RU" b="0" dirty="0" err="1"/>
              <a:t>ограничени</a:t>
            </a:r>
            <a:r>
              <a:rPr lang="ru-RU" b="0" dirty="0"/>
              <a:t> </a:t>
            </a:r>
            <a:r>
              <a:rPr lang="ru-RU" b="0" dirty="0" err="1"/>
              <a:t>във</a:t>
            </a:r>
            <a:r>
              <a:rPr lang="ru-RU" b="0" dirty="0"/>
              <a:t> </a:t>
            </a:r>
            <a:r>
              <a:rPr lang="ru-RU" b="0" dirty="0" err="1"/>
              <a:t>времето</a:t>
            </a:r>
            <a:r>
              <a:rPr lang="ru-RU" b="0" dirty="0"/>
              <a:t>; </a:t>
            </a:r>
            <a:r>
              <a:rPr lang="ru-RU" b="1" dirty="0" err="1"/>
              <a:t>имат</a:t>
            </a:r>
            <a:r>
              <a:rPr lang="ru-RU" b="1" dirty="0"/>
              <a:t> начало и край</a:t>
            </a:r>
            <a:r>
              <a:rPr lang="ru-RU" b="0" dirty="0"/>
              <a:t>. </a:t>
            </a:r>
            <a:r>
              <a:rPr lang="ru-RU" b="0" dirty="0" err="1"/>
              <a:t>Изискват</a:t>
            </a:r>
            <a:r>
              <a:rPr lang="ru-RU" b="0" dirty="0"/>
              <a:t> инвестиция </a:t>
            </a:r>
            <a:r>
              <a:rPr lang="ru-RU" b="0" dirty="0" err="1"/>
              <a:t>във</a:t>
            </a:r>
            <a:r>
              <a:rPr lang="ru-RU" b="0" dirty="0"/>
              <a:t> формата на </a:t>
            </a:r>
            <a:r>
              <a:rPr lang="ru-RU" b="0" dirty="0" err="1"/>
              <a:t>капиталови</a:t>
            </a:r>
            <a:r>
              <a:rPr lang="ru-RU" b="0" dirty="0"/>
              <a:t> </a:t>
            </a:r>
            <a:r>
              <a:rPr lang="ru-RU" b="0" dirty="0" err="1"/>
              <a:t>ресурси</a:t>
            </a:r>
            <a:r>
              <a:rPr lang="ru-RU" b="0" dirty="0"/>
              <a:t> (пари, </a:t>
            </a:r>
            <a:r>
              <a:rPr lang="ru-RU" b="0" dirty="0" err="1"/>
              <a:t>фондове</a:t>
            </a:r>
            <a:r>
              <a:rPr lang="ru-RU" b="0" dirty="0"/>
              <a:t>) и </a:t>
            </a:r>
            <a:r>
              <a:rPr lang="ru-RU" b="0" dirty="0" err="1"/>
              <a:t>човешки</a:t>
            </a:r>
            <a:r>
              <a:rPr lang="ru-RU" b="0" dirty="0"/>
              <a:t> </a:t>
            </a:r>
            <a:r>
              <a:rPr lang="ru-RU" b="0" dirty="0" err="1"/>
              <a:t>ресурси</a:t>
            </a:r>
            <a:r>
              <a:rPr lang="ru-RU" b="0" dirty="0"/>
              <a:t> (</a:t>
            </a:r>
            <a:r>
              <a:rPr lang="ru-RU" b="0" dirty="0" err="1"/>
              <a:t>време</a:t>
            </a:r>
            <a:r>
              <a:rPr lang="ru-RU" b="0" dirty="0"/>
              <a:t>, знания). </a:t>
            </a:r>
            <a:r>
              <a:rPr lang="ru-RU" b="0" dirty="0" err="1"/>
              <a:t>Често</a:t>
            </a:r>
            <a:r>
              <a:rPr lang="ru-RU" b="0" dirty="0"/>
              <a:t> се </a:t>
            </a:r>
            <a:r>
              <a:rPr lang="ru-RU" b="0" dirty="0" err="1"/>
              <a:t>изпълняват</a:t>
            </a:r>
            <a:r>
              <a:rPr lang="ru-RU" b="0" dirty="0"/>
              <a:t> от хора, </a:t>
            </a:r>
            <a:r>
              <a:rPr lang="ru-RU" b="0" dirty="0" err="1"/>
              <a:t>които</a:t>
            </a:r>
            <a:r>
              <a:rPr lang="ru-RU" b="0" dirty="0"/>
              <a:t> </a:t>
            </a:r>
            <a:r>
              <a:rPr lang="ru-RU" b="0" dirty="0" err="1"/>
              <a:t>имат</a:t>
            </a:r>
            <a:r>
              <a:rPr lang="ru-RU" b="0" dirty="0"/>
              <a:t> различен опит и образование, и </a:t>
            </a:r>
            <a:r>
              <a:rPr lang="ru-RU" b="0" dirty="0" err="1"/>
              <a:t>които</a:t>
            </a:r>
            <a:r>
              <a:rPr lang="ru-RU" b="0" dirty="0"/>
              <a:t> </a:t>
            </a:r>
            <a:r>
              <a:rPr lang="ru-RU" b="0" dirty="0" err="1"/>
              <a:t>никога</a:t>
            </a:r>
            <a:r>
              <a:rPr lang="ru-RU" b="0" dirty="0"/>
              <a:t> не </a:t>
            </a:r>
            <a:r>
              <a:rPr lang="ru-RU" b="0" dirty="0" err="1"/>
              <a:t>са</a:t>
            </a:r>
            <a:r>
              <a:rPr lang="ru-RU" b="0" dirty="0"/>
              <a:t> </a:t>
            </a:r>
            <a:r>
              <a:rPr lang="ru-RU" b="0" dirty="0" err="1"/>
              <a:t>работили</a:t>
            </a:r>
            <a:r>
              <a:rPr lang="ru-RU" b="0" dirty="0"/>
              <a:t> </a:t>
            </a:r>
            <a:r>
              <a:rPr lang="ru-RU" b="0" dirty="0" err="1"/>
              <a:t>преди</a:t>
            </a:r>
            <a:r>
              <a:rPr lang="ru-RU" b="0" dirty="0"/>
              <a:t> </a:t>
            </a:r>
            <a:r>
              <a:rPr lang="ru-RU" b="0" dirty="0" err="1"/>
              <a:t>заедно</a:t>
            </a:r>
            <a:r>
              <a:rPr lang="ru-RU" b="0" dirty="0"/>
              <a:t>. </a:t>
            </a:r>
            <a:r>
              <a:rPr lang="ru-RU" b="0" dirty="0" err="1"/>
              <a:t>Заинтересованите</a:t>
            </a:r>
            <a:r>
              <a:rPr lang="ru-RU" b="0" dirty="0"/>
              <a:t> </a:t>
            </a:r>
            <a:r>
              <a:rPr lang="ru-RU" b="0" dirty="0" err="1"/>
              <a:t>страни</a:t>
            </a:r>
            <a:r>
              <a:rPr lang="ru-RU" b="0" dirty="0"/>
              <a:t> </a:t>
            </a:r>
            <a:r>
              <a:rPr lang="ru-RU" b="0" dirty="0" err="1"/>
              <a:t>са</a:t>
            </a:r>
            <a:r>
              <a:rPr lang="ru-RU" b="0" dirty="0"/>
              <a:t> </a:t>
            </a:r>
            <a:r>
              <a:rPr lang="ru-RU" b="0" dirty="0" err="1"/>
              <a:t>индивиди</a:t>
            </a:r>
            <a:r>
              <a:rPr lang="ru-RU" b="0" dirty="0"/>
              <a:t>, </a:t>
            </a:r>
            <a:r>
              <a:rPr lang="ru-RU" b="0" dirty="0" err="1"/>
              <a:t>групи</a:t>
            </a:r>
            <a:r>
              <a:rPr lang="ru-RU" b="0" dirty="0"/>
              <a:t>, организации или </a:t>
            </a:r>
            <a:r>
              <a:rPr lang="ru-RU" b="0" dirty="0" err="1"/>
              <a:t>други</a:t>
            </a:r>
            <a:r>
              <a:rPr lang="ru-RU" b="0" dirty="0"/>
              <a:t> </a:t>
            </a:r>
            <a:r>
              <a:rPr lang="ru-RU" b="0" dirty="0" err="1"/>
              <a:t>единици</a:t>
            </a:r>
            <a:r>
              <a:rPr lang="ru-RU" b="0" dirty="0"/>
              <a:t>, </a:t>
            </a:r>
            <a:r>
              <a:rPr lang="ru-RU" b="0" dirty="0" err="1"/>
              <a:t>върху</a:t>
            </a:r>
            <a:r>
              <a:rPr lang="ru-RU" b="0" dirty="0"/>
              <a:t> </a:t>
            </a:r>
            <a:r>
              <a:rPr lang="ru-RU" b="0" dirty="0" err="1"/>
              <a:t>които</a:t>
            </a:r>
            <a:r>
              <a:rPr lang="ru-RU" b="0" dirty="0"/>
              <a:t> един проект </a:t>
            </a:r>
            <a:r>
              <a:rPr lang="ru-RU" b="0" dirty="0" err="1"/>
              <a:t>може</a:t>
            </a:r>
            <a:r>
              <a:rPr lang="ru-RU" b="0" dirty="0"/>
              <a:t> да </a:t>
            </a:r>
            <a:r>
              <a:rPr lang="ru-RU" b="0" dirty="0" err="1"/>
              <a:t>въздейства</a:t>
            </a:r>
            <a:r>
              <a:rPr lang="ru-RU" b="0" dirty="0"/>
              <a:t> позитивно или негативно. </a:t>
            </a:r>
            <a:r>
              <a:rPr lang="ru-RU" b="0" dirty="0" err="1"/>
              <a:t>Проектите</a:t>
            </a:r>
            <a:r>
              <a:rPr lang="ru-RU" b="0" dirty="0"/>
              <a:t> </a:t>
            </a:r>
            <a:r>
              <a:rPr lang="ru-RU" b="0" dirty="0" err="1"/>
              <a:t>представляват</a:t>
            </a:r>
            <a:r>
              <a:rPr lang="ru-RU" b="0" dirty="0"/>
              <a:t> </a:t>
            </a:r>
            <a:r>
              <a:rPr lang="ru-RU" b="0" dirty="0" err="1"/>
              <a:t>съвкупност</a:t>
            </a:r>
            <a:r>
              <a:rPr lang="ru-RU" b="0" dirty="0"/>
              <a:t> от </a:t>
            </a:r>
            <a:r>
              <a:rPr lang="ru-RU" b="0" dirty="0" err="1"/>
              <a:t>дейности</a:t>
            </a:r>
            <a:r>
              <a:rPr lang="ru-RU" b="0" dirty="0"/>
              <a:t>, </a:t>
            </a:r>
            <a:r>
              <a:rPr lang="ru-RU" b="0" dirty="0" err="1"/>
              <a:t>които</a:t>
            </a:r>
            <a:r>
              <a:rPr lang="ru-RU" b="0" dirty="0"/>
              <a:t> </a:t>
            </a:r>
            <a:r>
              <a:rPr lang="ru-RU" b="0" dirty="0" err="1"/>
              <a:t>са</a:t>
            </a:r>
            <a:r>
              <a:rPr lang="ru-RU" b="0" dirty="0"/>
              <a:t> </a:t>
            </a:r>
            <a:r>
              <a:rPr lang="ru-RU" b="0" dirty="0" err="1"/>
              <a:t>включени</a:t>
            </a:r>
            <a:r>
              <a:rPr lang="ru-RU" b="0" dirty="0"/>
              <a:t> в един план, </a:t>
            </a:r>
            <a:r>
              <a:rPr lang="ru-RU" b="0" dirty="0" err="1"/>
              <a:t>който</a:t>
            </a:r>
            <a:r>
              <a:rPr lang="ru-RU" b="0" dirty="0"/>
              <a:t> е </a:t>
            </a:r>
            <a:r>
              <a:rPr lang="ru-RU" b="0" dirty="0" err="1"/>
              <a:t>направен</a:t>
            </a:r>
            <a:r>
              <a:rPr lang="ru-RU" b="0" dirty="0"/>
              <a:t>, за да </a:t>
            </a:r>
            <a:r>
              <a:rPr lang="ru-RU" b="0" dirty="0" err="1"/>
              <a:t>доведе</a:t>
            </a:r>
            <a:r>
              <a:rPr lang="ru-RU" b="0" dirty="0"/>
              <a:t> до </a:t>
            </a:r>
            <a:r>
              <a:rPr lang="ru-RU" b="0" dirty="0" err="1"/>
              <a:t>постигането</a:t>
            </a:r>
            <a:r>
              <a:rPr lang="ru-RU" b="0" dirty="0"/>
              <a:t> на конкретен </a:t>
            </a:r>
            <a:r>
              <a:rPr lang="ru-RU" b="0" dirty="0" err="1"/>
              <a:t>резултат</a:t>
            </a:r>
            <a:r>
              <a:rPr lang="ru-RU" b="0" dirty="0"/>
              <a:t> или решение (продукт, услуга, </a:t>
            </a:r>
            <a:r>
              <a:rPr lang="ru-RU" b="0" dirty="0" err="1"/>
              <a:t>събитие</a:t>
            </a:r>
            <a:r>
              <a:rPr lang="ru-RU" b="0" dirty="0"/>
              <a:t> и др.), </a:t>
            </a:r>
            <a:r>
              <a:rPr lang="ru-RU" b="0" dirty="0" err="1"/>
              <a:t>които</a:t>
            </a:r>
            <a:r>
              <a:rPr lang="ru-RU" b="0" dirty="0"/>
              <a:t> </a:t>
            </a:r>
            <a:r>
              <a:rPr lang="ru-RU" b="0" dirty="0" err="1"/>
              <a:t>ще</a:t>
            </a:r>
            <a:r>
              <a:rPr lang="ru-RU" b="0" dirty="0"/>
              <a:t> </a:t>
            </a:r>
            <a:r>
              <a:rPr lang="ru-RU" b="0" dirty="0" err="1"/>
              <a:t>имат</a:t>
            </a:r>
            <a:r>
              <a:rPr lang="ru-RU" b="0" dirty="0"/>
              <a:t> </a:t>
            </a:r>
            <a:r>
              <a:rPr lang="ru-RU" b="0" dirty="0" err="1"/>
              <a:t>някаква</a:t>
            </a:r>
            <a:r>
              <a:rPr lang="ru-RU" b="0" dirty="0"/>
              <a:t> </a:t>
            </a:r>
            <a:r>
              <a:rPr lang="ru-RU" b="0" dirty="0" err="1"/>
              <a:t>стойност</a:t>
            </a:r>
            <a:r>
              <a:rPr lang="ru-RU" b="0" dirty="0"/>
              <a:t>.  </a:t>
            </a:r>
            <a:r>
              <a:rPr lang="ru-RU" b="0" dirty="0" err="1"/>
              <a:t>Някои</a:t>
            </a:r>
            <a:r>
              <a:rPr lang="ru-RU" b="0" dirty="0"/>
              <a:t> </a:t>
            </a:r>
            <a:r>
              <a:rPr lang="ru-RU" b="0" dirty="0" err="1"/>
              <a:t>елементи</a:t>
            </a:r>
            <a:r>
              <a:rPr lang="ru-RU" b="0" dirty="0"/>
              <a:t> от проекта </a:t>
            </a:r>
            <a:r>
              <a:rPr lang="ru-RU" b="0" dirty="0" err="1"/>
              <a:t>са</a:t>
            </a:r>
            <a:r>
              <a:rPr lang="ru-RU" b="0" dirty="0"/>
              <a:t> </a:t>
            </a:r>
            <a:r>
              <a:rPr lang="ru-RU" b="0" dirty="0" err="1"/>
              <a:t>уникални</a:t>
            </a:r>
            <a:r>
              <a:rPr lang="ru-RU" b="0" dirty="0"/>
              <a:t>; </a:t>
            </a:r>
            <a:r>
              <a:rPr lang="ru-RU" b="0" dirty="0" err="1"/>
              <a:t>проектът</a:t>
            </a:r>
            <a:r>
              <a:rPr lang="ru-RU" b="0" dirty="0"/>
              <a:t> е </a:t>
            </a:r>
            <a:r>
              <a:rPr lang="ru-RU" b="0" dirty="0" err="1"/>
              <a:t>нещо</a:t>
            </a:r>
            <a:r>
              <a:rPr lang="ru-RU" b="0" dirty="0"/>
              <a:t>, </a:t>
            </a:r>
            <a:r>
              <a:rPr lang="ru-RU" b="0" dirty="0" err="1"/>
              <a:t>което</a:t>
            </a:r>
            <a:r>
              <a:rPr lang="ru-RU" b="0" dirty="0"/>
              <a:t> не е било </a:t>
            </a:r>
            <a:r>
              <a:rPr lang="ru-RU" b="0" dirty="0" err="1"/>
              <a:t>правено</a:t>
            </a:r>
            <a:r>
              <a:rPr lang="ru-RU" b="0" dirty="0"/>
              <a:t> </a:t>
            </a:r>
            <a:r>
              <a:rPr lang="ru-RU" b="0" dirty="0" err="1"/>
              <a:t>досега</a:t>
            </a:r>
            <a:r>
              <a:rPr lang="ru-RU" b="0" dirty="0"/>
              <a:t>. </a:t>
            </a:r>
          </a:p>
          <a:p>
            <a:pPr marL="228600" indent="-228600">
              <a:buAutoNum type="arabicPeriod"/>
            </a:pPr>
            <a:endParaRPr lang="bg-BG" b="0"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4</a:t>
            </a:fld>
            <a:endParaRPr lang="bg-BG"/>
          </a:p>
        </p:txBody>
      </p:sp>
    </p:spTree>
    <p:extLst>
      <p:ext uri="{BB962C8B-B14F-4D97-AF65-F5344CB8AC3E}">
        <p14:creationId xmlns:p14="http://schemas.microsoft.com/office/powerpoint/2010/main" val="275696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dirty="0"/>
              <a:t>РУТИННА ДЕЙНОСТ – ОПЕРАТИВНА ДЕЙНОСТ </a:t>
            </a:r>
          </a:p>
          <a:p>
            <a:endParaRPr lang="bg-BG" dirty="0"/>
          </a:p>
          <a:p>
            <a:r>
              <a:rPr lang="ru-RU" dirty="0" err="1"/>
              <a:t>Проектът</a:t>
            </a:r>
            <a:r>
              <a:rPr lang="ru-RU" dirty="0"/>
              <a:t> </a:t>
            </a:r>
            <a:r>
              <a:rPr lang="ru-RU" dirty="0" err="1"/>
              <a:t>има</a:t>
            </a:r>
            <a:r>
              <a:rPr lang="ru-RU" dirty="0"/>
              <a:t> свои </a:t>
            </a:r>
            <a:r>
              <a:rPr lang="ru-RU" dirty="0" err="1"/>
              <a:t>уникални</a:t>
            </a:r>
            <a:r>
              <a:rPr lang="ru-RU" dirty="0"/>
              <a:t> </a:t>
            </a:r>
            <a:r>
              <a:rPr lang="ru-RU" dirty="0" err="1"/>
              <a:t>елементи</a:t>
            </a:r>
            <a:r>
              <a:rPr lang="ru-RU" dirty="0"/>
              <a:t> и характеристики, </a:t>
            </a:r>
            <a:r>
              <a:rPr lang="ru-RU" dirty="0" err="1"/>
              <a:t>които</a:t>
            </a:r>
            <a:r>
              <a:rPr lang="ru-RU" dirty="0"/>
              <a:t> го </a:t>
            </a:r>
            <a:r>
              <a:rPr lang="ru-RU" dirty="0" err="1"/>
              <a:t>отличават</a:t>
            </a:r>
            <a:r>
              <a:rPr lang="ru-RU" dirty="0"/>
              <a:t> от </a:t>
            </a:r>
            <a:r>
              <a:rPr lang="ru-RU" dirty="0" err="1"/>
              <a:t>оперативния</a:t>
            </a:r>
            <a:r>
              <a:rPr lang="ru-RU" dirty="0"/>
              <a:t> </a:t>
            </a:r>
            <a:r>
              <a:rPr lang="ru-RU" dirty="0" err="1"/>
              <a:t>процес</a:t>
            </a:r>
            <a:r>
              <a:rPr lang="ru-RU" dirty="0"/>
              <a:t>. </a:t>
            </a:r>
            <a:r>
              <a:rPr lang="ru-RU" b="1" dirty="0" err="1"/>
              <a:t>Оперативната</a:t>
            </a:r>
            <a:r>
              <a:rPr lang="ru-RU" b="1" dirty="0"/>
              <a:t> </a:t>
            </a:r>
            <a:r>
              <a:rPr lang="ru-RU" b="1" dirty="0" err="1"/>
              <a:t>дейност</a:t>
            </a:r>
            <a:r>
              <a:rPr lang="ru-RU" b="1" dirty="0"/>
              <a:t> </a:t>
            </a:r>
            <a:r>
              <a:rPr lang="ru-RU" dirty="0"/>
              <a:t>е част от </a:t>
            </a:r>
            <a:r>
              <a:rPr lang="ru-RU" b="1" dirty="0" err="1"/>
              <a:t>ежедневното</a:t>
            </a:r>
            <a:r>
              <a:rPr lang="ru-RU" b="1" dirty="0"/>
              <a:t> </a:t>
            </a:r>
            <a:r>
              <a:rPr lang="ru-RU" b="1" dirty="0" err="1"/>
              <a:t>функциониране</a:t>
            </a:r>
            <a:r>
              <a:rPr lang="ru-RU" dirty="0"/>
              <a:t>, </a:t>
            </a:r>
            <a:r>
              <a:rPr lang="ru-RU" b="1" dirty="0" err="1"/>
              <a:t>проектът</a:t>
            </a:r>
            <a:r>
              <a:rPr lang="ru-RU" b="1" dirty="0"/>
              <a:t> </a:t>
            </a:r>
            <a:r>
              <a:rPr lang="ru-RU" b="0" dirty="0"/>
              <a:t>е временно начинание с </a:t>
            </a:r>
            <a:r>
              <a:rPr lang="ru-RU" b="1" dirty="0" err="1"/>
              <a:t>конкретни</a:t>
            </a:r>
            <a:r>
              <a:rPr lang="ru-RU" b="1" dirty="0"/>
              <a:t> цели и </a:t>
            </a:r>
            <a:r>
              <a:rPr lang="ru-RU" b="1" dirty="0" err="1"/>
              <a:t>резултати</a:t>
            </a:r>
            <a:r>
              <a:rPr lang="ru-RU" dirty="0"/>
              <a:t>.</a:t>
            </a:r>
            <a:endParaRPr lang="bg-BG" dirty="0"/>
          </a:p>
          <a:p>
            <a:endParaRPr lang="en-GB" dirty="0"/>
          </a:p>
          <a:p>
            <a:r>
              <a:rPr lang="bg-BG" sz="1200" kern="1200" dirty="0">
                <a:solidFill>
                  <a:schemeClr val="tx1"/>
                </a:solidFill>
                <a:effectLst/>
                <a:latin typeface="+mn-lt"/>
                <a:ea typeface="+mn-ea"/>
                <a:cs typeface="+mn-cs"/>
              </a:rPr>
              <a:t>Какво отличава един проект от всичко останало?</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Нека обобщим основните характеристики:</a:t>
            </a:r>
            <a:endParaRPr lang="en-GB" sz="1200" kern="1200" dirty="0">
              <a:solidFill>
                <a:schemeClr val="tx1"/>
              </a:solidFill>
              <a:effectLst/>
              <a:latin typeface="+mn-lt"/>
              <a:ea typeface="+mn-ea"/>
              <a:cs typeface="+mn-cs"/>
            </a:endParaRPr>
          </a:p>
          <a:p>
            <a:r>
              <a:rPr lang="bg-BG" sz="1200" i="1" kern="1200" dirty="0">
                <a:solidFill>
                  <a:schemeClr val="tx1"/>
                </a:solidFill>
                <a:effectLst/>
                <a:latin typeface="+mn-lt"/>
                <a:ea typeface="+mn-ea"/>
                <a:cs typeface="+mn-cs"/>
              </a:rPr>
              <a:t>Първо</a:t>
            </a:r>
            <a:r>
              <a:rPr lang="bg-BG" sz="1200" kern="1200" dirty="0">
                <a:solidFill>
                  <a:schemeClr val="tx1"/>
                </a:solidFill>
                <a:effectLst/>
                <a:latin typeface="+mn-lt"/>
                <a:ea typeface="+mn-ea"/>
                <a:cs typeface="+mn-cs"/>
              </a:rPr>
              <a:t> – всеки проект има ясно начало и край.</a:t>
            </a:r>
            <a:endParaRPr lang="en-GB" sz="1200" kern="1200" dirty="0">
              <a:solidFill>
                <a:schemeClr val="tx1"/>
              </a:solidFill>
              <a:effectLst/>
              <a:latin typeface="+mn-lt"/>
              <a:ea typeface="+mn-ea"/>
              <a:cs typeface="+mn-cs"/>
            </a:endParaRPr>
          </a:p>
          <a:p>
            <a:r>
              <a:rPr lang="bg-BG" sz="1200" i="1" kern="1200" dirty="0">
                <a:solidFill>
                  <a:schemeClr val="tx1"/>
                </a:solidFill>
                <a:effectLst/>
                <a:latin typeface="+mn-lt"/>
                <a:ea typeface="+mn-ea"/>
                <a:cs typeface="+mn-cs"/>
              </a:rPr>
              <a:t>Второ </a:t>
            </a:r>
            <a:r>
              <a:rPr lang="bg-BG" sz="1200" kern="1200" dirty="0">
                <a:solidFill>
                  <a:schemeClr val="tx1"/>
                </a:solidFill>
                <a:effectLst/>
                <a:latin typeface="+mn-lt"/>
                <a:ea typeface="+mn-ea"/>
                <a:cs typeface="+mn-cs"/>
              </a:rPr>
              <a:t>– работи се по уникална цел – нещо ново, което не е правено точно по този начин.</a:t>
            </a:r>
            <a:endParaRPr lang="en-GB" sz="1200" kern="1200" dirty="0">
              <a:solidFill>
                <a:schemeClr val="tx1"/>
              </a:solidFill>
              <a:effectLst/>
              <a:latin typeface="+mn-lt"/>
              <a:ea typeface="+mn-ea"/>
              <a:cs typeface="+mn-cs"/>
            </a:endParaRPr>
          </a:p>
          <a:p>
            <a:r>
              <a:rPr lang="bg-BG" sz="1200" i="1" kern="1200" dirty="0">
                <a:solidFill>
                  <a:schemeClr val="tx1"/>
                </a:solidFill>
                <a:effectLst/>
                <a:latin typeface="+mn-lt"/>
                <a:ea typeface="+mn-ea"/>
                <a:cs typeface="+mn-cs"/>
              </a:rPr>
              <a:t>Трето</a:t>
            </a:r>
            <a:r>
              <a:rPr lang="bg-BG" sz="1200" kern="1200" dirty="0">
                <a:solidFill>
                  <a:schemeClr val="tx1"/>
                </a:solidFill>
                <a:effectLst/>
                <a:latin typeface="+mn-lt"/>
                <a:ea typeface="+mn-ea"/>
                <a:cs typeface="+mn-cs"/>
              </a:rPr>
              <a:t> – използват се различни ресурси – хора, време, финанси, материали.</a:t>
            </a:r>
            <a:endParaRPr lang="en-GB" sz="1200" kern="1200" dirty="0">
              <a:solidFill>
                <a:schemeClr val="tx1"/>
              </a:solidFill>
              <a:effectLst/>
              <a:latin typeface="+mn-lt"/>
              <a:ea typeface="+mn-ea"/>
              <a:cs typeface="+mn-cs"/>
            </a:endParaRPr>
          </a:p>
          <a:p>
            <a:r>
              <a:rPr lang="bg-BG" sz="1200" i="1" kern="1200" dirty="0">
                <a:solidFill>
                  <a:schemeClr val="tx1"/>
                </a:solidFill>
                <a:effectLst/>
                <a:latin typeface="+mn-lt"/>
                <a:ea typeface="+mn-ea"/>
                <a:cs typeface="+mn-cs"/>
              </a:rPr>
              <a:t>Четвърто</a:t>
            </a:r>
            <a:r>
              <a:rPr lang="bg-BG" sz="1200" kern="1200" dirty="0">
                <a:solidFill>
                  <a:schemeClr val="tx1"/>
                </a:solidFill>
                <a:effectLst/>
                <a:latin typeface="+mn-lt"/>
                <a:ea typeface="+mn-ea"/>
                <a:cs typeface="+mn-cs"/>
              </a:rPr>
              <a:t> – изпълнява се от екип, често мултидисциплинарен.</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И </a:t>
            </a:r>
            <a:r>
              <a:rPr lang="bg-BG" sz="1200" i="1" kern="1200" dirty="0">
                <a:solidFill>
                  <a:schemeClr val="tx1"/>
                </a:solidFill>
                <a:effectLst/>
                <a:latin typeface="+mn-lt"/>
                <a:ea typeface="+mn-ea"/>
                <a:cs typeface="+mn-cs"/>
              </a:rPr>
              <a:t>пето</a:t>
            </a:r>
            <a:r>
              <a:rPr lang="bg-BG" sz="1200" kern="1200" dirty="0">
                <a:solidFill>
                  <a:schemeClr val="tx1"/>
                </a:solidFill>
                <a:effectLst/>
                <a:latin typeface="+mn-lt"/>
                <a:ea typeface="+mn-ea"/>
                <a:cs typeface="+mn-cs"/>
              </a:rPr>
              <a:t> – целта е постигането на конкретен резултат – продукт, услуга или промяна.</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5</a:t>
            </a:fld>
            <a:endParaRPr lang="bg-BG"/>
          </a:p>
        </p:txBody>
      </p:sp>
    </p:spTree>
    <p:extLst>
      <p:ext uri="{BB962C8B-B14F-4D97-AF65-F5344CB8AC3E}">
        <p14:creationId xmlns:p14="http://schemas.microsoft.com/office/powerpoint/2010/main" val="362527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dirty="0"/>
              <a:t>НАГЛЕДНО ПОКАЗАН ПРИМЕР ЧРЕЗ СХЕМА </a:t>
            </a:r>
          </a:p>
          <a:p>
            <a:endParaRPr lang="bg-BG" dirty="0"/>
          </a:p>
          <a:p>
            <a:r>
              <a:rPr lang="bg-BG" sz="1200" kern="1200" dirty="0">
                <a:solidFill>
                  <a:schemeClr val="tx1"/>
                </a:solidFill>
                <a:effectLst/>
                <a:latin typeface="+mn-lt"/>
                <a:ea typeface="+mn-ea"/>
                <a:cs typeface="+mn-cs"/>
              </a:rPr>
              <a:t>Важно е да разграничаваме проектите от рутинните дейности.</a:t>
            </a:r>
            <a:r>
              <a:rPr lang="bg-BG" sz="1200" i="0" kern="1200" dirty="0">
                <a:solidFill>
                  <a:schemeClr val="tx1"/>
                </a:solidFill>
                <a:effectLst/>
                <a:latin typeface="+mn-lt"/>
                <a:ea typeface="+mn-ea"/>
                <a:cs typeface="+mn-cs"/>
              </a:rPr>
              <a:t> </a:t>
            </a:r>
            <a:r>
              <a:rPr lang="bg-BG" sz="1200" i="1" kern="1200" dirty="0">
                <a:solidFill>
                  <a:schemeClr val="tx1"/>
                </a:solidFill>
                <a:effectLst/>
                <a:latin typeface="+mn-lt"/>
                <a:ea typeface="+mn-ea"/>
                <a:cs typeface="+mn-cs"/>
              </a:rPr>
              <a:t>Например:</a:t>
            </a:r>
            <a:r>
              <a:rPr lang="bg-BG" sz="1200" kern="1200" dirty="0">
                <a:solidFill>
                  <a:schemeClr val="tx1"/>
                </a:solidFill>
                <a:effectLst/>
                <a:latin typeface="+mn-lt"/>
                <a:ea typeface="+mn-ea"/>
                <a:cs typeface="+mn-cs"/>
              </a:rPr>
              <a:t> ако всяка седмица доставяте пратки – това е оперативна дейност.</a:t>
            </a:r>
            <a:br>
              <a:rPr lang="bg-BG" sz="1200" kern="1200" dirty="0">
                <a:solidFill>
                  <a:schemeClr val="tx1"/>
                </a:solidFill>
                <a:effectLst/>
                <a:latin typeface="+mn-lt"/>
                <a:ea typeface="+mn-ea"/>
                <a:cs typeface="+mn-cs"/>
              </a:rPr>
            </a:br>
            <a:r>
              <a:rPr lang="bg-BG" sz="1200" kern="1200" dirty="0">
                <a:solidFill>
                  <a:schemeClr val="tx1"/>
                </a:solidFill>
                <a:effectLst/>
                <a:latin typeface="+mn-lt"/>
                <a:ea typeface="+mn-ea"/>
                <a:cs typeface="+mn-cs"/>
              </a:rPr>
              <a:t>Но ако планирате и стартирате нова куриерска услуга за конкретен район – това вече е проект.“</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Проектите са фокусирани върху промяна и развитие. Те са еднократни и имат конкретна цел.</a:t>
            </a:r>
            <a:endParaRPr lang="en-GB" sz="1200" kern="1200" dirty="0">
              <a:solidFill>
                <a:schemeClr val="tx1"/>
              </a:solidFill>
              <a:effectLst/>
              <a:latin typeface="+mn-lt"/>
              <a:ea typeface="+mn-ea"/>
              <a:cs typeface="+mn-cs"/>
            </a:endParaRPr>
          </a:p>
          <a:p>
            <a:r>
              <a:rPr lang="bg-BG" sz="1200" kern="1200" dirty="0">
                <a:solidFill>
                  <a:schemeClr val="tx1"/>
                </a:solidFill>
                <a:effectLst/>
                <a:latin typeface="+mn-lt"/>
                <a:ea typeface="+mn-ea"/>
                <a:cs typeface="+mn-cs"/>
              </a:rPr>
              <a:t>Рутинните дейности са повтарящи се и поддържат ежедневната работа.</a:t>
            </a:r>
            <a:endParaRPr lang="en-GB" sz="1200" kern="1200" dirty="0">
              <a:solidFill>
                <a:schemeClr val="tx1"/>
              </a:solidFill>
              <a:effectLst/>
              <a:latin typeface="+mn-lt"/>
              <a:ea typeface="+mn-ea"/>
              <a:cs typeface="+mn-cs"/>
            </a:endParaRPr>
          </a:p>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6</a:t>
            </a:fld>
            <a:endParaRPr lang="bg-BG"/>
          </a:p>
        </p:txBody>
      </p:sp>
    </p:spTree>
    <p:extLst>
      <p:ext uri="{BB962C8B-B14F-4D97-AF65-F5344CB8AC3E}">
        <p14:creationId xmlns:p14="http://schemas.microsoft.com/office/powerpoint/2010/main" val="3737645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ru-RU"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7</a:t>
            </a:fld>
            <a:endParaRPr lang="bg-BG"/>
          </a:p>
        </p:txBody>
      </p:sp>
    </p:spTree>
    <p:extLst>
      <p:ext uri="{BB962C8B-B14F-4D97-AF65-F5344CB8AC3E}">
        <p14:creationId xmlns:p14="http://schemas.microsoft.com/office/powerpoint/2010/main" val="3221244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dirty="0"/>
              <a:t>Проектите могат да бъдат научни и изследователски, технологични, инфраструктурни, социални, комуникационни и много други.</a:t>
            </a:r>
            <a:endParaRPr lang="en-GB"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8</a:t>
            </a:fld>
            <a:endParaRPr lang="bg-BG"/>
          </a:p>
        </p:txBody>
      </p:sp>
    </p:spTree>
    <p:extLst>
      <p:ext uri="{BB962C8B-B14F-4D97-AF65-F5344CB8AC3E}">
        <p14:creationId xmlns:p14="http://schemas.microsoft.com/office/powerpoint/2010/main" val="127806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ru-RU" dirty="0"/>
              <a:t>Пример за </a:t>
            </a:r>
            <a:r>
              <a:rPr lang="ru-RU" dirty="0" err="1"/>
              <a:t>научноизследователски</a:t>
            </a:r>
            <a:r>
              <a:rPr lang="ru-RU" dirty="0"/>
              <a:t> проект е „Human </a:t>
            </a:r>
            <a:r>
              <a:rPr lang="ru-RU" dirty="0" err="1"/>
              <a:t>Brain</a:t>
            </a:r>
            <a:r>
              <a:rPr lang="ru-RU" dirty="0"/>
              <a:t> Project“* (HBP) . </a:t>
            </a:r>
            <a:r>
              <a:rPr lang="ru-RU" dirty="0" err="1"/>
              <a:t>Това</a:t>
            </a:r>
            <a:r>
              <a:rPr lang="ru-RU" dirty="0"/>
              <a:t> е амбициозна и </a:t>
            </a:r>
            <a:r>
              <a:rPr lang="ru-RU" dirty="0" err="1"/>
              <a:t>мащабна</a:t>
            </a:r>
            <a:r>
              <a:rPr lang="ru-RU" dirty="0"/>
              <a:t> </a:t>
            </a:r>
            <a:r>
              <a:rPr lang="ru-RU" dirty="0" err="1"/>
              <a:t>научноизследователска</a:t>
            </a:r>
            <a:r>
              <a:rPr lang="ru-RU" dirty="0"/>
              <a:t> инициатива, </a:t>
            </a:r>
            <a:r>
              <a:rPr lang="ru-RU" dirty="0" err="1"/>
              <a:t>която</a:t>
            </a:r>
            <a:r>
              <a:rPr lang="ru-RU" dirty="0"/>
              <a:t> </a:t>
            </a:r>
            <a:r>
              <a:rPr lang="ru-RU" dirty="0" err="1"/>
              <a:t>има</a:t>
            </a:r>
            <a:r>
              <a:rPr lang="ru-RU" dirty="0"/>
              <a:t> за цел да </a:t>
            </a:r>
            <a:r>
              <a:rPr lang="ru-RU" dirty="0" err="1"/>
              <a:t>разбере</a:t>
            </a:r>
            <a:r>
              <a:rPr lang="ru-RU" dirty="0"/>
              <a:t> </a:t>
            </a:r>
            <a:r>
              <a:rPr lang="ru-RU" dirty="0" err="1"/>
              <a:t>по-добре</a:t>
            </a:r>
            <a:r>
              <a:rPr lang="ru-RU" dirty="0"/>
              <a:t> </a:t>
            </a:r>
            <a:r>
              <a:rPr lang="ru-RU" dirty="0" err="1"/>
              <a:t>функционирането</a:t>
            </a:r>
            <a:r>
              <a:rPr lang="ru-RU" dirty="0"/>
              <a:t> на </a:t>
            </a:r>
            <a:r>
              <a:rPr lang="ru-RU" dirty="0" err="1"/>
              <a:t>човешкия</a:t>
            </a:r>
            <a:r>
              <a:rPr lang="ru-RU" dirty="0"/>
              <a:t> </a:t>
            </a:r>
            <a:r>
              <a:rPr lang="ru-RU" dirty="0" err="1"/>
              <a:t>мозък</a:t>
            </a:r>
            <a:r>
              <a:rPr lang="ru-RU" dirty="0"/>
              <a:t> и да </a:t>
            </a:r>
            <a:r>
              <a:rPr lang="ru-RU" dirty="0" err="1"/>
              <a:t>разработи</a:t>
            </a:r>
            <a:r>
              <a:rPr lang="ru-RU" dirty="0"/>
              <a:t> нови </a:t>
            </a:r>
            <a:r>
              <a:rPr lang="ru-RU" dirty="0" err="1"/>
              <a:t>методи</a:t>
            </a:r>
            <a:r>
              <a:rPr lang="ru-RU" dirty="0"/>
              <a:t> и </a:t>
            </a:r>
            <a:r>
              <a:rPr lang="ru-RU" dirty="0" err="1"/>
              <a:t>инструменти</a:t>
            </a:r>
            <a:r>
              <a:rPr lang="ru-RU" dirty="0"/>
              <a:t> за </a:t>
            </a:r>
            <a:r>
              <a:rPr lang="ru-RU" dirty="0" err="1"/>
              <a:t>разширяване</a:t>
            </a:r>
            <a:r>
              <a:rPr lang="ru-RU" dirty="0"/>
              <a:t> на </a:t>
            </a:r>
            <a:r>
              <a:rPr lang="ru-RU" dirty="0" err="1"/>
              <a:t>познанията</a:t>
            </a:r>
            <a:r>
              <a:rPr lang="ru-RU" dirty="0"/>
              <a:t> ни в </a:t>
            </a:r>
            <a:r>
              <a:rPr lang="ru-RU" dirty="0" err="1"/>
              <a:t>областта</a:t>
            </a:r>
            <a:r>
              <a:rPr lang="ru-RU" dirty="0"/>
              <a:t> на </a:t>
            </a:r>
            <a:r>
              <a:rPr lang="ru-RU" dirty="0" err="1"/>
              <a:t>неврологията</a:t>
            </a:r>
            <a:r>
              <a:rPr lang="ru-RU" dirty="0"/>
              <a:t>.</a:t>
            </a:r>
          </a:p>
          <a:p>
            <a:endParaRPr lang="ru-RU" dirty="0"/>
          </a:p>
          <a:p>
            <a:r>
              <a:rPr lang="ru-RU" b="1" dirty="0"/>
              <a:t>„Human </a:t>
            </a:r>
            <a:r>
              <a:rPr lang="ru-RU" b="1" dirty="0" err="1"/>
              <a:t>Brain</a:t>
            </a:r>
            <a:r>
              <a:rPr lang="ru-RU" b="1" dirty="0"/>
              <a:t> Project“</a:t>
            </a:r>
            <a:r>
              <a:rPr lang="ru-RU" dirty="0"/>
              <a:t>  е един от най-</a:t>
            </a:r>
            <a:r>
              <a:rPr lang="ru-RU" dirty="0" err="1"/>
              <a:t>мащабните</a:t>
            </a:r>
            <a:r>
              <a:rPr lang="ru-RU" dirty="0"/>
              <a:t> </a:t>
            </a:r>
            <a:r>
              <a:rPr lang="ru-RU" dirty="0" err="1"/>
              <a:t>научноизследователски</a:t>
            </a:r>
            <a:r>
              <a:rPr lang="ru-RU" dirty="0"/>
              <a:t> </a:t>
            </a:r>
            <a:r>
              <a:rPr lang="ru-RU" dirty="0" err="1"/>
              <a:t>проекти</a:t>
            </a:r>
            <a:r>
              <a:rPr lang="ru-RU" dirty="0"/>
              <a:t>, </a:t>
            </a:r>
            <a:r>
              <a:rPr lang="ru-RU" dirty="0" err="1"/>
              <a:t>съфинансиран</a:t>
            </a:r>
            <a:r>
              <a:rPr lang="ru-RU" dirty="0"/>
              <a:t> </a:t>
            </a:r>
            <a:r>
              <a:rPr lang="ru-RU" dirty="0" err="1"/>
              <a:t>със</a:t>
            </a:r>
            <a:r>
              <a:rPr lang="ru-RU" dirty="0"/>
              <a:t> средства от </a:t>
            </a:r>
            <a:r>
              <a:rPr lang="ru-RU" dirty="0" err="1"/>
              <a:t>Европейския</a:t>
            </a:r>
            <a:r>
              <a:rPr lang="ru-RU" dirty="0"/>
              <a:t> </a:t>
            </a:r>
            <a:r>
              <a:rPr lang="ru-RU" dirty="0" err="1"/>
              <a:t>съюз</a:t>
            </a:r>
            <a:r>
              <a:rPr lang="ru-RU" dirty="0"/>
              <a:t>. Той </a:t>
            </a:r>
            <a:r>
              <a:rPr lang="ru-RU" dirty="0" err="1"/>
              <a:t>обединява</a:t>
            </a:r>
            <a:r>
              <a:rPr lang="ru-RU" dirty="0"/>
              <a:t> </a:t>
            </a:r>
            <a:r>
              <a:rPr lang="ru-RU" dirty="0" err="1"/>
              <a:t>повече</a:t>
            </a:r>
            <a:r>
              <a:rPr lang="ru-RU" dirty="0"/>
              <a:t> от 500 </a:t>
            </a:r>
            <a:r>
              <a:rPr lang="ru-RU" dirty="0" err="1"/>
              <a:t>учени</a:t>
            </a:r>
            <a:r>
              <a:rPr lang="ru-RU" dirty="0"/>
              <a:t> и </a:t>
            </a:r>
            <a:r>
              <a:rPr lang="ru-RU" dirty="0" err="1"/>
              <a:t>инженери</a:t>
            </a:r>
            <a:r>
              <a:rPr lang="ru-RU" dirty="0"/>
              <a:t> от над 150 университета, </a:t>
            </a:r>
            <a:r>
              <a:rPr lang="ru-RU" dirty="0" err="1"/>
              <a:t>учебни</a:t>
            </a:r>
            <a:r>
              <a:rPr lang="ru-RU" dirty="0"/>
              <a:t> заведения и </a:t>
            </a:r>
            <a:r>
              <a:rPr lang="ru-RU" dirty="0" err="1"/>
              <a:t>изследователски</a:t>
            </a:r>
            <a:r>
              <a:rPr lang="ru-RU" dirty="0"/>
              <a:t> </a:t>
            </a:r>
            <a:r>
              <a:rPr lang="ru-RU" dirty="0" err="1"/>
              <a:t>центрове</a:t>
            </a:r>
            <a:r>
              <a:rPr lang="ru-RU" dirty="0"/>
              <a:t> в </a:t>
            </a:r>
            <a:r>
              <a:rPr lang="ru-RU" dirty="0" err="1"/>
              <a:t>цяла</a:t>
            </a:r>
            <a:r>
              <a:rPr lang="ru-RU" dirty="0"/>
              <a:t> Европа. </a:t>
            </a:r>
            <a:r>
              <a:rPr lang="ru-RU" dirty="0" err="1"/>
              <a:t>Проектът</a:t>
            </a:r>
            <a:r>
              <a:rPr lang="ru-RU" dirty="0"/>
              <a:t> </a:t>
            </a:r>
            <a:r>
              <a:rPr lang="ru-RU" dirty="0" err="1"/>
              <a:t>има</a:t>
            </a:r>
            <a:r>
              <a:rPr lang="ru-RU" dirty="0"/>
              <a:t> за цел да </a:t>
            </a:r>
            <a:r>
              <a:rPr lang="ru-RU" dirty="0" err="1"/>
              <a:t>придобие</a:t>
            </a:r>
            <a:r>
              <a:rPr lang="ru-RU" dirty="0"/>
              <a:t> </a:t>
            </a:r>
            <a:r>
              <a:rPr lang="ru-RU" dirty="0" err="1"/>
              <a:t>задълбочено</a:t>
            </a:r>
            <a:r>
              <a:rPr lang="ru-RU" dirty="0"/>
              <a:t> </a:t>
            </a:r>
            <a:r>
              <a:rPr lang="ru-RU" dirty="0" err="1"/>
              <a:t>разбиране</a:t>
            </a:r>
            <a:r>
              <a:rPr lang="ru-RU" dirty="0"/>
              <a:t> на </a:t>
            </a:r>
            <a:r>
              <a:rPr lang="ru-RU" dirty="0" err="1"/>
              <a:t>сложната</a:t>
            </a:r>
            <a:r>
              <a:rPr lang="ru-RU" dirty="0"/>
              <a:t> структура и функция на </a:t>
            </a:r>
            <a:r>
              <a:rPr lang="ru-RU" dirty="0" err="1"/>
              <a:t>човешкия</a:t>
            </a:r>
            <a:r>
              <a:rPr lang="ru-RU" dirty="0"/>
              <a:t> </a:t>
            </a:r>
            <a:r>
              <a:rPr lang="ru-RU" dirty="0" err="1"/>
              <a:t>мозък</a:t>
            </a:r>
            <a:r>
              <a:rPr lang="ru-RU" dirty="0"/>
              <a:t> чрез </a:t>
            </a:r>
            <a:r>
              <a:rPr lang="ru-RU" dirty="0" err="1"/>
              <a:t>прилагането</a:t>
            </a:r>
            <a:r>
              <a:rPr lang="ru-RU" dirty="0"/>
              <a:t> на уникален </a:t>
            </a:r>
            <a:r>
              <a:rPr lang="ru-RU" dirty="0" err="1"/>
              <a:t>интердисциплинарен</a:t>
            </a:r>
            <a:r>
              <a:rPr lang="ru-RU" dirty="0"/>
              <a:t> подход в интерфейса на </a:t>
            </a:r>
            <a:r>
              <a:rPr lang="ru-RU" dirty="0" err="1"/>
              <a:t>неврологията</a:t>
            </a:r>
            <a:r>
              <a:rPr lang="ru-RU" dirty="0"/>
              <a:t> и </a:t>
            </a:r>
            <a:r>
              <a:rPr lang="ru-RU" dirty="0" err="1"/>
              <a:t>технологиите</a:t>
            </a:r>
            <a:r>
              <a:rPr lang="ru-RU" dirty="0"/>
              <a:t>. </a:t>
            </a:r>
            <a:r>
              <a:rPr lang="ru-RU" dirty="0" err="1"/>
              <a:t>Учените</a:t>
            </a:r>
            <a:r>
              <a:rPr lang="ru-RU" dirty="0"/>
              <a:t>, </a:t>
            </a:r>
            <a:r>
              <a:rPr lang="ru-RU" dirty="0" err="1"/>
              <a:t>участващи</a:t>
            </a:r>
            <a:r>
              <a:rPr lang="ru-RU" dirty="0"/>
              <a:t> в него, </a:t>
            </a:r>
            <a:r>
              <a:rPr lang="ru-RU" dirty="0" err="1"/>
              <a:t>използват</a:t>
            </a:r>
            <a:r>
              <a:rPr lang="ru-RU" dirty="0"/>
              <a:t> </a:t>
            </a:r>
            <a:r>
              <a:rPr lang="ru-RU" dirty="0" err="1"/>
              <a:t>изключително</a:t>
            </a:r>
            <a:r>
              <a:rPr lang="ru-RU" dirty="0"/>
              <a:t> </a:t>
            </a:r>
            <a:r>
              <a:rPr lang="ru-RU" dirty="0" err="1"/>
              <a:t>иновативни</a:t>
            </a:r>
            <a:r>
              <a:rPr lang="ru-RU" dirty="0"/>
              <a:t> </a:t>
            </a:r>
            <a:r>
              <a:rPr lang="ru-RU" dirty="0" err="1"/>
              <a:t>методи</a:t>
            </a:r>
            <a:r>
              <a:rPr lang="ru-RU" dirty="0"/>
              <a:t> от </a:t>
            </a:r>
            <a:r>
              <a:rPr lang="ru-RU" dirty="0" err="1"/>
              <a:t>компютърната</a:t>
            </a:r>
            <a:r>
              <a:rPr lang="ru-RU" dirty="0"/>
              <a:t> техника, </a:t>
            </a:r>
            <a:r>
              <a:rPr lang="ru-RU" dirty="0" err="1"/>
              <a:t>невроинформатиката</a:t>
            </a:r>
            <a:r>
              <a:rPr lang="ru-RU" dirty="0"/>
              <a:t> и </a:t>
            </a:r>
            <a:r>
              <a:rPr lang="ru-RU" dirty="0" err="1"/>
              <a:t>изкуствения</a:t>
            </a:r>
            <a:r>
              <a:rPr lang="ru-RU" dirty="0"/>
              <a:t> </a:t>
            </a:r>
            <a:r>
              <a:rPr lang="ru-RU" dirty="0" err="1"/>
              <a:t>интелект</a:t>
            </a:r>
            <a:r>
              <a:rPr lang="ru-RU" dirty="0"/>
              <a:t>, за да </a:t>
            </a:r>
            <a:r>
              <a:rPr lang="ru-RU" dirty="0" err="1"/>
              <a:t>извършат</a:t>
            </a:r>
            <a:r>
              <a:rPr lang="ru-RU" dirty="0"/>
              <a:t> </a:t>
            </a:r>
            <a:r>
              <a:rPr lang="ru-RU" dirty="0" err="1"/>
              <a:t>авангардни</a:t>
            </a:r>
            <a:r>
              <a:rPr lang="ru-RU" dirty="0"/>
              <a:t> </a:t>
            </a:r>
            <a:r>
              <a:rPr lang="ru-RU" dirty="0" err="1"/>
              <a:t>изследвания</a:t>
            </a:r>
            <a:r>
              <a:rPr lang="ru-RU" dirty="0"/>
              <a:t> на </a:t>
            </a:r>
            <a:r>
              <a:rPr lang="ru-RU" dirty="0" err="1"/>
              <a:t>мозъка</a:t>
            </a:r>
            <a:r>
              <a:rPr lang="ru-RU" dirty="0"/>
              <a:t>. </a:t>
            </a:r>
            <a:r>
              <a:rPr lang="ru-RU" dirty="0" err="1"/>
              <a:t>Придобитите</a:t>
            </a:r>
            <a:r>
              <a:rPr lang="ru-RU" dirty="0"/>
              <a:t> знания се </a:t>
            </a:r>
            <a:r>
              <a:rPr lang="ru-RU" dirty="0" err="1"/>
              <a:t>превеждат</a:t>
            </a:r>
            <a:r>
              <a:rPr lang="ru-RU" dirty="0"/>
              <a:t> в нови приложения в </a:t>
            </a:r>
            <a:r>
              <a:rPr lang="ru-RU" dirty="0" err="1"/>
              <a:t>медицината</a:t>
            </a:r>
            <a:r>
              <a:rPr lang="ru-RU" dirty="0"/>
              <a:t> и </a:t>
            </a:r>
            <a:r>
              <a:rPr lang="ru-RU" dirty="0" err="1"/>
              <a:t>технологичния</a:t>
            </a:r>
            <a:r>
              <a:rPr lang="ru-RU" dirty="0"/>
              <a:t> </a:t>
            </a:r>
            <a:r>
              <a:rPr lang="ru-RU" dirty="0" err="1"/>
              <a:t>напредък</a:t>
            </a:r>
            <a:r>
              <a:rPr lang="ru-RU" dirty="0"/>
              <a:t>. </a:t>
            </a:r>
            <a:r>
              <a:rPr lang="ru-RU" dirty="0" err="1"/>
              <a:t>Изследователите</a:t>
            </a:r>
            <a:r>
              <a:rPr lang="ru-RU" dirty="0"/>
              <a:t> на проекта </a:t>
            </a:r>
            <a:r>
              <a:rPr lang="ru-RU" dirty="0" err="1"/>
              <a:t>също</a:t>
            </a:r>
            <a:r>
              <a:rPr lang="ru-RU" dirty="0"/>
              <a:t> </a:t>
            </a:r>
            <a:r>
              <a:rPr lang="ru-RU" dirty="0" err="1"/>
              <a:t>така</a:t>
            </a:r>
            <a:r>
              <a:rPr lang="ru-RU" dirty="0"/>
              <a:t> се </a:t>
            </a:r>
            <a:r>
              <a:rPr lang="ru-RU" dirty="0" err="1"/>
              <a:t>занимават</a:t>
            </a:r>
            <a:r>
              <a:rPr lang="ru-RU" dirty="0"/>
              <a:t> </a:t>
            </a:r>
            <a:r>
              <a:rPr lang="ru-RU" dirty="0" err="1"/>
              <a:t>със</a:t>
            </a:r>
            <a:r>
              <a:rPr lang="ru-RU" dirty="0"/>
              <a:t> </a:t>
            </a:r>
            <a:r>
              <a:rPr lang="ru-RU" dirty="0" err="1"/>
              <a:t>социалните</a:t>
            </a:r>
            <a:r>
              <a:rPr lang="ru-RU" dirty="0"/>
              <a:t> и </a:t>
            </a:r>
            <a:r>
              <a:rPr lang="ru-RU" dirty="0" err="1"/>
              <a:t>етични</a:t>
            </a:r>
            <a:r>
              <a:rPr lang="ru-RU" dirty="0"/>
              <a:t> </a:t>
            </a:r>
            <a:r>
              <a:rPr lang="ru-RU" dirty="0" err="1"/>
              <a:t>последици</a:t>
            </a:r>
            <a:r>
              <a:rPr lang="ru-RU" dirty="0"/>
              <a:t>, </a:t>
            </a:r>
            <a:r>
              <a:rPr lang="ru-RU" dirty="0" err="1"/>
              <a:t>произтичащи</a:t>
            </a:r>
            <a:r>
              <a:rPr lang="ru-RU" dirty="0"/>
              <a:t> от </a:t>
            </a:r>
            <a:r>
              <a:rPr lang="ru-RU" dirty="0" err="1"/>
              <a:t>изследването</a:t>
            </a:r>
            <a:r>
              <a:rPr lang="ru-RU" dirty="0"/>
              <a:t> на </a:t>
            </a:r>
            <a:r>
              <a:rPr lang="ru-RU" dirty="0" err="1"/>
              <a:t>мозъка</a:t>
            </a:r>
            <a:r>
              <a:rPr lang="ru-RU" dirty="0"/>
              <a:t> и </a:t>
            </a:r>
            <a:r>
              <a:rPr lang="ru-RU" dirty="0" err="1"/>
              <a:t>неговите</a:t>
            </a:r>
            <a:r>
              <a:rPr lang="ru-RU" dirty="0"/>
              <a:t> приложения.</a:t>
            </a:r>
          </a:p>
          <a:p>
            <a:endParaRPr lang="ru-RU" dirty="0"/>
          </a:p>
          <a:p>
            <a:endParaRPr lang="bg-BG" dirty="0"/>
          </a:p>
        </p:txBody>
      </p:sp>
      <p:sp>
        <p:nvSpPr>
          <p:cNvPr id="4" name="Контейнер за номер на слайда 3"/>
          <p:cNvSpPr>
            <a:spLocks noGrp="1"/>
          </p:cNvSpPr>
          <p:nvPr>
            <p:ph type="sldNum" sz="quarter" idx="5"/>
          </p:nvPr>
        </p:nvSpPr>
        <p:spPr/>
        <p:txBody>
          <a:bodyPr/>
          <a:lstStyle/>
          <a:p>
            <a:fld id="{B8752C1E-71FA-4F88-9120-54C838D33D0A}" type="slidenum">
              <a:rPr lang="bg-BG" smtClean="0"/>
              <a:t>9</a:t>
            </a:fld>
            <a:endParaRPr lang="bg-BG"/>
          </a:p>
        </p:txBody>
      </p:sp>
    </p:spTree>
    <p:extLst>
      <p:ext uri="{BB962C8B-B14F-4D97-AF65-F5344CB8AC3E}">
        <p14:creationId xmlns:p14="http://schemas.microsoft.com/office/powerpoint/2010/main" val="400608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0FDED289-CB07-E683-FE89-659C994D39D8}"/>
              </a:ext>
            </a:extLst>
          </p:cNvPr>
          <p:cNvSpPr>
            <a:spLocks noGrp="1"/>
          </p:cNvSpPr>
          <p:nvPr>
            <p:ph type="ctrTitle"/>
          </p:nvPr>
        </p:nvSpPr>
        <p:spPr>
          <a:xfrm>
            <a:off x="1524000" y="1122363"/>
            <a:ext cx="9144000" cy="2387600"/>
          </a:xfrm>
        </p:spPr>
        <p:txBody>
          <a:bodyPr anchor="b"/>
          <a:lstStyle>
            <a:lvl1pPr algn="ctr">
              <a:defRPr sz="6000"/>
            </a:lvl1pPr>
          </a:lstStyle>
          <a:p>
            <a:r>
              <a:rPr lang="bg-BG"/>
              <a:t>Редакт. стил загл. образец</a:t>
            </a:r>
            <a:endParaRPr lang="en-GB"/>
          </a:p>
        </p:txBody>
      </p:sp>
      <p:sp>
        <p:nvSpPr>
          <p:cNvPr id="3" name="Подзаглавие 2">
            <a:extLst>
              <a:ext uri="{FF2B5EF4-FFF2-40B4-BE49-F238E27FC236}">
                <a16:creationId xmlns:a16="http://schemas.microsoft.com/office/drawing/2014/main" id="{D8E0718F-C238-CBCB-171D-115FC31988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да редактирате стила на подзаглавието в образеца</a:t>
            </a:r>
            <a:endParaRPr lang="en-GB"/>
          </a:p>
        </p:txBody>
      </p:sp>
      <p:sp>
        <p:nvSpPr>
          <p:cNvPr id="4" name="Контейнер за дата 3">
            <a:extLst>
              <a:ext uri="{FF2B5EF4-FFF2-40B4-BE49-F238E27FC236}">
                <a16:creationId xmlns:a16="http://schemas.microsoft.com/office/drawing/2014/main" id="{8E8D0C41-4475-0297-7BFC-F92457636EBC}"/>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5" name="Контейнер за долния колонтитул 4">
            <a:extLst>
              <a:ext uri="{FF2B5EF4-FFF2-40B4-BE49-F238E27FC236}">
                <a16:creationId xmlns:a16="http://schemas.microsoft.com/office/drawing/2014/main" id="{335FCF3C-437E-1225-1A7D-F4D865F1853D}"/>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03A0B14B-37AD-31AC-8845-D587E4A868A9}"/>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108298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3A0E483D-3B42-2C30-8E0E-585F53715F64}"/>
              </a:ext>
            </a:extLst>
          </p:cNvPr>
          <p:cNvSpPr>
            <a:spLocks noGrp="1"/>
          </p:cNvSpPr>
          <p:nvPr>
            <p:ph type="title"/>
          </p:nvPr>
        </p:nvSpPr>
        <p:spPr/>
        <p:txBody>
          <a:bodyPr/>
          <a:lstStyle/>
          <a:p>
            <a:r>
              <a:rPr lang="bg-BG"/>
              <a:t>Редакт. стил загл. образец</a:t>
            </a:r>
            <a:endParaRPr lang="en-GB"/>
          </a:p>
        </p:txBody>
      </p:sp>
      <p:sp>
        <p:nvSpPr>
          <p:cNvPr id="3" name="Контейнер за вертикален текст 2">
            <a:extLst>
              <a:ext uri="{FF2B5EF4-FFF2-40B4-BE49-F238E27FC236}">
                <a16:creationId xmlns:a16="http://schemas.microsoft.com/office/drawing/2014/main" id="{1D0AC8F8-1D47-117A-3526-634CA2F5DD3C}"/>
              </a:ext>
            </a:extLst>
          </p:cNvPr>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дата 3">
            <a:extLst>
              <a:ext uri="{FF2B5EF4-FFF2-40B4-BE49-F238E27FC236}">
                <a16:creationId xmlns:a16="http://schemas.microsoft.com/office/drawing/2014/main" id="{86DE5282-7C0A-113E-0779-1F5557FB30BE}"/>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5" name="Контейнер за долния колонтитул 4">
            <a:extLst>
              <a:ext uri="{FF2B5EF4-FFF2-40B4-BE49-F238E27FC236}">
                <a16:creationId xmlns:a16="http://schemas.microsoft.com/office/drawing/2014/main" id="{5B225D12-AED4-F676-1BA6-FA03D22D94E9}"/>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EA24FFEC-302B-9B1D-76EE-E35216E4CC3F}"/>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335943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a:extLst>
              <a:ext uri="{FF2B5EF4-FFF2-40B4-BE49-F238E27FC236}">
                <a16:creationId xmlns:a16="http://schemas.microsoft.com/office/drawing/2014/main" id="{3C0258B5-4AA8-25BC-8AA9-7A2A08776032}"/>
              </a:ext>
            </a:extLst>
          </p:cNvPr>
          <p:cNvSpPr>
            <a:spLocks noGrp="1"/>
          </p:cNvSpPr>
          <p:nvPr>
            <p:ph type="title" orient="vert"/>
          </p:nvPr>
        </p:nvSpPr>
        <p:spPr>
          <a:xfrm>
            <a:off x="8724900" y="365125"/>
            <a:ext cx="2628900" cy="5811838"/>
          </a:xfrm>
        </p:spPr>
        <p:txBody>
          <a:bodyPr vert="eaVert"/>
          <a:lstStyle/>
          <a:p>
            <a:r>
              <a:rPr lang="bg-BG"/>
              <a:t>Редакт. стил загл. образец</a:t>
            </a:r>
            <a:endParaRPr lang="en-GB"/>
          </a:p>
        </p:txBody>
      </p:sp>
      <p:sp>
        <p:nvSpPr>
          <p:cNvPr id="3" name="Контейнер за вертикален текст 2">
            <a:extLst>
              <a:ext uri="{FF2B5EF4-FFF2-40B4-BE49-F238E27FC236}">
                <a16:creationId xmlns:a16="http://schemas.microsoft.com/office/drawing/2014/main" id="{4CA0A72B-8436-990F-2F78-08FAD81C1B35}"/>
              </a:ext>
            </a:extLst>
          </p:cNvPr>
          <p:cNvSpPr>
            <a:spLocks noGrp="1"/>
          </p:cNvSpPr>
          <p:nvPr>
            <p:ph type="body" orient="vert" idx="1"/>
          </p:nvPr>
        </p:nvSpPr>
        <p:spPr>
          <a:xfrm>
            <a:off x="838200" y="365125"/>
            <a:ext cx="7734300" cy="5811838"/>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дата 3">
            <a:extLst>
              <a:ext uri="{FF2B5EF4-FFF2-40B4-BE49-F238E27FC236}">
                <a16:creationId xmlns:a16="http://schemas.microsoft.com/office/drawing/2014/main" id="{B0FCC989-448C-3AB6-EF36-AEF4CEE572B4}"/>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5" name="Контейнер за долния колонтитул 4">
            <a:extLst>
              <a:ext uri="{FF2B5EF4-FFF2-40B4-BE49-F238E27FC236}">
                <a16:creationId xmlns:a16="http://schemas.microsoft.com/office/drawing/2014/main" id="{C54F49F7-A0EC-E014-B3F2-40FD9213A6CF}"/>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A74395BB-4B74-2125-9FB1-5DCB61C7B6B0}"/>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3779294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E5386082-1ABE-20BA-D205-3A03FF52CB5C}"/>
              </a:ext>
            </a:extLst>
          </p:cNvPr>
          <p:cNvSpPr>
            <a:spLocks noGrp="1"/>
          </p:cNvSpPr>
          <p:nvPr>
            <p:ph type="title"/>
          </p:nvPr>
        </p:nvSpPr>
        <p:spPr/>
        <p:txBody>
          <a:bodyPr/>
          <a:lstStyle/>
          <a:p>
            <a:r>
              <a:rPr lang="bg-BG"/>
              <a:t>Редакт. стил загл. образец</a:t>
            </a:r>
            <a:endParaRPr lang="en-GB"/>
          </a:p>
        </p:txBody>
      </p:sp>
      <p:sp>
        <p:nvSpPr>
          <p:cNvPr id="3" name="Контейнер за съдържание 2">
            <a:extLst>
              <a:ext uri="{FF2B5EF4-FFF2-40B4-BE49-F238E27FC236}">
                <a16:creationId xmlns:a16="http://schemas.microsoft.com/office/drawing/2014/main" id="{5078A9AA-3879-66D4-28B2-44BB7F255995}"/>
              </a:ext>
            </a:extLst>
          </p:cNvPr>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дата 3">
            <a:extLst>
              <a:ext uri="{FF2B5EF4-FFF2-40B4-BE49-F238E27FC236}">
                <a16:creationId xmlns:a16="http://schemas.microsoft.com/office/drawing/2014/main" id="{DD9AF2D8-30CA-D167-5B33-CF5752CFD3A2}"/>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5" name="Контейнер за долния колонтитул 4">
            <a:extLst>
              <a:ext uri="{FF2B5EF4-FFF2-40B4-BE49-F238E27FC236}">
                <a16:creationId xmlns:a16="http://schemas.microsoft.com/office/drawing/2014/main" id="{5EC5930A-0449-A477-779E-230CCACD65C9}"/>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3E8CCFA7-423E-5540-17E7-655A6BF5160D}"/>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231858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разд.">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2A1F3D5-CADD-4A8E-D10F-473C634BC726}"/>
              </a:ext>
            </a:extLst>
          </p:cNvPr>
          <p:cNvSpPr>
            <a:spLocks noGrp="1"/>
          </p:cNvSpPr>
          <p:nvPr>
            <p:ph type="title"/>
          </p:nvPr>
        </p:nvSpPr>
        <p:spPr>
          <a:xfrm>
            <a:off x="831850" y="1709738"/>
            <a:ext cx="10515600" cy="2852737"/>
          </a:xfrm>
        </p:spPr>
        <p:txBody>
          <a:bodyPr anchor="b"/>
          <a:lstStyle>
            <a:lvl1pPr>
              <a:defRPr sz="6000"/>
            </a:lvl1pPr>
          </a:lstStyle>
          <a:p>
            <a:r>
              <a:rPr lang="bg-BG"/>
              <a:t>Редакт. стил загл. образец</a:t>
            </a:r>
            <a:endParaRPr lang="en-GB"/>
          </a:p>
        </p:txBody>
      </p:sp>
      <p:sp>
        <p:nvSpPr>
          <p:cNvPr id="3" name="Текстов контейнер 2">
            <a:extLst>
              <a:ext uri="{FF2B5EF4-FFF2-40B4-BE49-F238E27FC236}">
                <a16:creationId xmlns:a16="http://schemas.microsoft.com/office/drawing/2014/main" id="{DB7FC644-63CA-6454-A146-A66DD40B88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bg-BG"/>
              <a:t>Щракнете, за да редактирате стиловете на текста в образеца</a:t>
            </a:r>
          </a:p>
        </p:txBody>
      </p:sp>
      <p:sp>
        <p:nvSpPr>
          <p:cNvPr id="4" name="Контейнер за дата 3">
            <a:extLst>
              <a:ext uri="{FF2B5EF4-FFF2-40B4-BE49-F238E27FC236}">
                <a16:creationId xmlns:a16="http://schemas.microsoft.com/office/drawing/2014/main" id="{0286D418-800B-B981-C17E-464DA77E620B}"/>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5" name="Контейнер за долния колонтитул 4">
            <a:extLst>
              <a:ext uri="{FF2B5EF4-FFF2-40B4-BE49-F238E27FC236}">
                <a16:creationId xmlns:a16="http://schemas.microsoft.com/office/drawing/2014/main" id="{6F764F24-8800-3979-B84B-9BE8440D67C1}"/>
              </a:ext>
            </a:extLst>
          </p:cNvPr>
          <p:cNvSpPr>
            <a:spLocks noGrp="1"/>
          </p:cNvSpPr>
          <p:nvPr>
            <p:ph type="ftr" sz="quarter" idx="11"/>
          </p:nvPr>
        </p:nvSpPr>
        <p:spPr/>
        <p:txBody>
          <a:bodyPr/>
          <a:lstStyle/>
          <a:p>
            <a:endParaRPr lang="en-GB"/>
          </a:p>
        </p:txBody>
      </p:sp>
      <p:sp>
        <p:nvSpPr>
          <p:cNvPr id="6" name="Контейнер за номер на слайда 5">
            <a:extLst>
              <a:ext uri="{FF2B5EF4-FFF2-40B4-BE49-F238E27FC236}">
                <a16:creationId xmlns:a16="http://schemas.microsoft.com/office/drawing/2014/main" id="{EC9E50AB-E2A0-8FCB-39FC-38C35FB07956}"/>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3383670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BC46E43E-57D3-1DFE-FDF2-45A81010B8A9}"/>
              </a:ext>
            </a:extLst>
          </p:cNvPr>
          <p:cNvSpPr>
            <a:spLocks noGrp="1"/>
          </p:cNvSpPr>
          <p:nvPr>
            <p:ph type="title"/>
          </p:nvPr>
        </p:nvSpPr>
        <p:spPr/>
        <p:txBody>
          <a:bodyPr/>
          <a:lstStyle/>
          <a:p>
            <a:r>
              <a:rPr lang="bg-BG"/>
              <a:t>Редакт. стил загл. образец</a:t>
            </a:r>
            <a:endParaRPr lang="en-GB"/>
          </a:p>
        </p:txBody>
      </p:sp>
      <p:sp>
        <p:nvSpPr>
          <p:cNvPr id="3" name="Контейнер за съдържание 2">
            <a:extLst>
              <a:ext uri="{FF2B5EF4-FFF2-40B4-BE49-F238E27FC236}">
                <a16:creationId xmlns:a16="http://schemas.microsoft.com/office/drawing/2014/main" id="{22BED0A1-AD98-12B4-3E98-0D10EA4C68EF}"/>
              </a:ext>
            </a:extLst>
          </p:cNvPr>
          <p:cNvSpPr>
            <a:spLocks noGrp="1"/>
          </p:cNvSpPr>
          <p:nvPr>
            <p:ph sz="half" idx="1"/>
          </p:nvPr>
        </p:nvSpPr>
        <p:spPr>
          <a:xfrm>
            <a:off x="838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съдържание 3">
            <a:extLst>
              <a:ext uri="{FF2B5EF4-FFF2-40B4-BE49-F238E27FC236}">
                <a16:creationId xmlns:a16="http://schemas.microsoft.com/office/drawing/2014/main" id="{E04F3997-ECAC-D8DF-D1DC-18582BB90005}"/>
              </a:ext>
            </a:extLst>
          </p:cNvPr>
          <p:cNvSpPr>
            <a:spLocks noGrp="1"/>
          </p:cNvSpPr>
          <p:nvPr>
            <p:ph sz="half" idx="2"/>
          </p:nvPr>
        </p:nvSpPr>
        <p:spPr>
          <a:xfrm>
            <a:off x="6172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5" name="Контейнер за дата 4">
            <a:extLst>
              <a:ext uri="{FF2B5EF4-FFF2-40B4-BE49-F238E27FC236}">
                <a16:creationId xmlns:a16="http://schemas.microsoft.com/office/drawing/2014/main" id="{FAD75032-E658-448B-5C01-14500DBEDBCD}"/>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6" name="Контейнер за долния колонтитул 5">
            <a:extLst>
              <a:ext uri="{FF2B5EF4-FFF2-40B4-BE49-F238E27FC236}">
                <a16:creationId xmlns:a16="http://schemas.microsoft.com/office/drawing/2014/main" id="{D3C9C321-49B3-FCF8-0267-782A5D1BFF3A}"/>
              </a:ext>
            </a:extLst>
          </p:cNvPr>
          <p:cNvSpPr>
            <a:spLocks noGrp="1"/>
          </p:cNvSpPr>
          <p:nvPr>
            <p:ph type="ftr" sz="quarter" idx="11"/>
          </p:nvPr>
        </p:nvSpPr>
        <p:spPr/>
        <p:txBody>
          <a:bodyPr/>
          <a:lstStyle/>
          <a:p>
            <a:endParaRPr lang="en-GB"/>
          </a:p>
        </p:txBody>
      </p:sp>
      <p:sp>
        <p:nvSpPr>
          <p:cNvPr id="7" name="Контейнер за номер на слайда 6">
            <a:extLst>
              <a:ext uri="{FF2B5EF4-FFF2-40B4-BE49-F238E27FC236}">
                <a16:creationId xmlns:a16="http://schemas.microsoft.com/office/drawing/2014/main" id="{242E803E-F803-0006-8B31-8117F7AFB5F8}"/>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85503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6551FFB2-8B7A-1947-6140-A9875128CBD7}"/>
              </a:ext>
            </a:extLst>
          </p:cNvPr>
          <p:cNvSpPr>
            <a:spLocks noGrp="1"/>
          </p:cNvSpPr>
          <p:nvPr>
            <p:ph type="title"/>
          </p:nvPr>
        </p:nvSpPr>
        <p:spPr>
          <a:xfrm>
            <a:off x="839788" y="365125"/>
            <a:ext cx="10515600" cy="1325563"/>
          </a:xfrm>
        </p:spPr>
        <p:txBody>
          <a:bodyPr/>
          <a:lstStyle/>
          <a:p>
            <a:r>
              <a:rPr lang="bg-BG"/>
              <a:t>Редакт. стил загл. образец</a:t>
            </a:r>
            <a:endParaRPr lang="en-GB"/>
          </a:p>
        </p:txBody>
      </p:sp>
      <p:sp>
        <p:nvSpPr>
          <p:cNvPr id="3" name="Текстов контейнер 2">
            <a:extLst>
              <a:ext uri="{FF2B5EF4-FFF2-40B4-BE49-F238E27FC236}">
                <a16:creationId xmlns:a16="http://schemas.microsoft.com/office/drawing/2014/main" id="{D9F860F1-23DA-D06A-A419-AD12D0D17F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Контейнер за съдържание 3">
            <a:extLst>
              <a:ext uri="{FF2B5EF4-FFF2-40B4-BE49-F238E27FC236}">
                <a16:creationId xmlns:a16="http://schemas.microsoft.com/office/drawing/2014/main" id="{F2AF5F54-59CE-600D-0590-C145485A3528}"/>
              </a:ext>
            </a:extLst>
          </p:cNvPr>
          <p:cNvSpPr>
            <a:spLocks noGrp="1"/>
          </p:cNvSpPr>
          <p:nvPr>
            <p:ph sz="half" idx="2"/>
          </p:nvPr>
        </p:nvSpPr>
        <p:spPr>
          <a:xfrm>
            <a:off x="839788" y="2505075"/>
            <a:ext cx="5157787"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5" name="Текстов контейнер 4">
            <a:extLst>
              <a:ext uri="{FF2B5EF4-FFF2-40B4-BE49-F238E27FC236}">
                <a16:creationId xmlns:a16="http://schemas.microsoft.com/office/drawing/2014/main" id="{65D86475-DC9E-4A52-3C58-F1000E73FE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Контейнер за съдържание 5">
            <a:extLst>
              <a:ext uri="{FF2B5EF4-FFF2-40B4-BE49-F238E27FC236}">
                <a16:creationId xmlns:a16="http://schemas.microsoft.com/office/drawing/2014/main" id="{DC335043-27C2-77A2-08C1-37D7BD78F3C0}"/>
              </a:ext>
            </a:extLst>
          </p:cNvPr>
          <p:cNvSpPr>
            <a:spLocks noGrp="1"/>
          </p:cNvSpPr>
          <p:nvPr>
            <p:ph sz="quarter" idx="4"/>
          </p:nvPr>
        </p:nvSpPr>
        <p:spPr>
          <a:xfrm>
            <a:off x="6172200" y="2505075"/>
            <a:ext cx="5183188"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7" name="Контейнер за дата 6">
            <a:extLst>
              <a:ext uri="{FF2B5EF4-FFF2-40B4-BE49-F238E27FC236}">
                <a16:creationId xmlns:a16="http://schemas.microsoft.com/office/drawing/2014/main" id="{91F6DFF7-0906-0310-F61C-2694B79B450F}"/>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8" name="Контейнер за долния колонтитул 7">
            <a:extLst>
              <a:ext uri="{FF2B5EF4-FFF2-40B4-BE49-F238E27FC236}">
                <a16:creationId xmlns:a16="http://schemas.microsoft.com/office/drawing/2014/main" id="{3822EE55-8E77-A412-727E-00931CADE0CC}"/>
              </a:ext>
            </a:extLst>
          </p:cNvPr>
          <p:cNvSpPr>
            <a:spLocks noGrp="1"/>
          </p:cNvSpPr>
          <p:nvPr>
            <p:ph type="ftr" sz="quarter" idx="11"/>
          </p:nvPr>
        </p:nvSpPr>
        <p:spPr/>
        <p:txBody>
          <a:bodyPr/>
          <a:lstStyle/>
          <a:p>
            <a:endParaRPr lang="en-GB"/>
          </a:p>
        </p:txBody>
      </p:sp>
      <p:sp>
        <p:nvSpPr>
          <p:cNvPr id="9" name="Контейнер за номер на слайда 8">
            <a:extLst>
              <a:ext uri="{FF2B5EF4-FFF2-40B4-BE49-F238E27FC236}">
                <a16:creationId xmlns:a16="http://schemas.microsoft.com/office/drawing/2014/main" id="{D8D84153-B7B0-8F1D-DCAA-85E3000C5EF8}"/>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243911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9900174C-2308-3F86-C82B-755350C0BD18}"/>
              </a:ext>
            </a:extLst>
          </p:cNvPr>
          <p:cNvSpPr>
            <a:spLocks noGrp="1"/>
          </p:cNvSpPr>
          <p:nvPr>
            <p:ph type="title"/>
          </p:nvPr>
        </p:nvSpPr>
        <p:spPr/>
        <p:txBody>
          <a:bodyPr/>
          <a:lstStyle/>
          <a:p>
            <a:r>
              <a:rPr lang="bg-BG"/>
              <a:t>Редакт. стил загл. образец</a:t>
            </a:r>
            <a:endParaRPr lang="en-GB"/>
          </a:p>
        </p:txBody>
      </p:sp>
      <p:sp>
        <p:nvSpPr>
          <p:cNvPr id="3" name="Контейнер за дата 2">
            <a:extLst>
              <a:ext uri="{FF2B5EF4-FFF2-40B4-BE49-F238E27FC236}">
                <a16:creationId xmlns:a16="http://schemas.microsoft.com/office/drawing/2014/main" id="{C728BD6C-6B50-E6D8-A90E-459D87C3BB9E}"/>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4" name="Контейнер за долния колонтитул 3">
            <a:extLst>
              <a:ext uri="{FF2B5EF4-FFF2-40B4-BE49-F238E27FC236}">
                <a16:creationId xmlns:a16="http://schemas.microsoft.com/office/drawing/2014/main" id="{2F2341CE-50F0-0A20-5C7F-EC66FB36E599}"/>
              </a:ext>
            </a:extLst>
          </p:cNvPr>
          <p:cNvSpPr>
            <a:spLocks noGrp="1"/>
          </p:cNvSpPr>
          <p:nvPr>
            <p:ph type="ftr" sz="quarter" idx="11"/>
          </p:nvPr>
        </p:nvSpPr>
        <p:spPr/>
        <p:txBody>
          <a:bodyPr/>
          <a:lstStyle/>
          <a:p>
            <a:endParaRPr lang="en-GB"/>
          </a:p>
        </p:txBody>
      </p:sp>
      <p:sp>
        <p:nvSpPr>
          <p:cNvPr id="5" name="Контейнер за номер на слайда 4">
            <a:extLst>
              <a:ext uri="{FF2B5EF4-FFF2-40B4-BE49-F238E27FC236}">
                <a16:creationId xmlns:a16="http://schemas.microsoft.com/office/drawing/2014/main" id="{519CE19F-5EA9-8BF7-7223-7385D1D5E7E7}"/>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3561456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a:extLst>
              <a:ext uri="{FF2B5EF4-FFF2-40B4-BE49-F238E27FC236}">
                <a16:creationId xmlns:a16="http://schemas.microsoft.com/office/drawing/2014/main" id="{FBC93DA8-B9A5-B5D2-06D9-073F8E4071CC}"/>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3" name="Контейнер за долния колонтитул 2">
            <a:extLst>
              <a:ext uri="{FF2B5EF4-FFF2-40B4-BE49-F238E27FC236}">
                <a16:creationId xmlns:a16="http://schemas.microsoft.com/office/drawing/2014/main" id="{1C84C655-DA79-EB66-2EE1-30B470511900}"/>
              </a:ext>
            </a:extLst>
          </p:cNvPr>
          <p:cNvSpPr>
            <a:spLocks noGrp="1"/>
          </p:cNvSpPr>
          <p:nvPr>
            <p:ph type="ftr" sz="quarter" idx="11"/>
          </p:nvPr>
        </p:nvSpPr>
        <p:spPr/>
        <p:txBody>
          <a:bodyPr/>
          <a:lstStyle/>
          <a:p>
            <a:endParaRPr lang="en-GB"/>
          </a:p>
        </p:txBody>
      </p:sp>
      <p:sp>
        <p:nvSpPr>
          <p:cNvPr id="4" name="Контейнер за номер на слайда 3">
            <a:extLst>
              <a:ext uri="{FF2B5EF4-FFF2-40B4-BE49-F238E27FC236}">
                <a16:creationId xmlns:a16="http://schemas.microsoft.com/office/drawing/2014/main" id="{5B7A6CF2-A7D5-FCDB-960E-1E277FCB597B}"/>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326774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F2590D17-6F42-497E-1DA0-08B4EAE72A50}"/>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endParaRPr lang="en-GB"/>
          </a:p>
        </p:txBody>
      </p:sp>
      <p:sp>
        <p:nvSpPr>
          <p:cNvPr id="3" name="Контейнер за съдържание 2">
            <a:extLst>
              <a:ext uri="{FF2B5EF4-FFF2-40B4-BE49-F238E27FC236}">
                <a16:creationId xmlns:a16="http://schemas.microsoft.com/office/drawing/2014/main" id="{2D878B72-916A-0B28-8E17-9C48EED0C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Текстов контейнер 3">
            <a:extLst>
              <a:ext uri="{FF2B5EF4-FFF2-40B4-BE49-F238E27FC236}">
                <a16:creationId xmlns:a16="http://schemas.microsoft.com/office/drawing/2014/main" id="{4BEF563C-F3D9-88E7-8FD8-9EB9F06AE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a16="http://schemas.microsoft.com/office/drawing/2014/main" id="{9FAB444A-6237-9CD8-2908-63DC22ADD920}"/>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6" name="Контейнер за долния колонтитул 5">
            <a:extLst>
              <a:ext uri="{FF2B5EF4-FFF2-40B4-BE49-F238E27FC236}">
                <a16:creationId xmlns:a16="http://schemas.microsoft.com/office/drawing/2014/main" id="{17F6A397-56B3-B619-AC9B-EA36F233D16D}"/>
              </a:ext>
            </a:extLst>
          </p:cNvPr>
          <p:cNvSpPr>
            <a:spLocks noGrp="1"/>
          </p:cNvSpPr>
          <p:nvPr>
            <p:ph type="ftr" sz="quarter" idx="11"/>
          </p:nvPr>
        </p:nvSpPr>
        <p:spPr/>
        <p:txBody>
          <a:bodyPr/>
          <a:lstStyle/>
          <a:p>
            <a:endParaRPr lang="en-GB"/>
          </a:p>
        </p:txBody>
      </p:sp>
      <p:sp>
        <p:nvSpPr>
          <p:cNvPr id="7" name="Контейнер за номер на слайда 6">
            <a:extLst>
              <a:ext uri="{FF2B5EF4-FFF2-40B4-BE49-F238E27FC236}">
                <a16:creationId xmlns:a16="http://schemas.microsoft.com/office/drawing/2014/main" id="{7E4E94D8-4948-73DE-EFA5-BC76EF546597}"/>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2772147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D0B04751-CCAD-A282-3F59-B4234F930AB2}"/>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endParaRPr lang="en-GB"/>
          </a:p>
        </p:txBody>
      </p:sp>
      <p:sp>
        <p:nvSpPr>
          <p:cNvPr id="3" name="Контейнер за картина 2">
            <a:extLst>
              <a:ext uri="{FF2B5EF4-FFF2-40B4-BE49-F238E27FC236}">
                <a16:creationId xmlns:a16="http://schemas.microsoft.com/office/drawing/2014/main" id="{7799EF5E-5327-7989-7FB3-8DDA58B95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Текстов контейнер 3">
            <a:extLst>
              <a:ext uri="{FF2B5EF4-FFF2-40B4-BE49-F238E27FC236}">
                <a16:creationId xmlns:a16="http://schemas.microsoft.com/office/drawing/2014/main" id="{B963A568-F46E-0FF1-43BC-79A05E0ED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a16="http://schemas.microsoft.com/office/drawing/2014/main" id="{5E63AD6E-4933-3AFD-2F55-EA8AD1C14AB3}"/>
              </a:ext>
            </a:extLst>
          </p:cNvPr>
          <p:cNvSpPr>
            <a:spLocks noGrp="1"/>
          </p:cNvSpPr>
          <p:nvPr>
            <p:ph type="dt" sz="half" idx="10"/>
          </p:nvPr>
        </p:nvSpPr>
        <p:spPr/>
        <p:txBody>
          <a:bodyPr/>
          <a:lstStyle/>
          <a:p>
            <a:fld id="{6D0D03AB-1614-4B43-BDA3-E990284A4A9F}" type="datetimeFigureOut">
              <a:rPr lang="en-GB" smtClean="0"/>
              <a:t>18/04/2026</a:t>
            </a:fld>
            <a:endParaRPr lang="en-GB"/>
          </a:p>
        </p:txBody>
      </p:sp>
      <p:sp>
        <p:nvSpPr>
          <p:cNvPr id="6" name="Контейнер за долния колонтитул 5">
            <a:extLst>
              <a:ext uri="{FF2B5EF4-FFF2-40B4-BE49-F238E27FC236}">
                <a16:creationId xmlns:a16="http://schemas.microsoft.com/office/drawing/2014/main" id="{B5E28B9E-F7E2-0707-0D7D-73F00B2E6639}"/>
              </a:ext>
            </a:extLst>
          </p:cNvPr>
          <p:cNvSpPr>
            <a:spLocks noGrp="1"/>
          </p:cNvSpPr>
          <p:nvPr>
            <p:ph type="ftr" sz="quarter" idx="11"/>
          </p:nvPr>
        </p:nvSpPr>
        <p:spPr/>
        <p:txBody>
          <a:bodyPr/>
          <a:lstStyle/>
          <a:p>
            <a:endParaRPr lang="en-GB"/>
          </a:p>
        </p:txBody>
      </p:sp>
      <p:sp>
        <p:nvSpPr>
          <p:cNvPr id="7" name="Контейнер за номер на слайда 6">
            <a:extLst>
              <a:ext uri="{FF2B5EF4-FFF2-40B4-BE49-F238E27FC236}">
                <a16:creationId xmlns:a16="http://schemas.microsoft.com/office/drawing/2014/main" id="{766D24E0-E310-ED5B-B0A9-F3AE77EFCE2E}"/>
              </a:ext>
            </a:extLst>
          </p:cNvPr>
          <p:cNvSpPr>
            <a:spLocks noGrp="1"/>
          </p:cNvSpPr>
          <p:nvPr>
            <p:ph type="sldNum" sz="quarter" idx="12"/>
          </p:nvPr>
        </p:nvSpPr>
        <p:spPr/>
        <p:txBody>
          <a:bodyPr/>
          <a:lstStyle/>
          <a:p>
            <a:fld id="{ABCB1FA1-278C-4F14-BD5A-1F6B6D4706E6}" type="slidenum">
              <a:rPr lang="en-GB" smtClean="0"/>
              <a:t>‹#›</a:t>
            </a:fld>
            <a:endParaRPr lang="en-GB"/>
          </a:p>
        </p:txBody>
      </p:sp>
    </p:spTree>
    <p:extLst>
      <p:ext uri="{BB962C8B-B14F-4D97-AF65-F5344CB8AC3E}">
        <p14:creationId xmlns:p14="http://schemas.microsoft.com/office/powerpoint/2010/main" val="935078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a:extLst>
              <a:ext uri="{FF2B5EF4-FFF2-40B4-BE49-F238E27FC236}">
                <a16:creationId xmlns:a16="http://schemas.microsoft.com/office/drawing/2014/main" id="{A88AFA45-FA63-9FFC-3B75-227C382939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bg-BG"/>
              <a:t>Редакт. стил загл. образец</a:t>
            </a:r>
            <a:endParaRPr lang="en-GB"/>
          </a:p>
        </p:txBody>
      </p:sp>
      <p:sp>
        <p:nvSpPr>
          <p:cNvPr id="3" name="Текстов контейнер 2">
            <a:extLst>
              <a:ext uri="{FF2B5EF4-FFF2-40B4-BE49-F238E27FC236}">
                <a16:creationId xmlns:a16="http://schemas.microsoft.com/office/drawing/2014/main" id="{0BEA7616-9CEC-9C4D-C174-3CF7614FE5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GB"/>
          </a:p>
        </p:txBody>
      </p:sp>
      <p:sp>
        <p:nvSpPr>
          <p:cNvPr id="4" name="Контейнер за дата 3">
            <a:extLst>
              <a:ext uri="{FF2B5EF4-FFF2-40B4-BE49-F238E27FC236}">
                <a16:creationId xmlns:a16="http://schemas.microsoft.com/office/drawing/2014/main" id="{940B0254-98D6-2126-F2A5-528D3A19B4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0D03AB-1614-4B43-BDA3-E990284A4A9F}" type="datetimeFigureOut">
              <a:rPr lang="en-GB" smtClean="0"/>
              <a:t>18/04/2026</a:t>
            </a:fld>
            <a:endParaRPr lang="en-GB"/>
          </a:p>
        </p:txBody>
      </p:sp>
      <p:sp>
        <p:nvSpPr>
          <p:cNvPr id="5" name="Контейнер за долния колонтитул 4">
            <a:extLst>
              <a:ext uri="{FF2B5EF4-FFF2-40B4-BE49-F238E27FC236}">
                <a16:creationId xmlns:a16="http://schemas.microsoft.com/office/drawing/2014/main" id="{7A28632B-F89D-458A-222E-A8CE36862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Контейнер за номер на слайда 5">
            <a:extLst>
              <a:ext uri="{FF2B5EF4-FFF2-40B4-BE49-F238E27FC236}">
                <a16:creationId xmlns:a16="http://schemas.microsoft.com/office/drawing/2014/main" id="{0351141E-0A9E-B5C3-7B68-F2293C5E7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CB1FA1-278C-4F14-BD5A-1F6B6D4706E6}" type="slidenum">
              <a:rPr lang="en-GB" smtClean="0"/>
              <a:t>‹#›</a:t>
            </a:fld>
            <a:endParaRPr lang="en-GB"/>
          </a:p>
        </p:txBody>
      </p:sp>
    </p:spTree>
    <p:extLst>
      <p:ext uri="{BB962C8B-B14F-4D97-AF65-F5344CB8AC3E}">
        <p14:creationId xmlns:p14="http://schemas.microsoft.com/office/powerpoint/2010/main" val="331321068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Картина, която съдържа текст, Шрифт, екранна снимка, Електриково синьо&#10;&#10;AI-generated content may be incorrect.">
            <a:extLst>
              <a:ext uri="{FF2B5EF4-FFF2-40B4-BE49-F238E27FC236}">
                <a16:creationId xmlns:a16="http://schemas.microsoft.com/office/drawing/2014/main" id="{E6673CD0-BE34-3ACA-35A6-548FED6A8034}"/>
              </a:ext>
            </a:extLst>
          </p:cNvPr>
          <p:cNvPicPr>
            <a:picLocks noChangeAspect="1"/>
          </p:cNvPicPr>
          <p:nvPr/>
        </p:nvPicPr>
        <p:blipFill>
          <a:blip r:embed="rId3"/>
          <a:stretch>
            <a:fillRect/>
          </a:stretch>
        </p:blipFill>
        <p:spPr>
          <a:xfrm>
            <a:off x="356313" y="77934"/>
            <a:ext cx="7335022" cy="2012237"/>
          </a:xfrm>
          <a:prstGeom prst="rect">
            <a:avLst/>
          </a:prstGeom>
        </p:spPr>
      </p:pic>
      <p:sp>
        <p:nvSpPr>
          <p:cNvPr id="6" name="Текстово поле 5">
            <a:extLst>
              <a:ext uri="{FF2B5EF4-FFF2-40B4-BE49-F238E27FC236}">
                <a16:creationId xmlns:a16="http://schemas.microsoft.com/office/drawing/2014/main" id="{578440F7-4B2C-B9AF-6DF3-DEC6B47D1248}"/>
              </a:ext>
            </a:extLst>
          </p:cNvPr>
          <p:cNvSpPr txBox="1"/>
          <p:nvPr/>
        </p:nvSpPr>
        <p:spPr>
          <a:xfrm>
            <a:off x="648929" y="2472765"/>
            <a:ext cx="3814916"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bg-BG" sz="1400" b="0" i="0" u="none" strike="noStrike" kern="1200" cap="none" spc="0" normalizeH="0" baseline="0" noProof="0" dirty="0">
                <a:ln>
                  <a:noFill/>
                </a:ln>
                <a:solidFill>
                  <a:srgbClr val="003399"/>
                </a:solidFill>
                <a:effectLst/>
                <a:uLnTx/>
                <a:uFillTx/>
                <a:latin typeface="trebuchet"/>
                <a:ea typeface="+mn-ea"/>
                <a:cs typeface="+mn-cs"/>
              </a:rPr>
              <a:t>Проект „Инициатива за трансгранично обучение и ангажираност на религиозни общности“ е съфинансиран от Европейския съюз от Европейския фонд за регионално развитие, чрез програмата </a:t>
            </a:r>
            <a:r>
              <a:rPr kumimoji="0" lang="en-GB" sz="1400" b="0" i="0" u="none" strike="noStrike" kern="1200" cap="none" spc="0" normalizeH="0" baseline="0" noProof="0" dirty="0">
                <a:ln>
                  <a:noFill/>
                </a:ln>
                <a:solidFill>
                  <a:srgbClr val="003399"/>
                </a:solidFill>
                <a:effectLst/>
                <a:uLnTx/>
                <a:uFillTx/>
                <a:latin typeface="trebuchet"/>
                <a:ea typeface="+mn-ea"/>
                <a:cs typeface="+mn-cs"/>
              </a:rPr>
              <a:t>INTERREG VI-A </a:t>
            </a:r>
            <a:r>
              <a:rPr kumimoji="0" lang="bg-BG" sz="1400" b="0" i="0" u="none" strike="noStrike" kern="1200" cap="none" spc="0" normalizeH="0" baseline="0" noProof="0" dirty="0">
                <a:ln>
                  <a:noFill/>
                </a:ln>
                <a:solidFill>
                  <a:srgbClr val="003399"/>
                </a:solidFill>
                <a:effectLst/>
                <a:uLnTx/>
                <a:uFillTx/>
                <a:latin typeface="trebuchet"/>
                <a:ea typeface="+mn-ea"/>
                <a:cs typeface="+mn-cs"/>
              </a:rPr>
              <a:t>Румъния-България</a:t>
            </a:r>
            <a:endParaRPr kumimoji="0" lang="en-GB" sz="1400" b="0" i="0" u="none" strike="noStrike" kern="1200" cap="none" spc="0" normalizeH="0" baseline="0" noProof="0" dirty="0">
              <a:ln>
                <a:noFill/>
              </a:ln>
              <a:solidFill>
                <a:srgbClr val="003399"/>
              </a:solidFill>
              <a:effectLst/>
              <a:uLnTx/>
              <a:uFillTx/>
              <a:latin typeface="trebuche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500" b="0" i="0" u="none" strike="noStrike" kern="1200" cap="none" spc="0" normalizeH="0" baseline="0" noProof="0" dirty="0">
              <a:ln>
                <a:noFill/>
              </a:ln>
              <a:solidFill>
                <a:srgbClr val="003399"/>
              </a:solidFill>
              <a:effectLst/>
              <a:uLnTx/>
              <a:uFillTx/>
              <a:latin typeface="trebuche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3" name="Право съединение 2">
            <a:extLst>
              <a:ext uri="{FF2B5EF4-FFF2-40B4-BE49-F238E27FC236}">
                <a16:creationId xmlns:a16="http://schemas.microsoft.com/office/drawing/2014/main" id="{059377B7-459F-5761-897D-C9AB394E4FE8}"/>
              </a:ext>
            </a:extLst>
          </p:cNvPr>
          <p:cNvCxnSpPr>
            <a:cxnSpLocks/>
          </p:cNvCxnSpPr>
          <p:nvPr/>
        </p:nvCxnSpPr>
        <p:spPr>
          <a:xfrm flipH="1">
            <a:off x="730017" y="2090171"/>
            <a:ext cx="6587613" cy="0"/>
          </a:xfrm>
          <a:prstGeom prst="line">
            <a:avLst/>
          </a:prstGeom>
          <a:ln>
            <a:solidFill>
              <a:srgbClr val="00339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8813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a16="http://schemas.microsoft.com/office/drawing/2014/main" id="{2D2E6799-4E07-434C-9114-E0A46B0E1409}"/>
              </a:ext>
            </a:extLst>
          </p:cNvPr>
          <p:cNvSpPr>
            <a:spLocks noGrp="1"/>
          </p:cNvSpPr>
          <p:nvPr>
            <p:ph type="title"/>
          </p:nvPr>
        </p:nvSpPr>
        <p:spPr>
          <a:xfrm>
            <a:off x="640079" y="325369"/>
            <a:ext cx="5031377" cy="1956841"/>
          </a:xfrm>
        </p:spPr>
        <p:txBody>
          <a:bodyPr vert="horz" lIns="91440" tIns="45720" rIns="91440" bIns="45720" rtlCol="0" anchor="b">
            <a:normAutofit/>
          </a:bodyPr>
          <a:lstStyle/>
          <a:p>
            <a:r>
              <a:rPr lang="en-US" sz="4500" b="1" dirty="0"/>
              <a:t>ДУНАВ МОСТ 2</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Контейнер за съдържание 2">
            <a:extLst>
              <a:ext uri="{FF2B5EF4-FFF2-40B4-BE49-F238E27FC236}">
                <a16:creationId xmlns:a16="http://schemas.microsoft.com/office/drawing/2014/main" id="{5B056F82-5F13-4A62-8C03-E7C01861322C}"/>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r>
              <a:rPr lang="en-US" sz="2200" b="1" dirty="0"/>
              <a:t>ЦЕЛ: </a:t>
            </a:r>
            <a:r>
              <a:rPr lang="en-US" sz="2200" dirty="0"/>
              <a:t>ТРАНСПОРТНА СВЪРЗАНОСТ</a:t>
            </a:r>
          </a:p>
          <a:p>
            <a:pPr marL="0" indent="0">
              <a:buNone/>
            </a:pPr>
            <a:r>
              <a:rPr lang="en-US" sz="2200" b="1" dirty="0"/>
              <a:t>РЕЗУЛТАТ: </a:t>
            </a:r>
            <a:r>
              <a:rPr lang="en-US" sz="2200" dirty="0"/>
              <a:t>УЛЕСНЕНО ПЪТУВАНЕ И   ЛОГИСТИКА</a:t>
            </a:r>
          </a:p>
          <a:p>
            <a:pPr marL="0" indent="0">
              <a:buNone/>
            </a:pPr>
            <a:r>
              <a:rPr lang="en-US" sz="2200" b="1" dirty="0"/>
              <a:t>ЦЕЛЕВА ГРУПА: </a:t>
            </a:r>
            <a:r>
              <a:rPr lang="en-US" sz="2200" dirty="0"/>
              <a:t>ГРАЖДАНИ, БИЗНЕС, ЛОГИСТИКА</a:t>
            </a:r>
          </a:p>
        </p:txBody>
      </p:sp>
      <p:pic>
        <p:nvPicPr>
          <p:cNvPr id="5" name="Картина 4">
            <a:extLst>
              <a:ext uri="{FF2B5EF4-FFF2-40B4-BE49-F238E27FC236}">
                <a16:creationId xmlns:a16="http://schemas.microsoft.com/office/drawing/2014/main" id="{BF176091-3924-43E0-9540-B5D0C2A25077}"/>
              </a:ext>
            </a:extLst>
          </p:cNvPr>
          <p:cNvPicPr>
            <a:picLocks noChangeAspect="1"/>
          </p:cNvPicPr>
          <p:nvPr/>
        </p:nvPicPr>
        <p:blipFill>
          <a:blip r:embed="rId3">
            <a:extLst>
              <a:ext uri="{28A0092B-C50C-407E-A947-70E740481C1C}">
                <a14:useLocalDpi xmlns:a14="http://schemas.microsoft.com/office/drawing/2010/main" val="0"/>
              </a:ext>
            </a:extLst>
          </a:blip>
          <a:srcRect l="14274" r="28304"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47694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EB948A8B-2AA2-4268-9C58-F890F69862F6}"/>
              </a:ext>
            </a:extLst>
          </p:cNvPr>
          <p:cNvSpPr>
            <a:spLocks noGrp="1"/>
          </p:cNvSpPr>
          <p:nvPr>
            <p:ph type="title"/>
          </p:nvPr>
        </p:nvSpPr>
        <p:spPr>
          <a:xfrm>
            <a:off x="799566" y="480037"/>
            <a:ext cx="10058400" cy="1450757"/>
          </a:xfrm>
        </p:spPr>
        <p:txBody>
          <a:bodyPr/>
          <a:lstStyle/>
          <a:p>
            <a:r>
              <a:rPr lang="bg-BG" dirty="0">
                <a:latin typeface="Trebuchet MS" panose="020B0603020202020204" pitchFamily="34" charset="0"/>
                <a:cs typeface="Times New Roman" panose="02020603050405020304" pitchFamily="18" charset="0"/>
              </a:rPr>
              <a:t>Проект на църковна енория</a:t>
            </a:r>
          </a:p>
        </p:txBody>
      </p:sp>
      <p:sp>
        <p:nvSpPr>
          <p:cNvPr id="3" name="Контейнер за съдържание 2">
            <a:extLst>
              <a:ext uri="{FF2B5EF4-FFF2-40B4-BE49-F238E27FC236}">
                <a16:creationId xmlns:a16="http://schemas.microsoft.com/office/drawing/2014/main" id="{68901D2D-1C6A-43EC-85F2-BC29D03AD874}"/>
              </a:ext>
            </a:extLst>
          </p:cNvPr>
          <p:cNvSpPr>
            <a:spLocks noGrp="1"/>
          </p:cNvSpPr>
          <p:nvPr>
            <p:ph sz="half" idx="1"/>
          </p:nvPr>
        </p:nvSpPr>
        <p:spPr>
          <a:xfrm>
            <a:off x="799566" y="1930794"/>
            <a:ext cx="5491782" cy="4023360"/>
          </a:xfrm>
        </p:spPr>
        <p:txBody>
          <a:bodyPr/>
          <a:lstStyle/>
          <a:p>
            <a:pPr marL="0" indent="0">
              <a:lnSpc>
                <a:spcPct val="150000"/>
              </a:lnSpc>
              <a:buNone/>
            </a:pPr>
            <a:r>
              <a:rPr lang="ru-RU" sz="2400" b="1" dirty="0">
                <a:latin typeface="Trebuchet MS" panose="020B0603020202020204" pitchFamily="34" charset="0"/>
                <a:cs typeface="Times New Roman" panose="02020603050405020304" pitchFamily="18" charset="0"/>
              </a:rPr>
              <a:t>ЦЕЛ:</a:t>
            </a:r>
            <a:r>
              <a:rPr lang="ru-RU" sz="2400" dirty="0">
                <a:latin typeface="Trebuchet MS" panose="020B0603020202020204" pitchFamily="34" charset="0"/>
                <a:cs typeface="Times New Roman" panose="02020603050405020304" pitchFamily="18" charset="0"/>
              </a:rPr>
              <a:t> ГРИЖА ЗА ВЪЗРАСТНИ</a:t>
            </a:r>
            <a:br>
              <a:rPr lang="ru-RU" sz="2400" dirty="0">
                <a:latin typeface="Trebuchet MS" panose="020B0603020202020204" pitchFamily="34" charset="0"/>
                <a:cs typeface="Times New Roman" panose="02020603050405020304" pitchFamily="18" charset="0"/>
              </a:rPr>
            </a:br>
            <a:r>
              <a:rPr lang="ru-RU" sz="2400" b="1" dirty="0">
                <a:latin typeface="Trebuchet MS" panose="020B0603020202020204" pitchFamily="34" charset="0"/>
                <a:cs typeface="Times New Roman" panose="02020603050405020304" pitchFamily="18" charset="0"/>
              </a:rPr>
              <a:t>РЕЗУЛТАТ:</a:t>
            </a:r>
            <a:r>
              <a:rPr lang="ru-RU" sz="2400" dirty="0">
                <a:latin typeface="Trebuchet MS" panose="020B0603020202020204" pitchFamily="34" charset="0"/>
                <a:cs typeface="Times New Roman" panose="02020603050405020304" pitchFamily="18" charset="0"/>
              </a:rPr>
              <a:t> СОЦИАЛНА И ДУХОВНА ПОДКРЕПА</a:t>
            </a:r>
            <a:br>
              <a:rPr lang="ru-RU" sz="2400" dirty="0">
                <a:latin typeface="Trebuchet MS" panose="020B0603020202020204" pitchFamily="34" charset="0"/>
                <a:cs typeface="Times New Roman" panose="02020603050405020304" pitchFamily="18" charset="0"/>
              </a:rPr>
            </a:br>
            <a:r>
              <a:rPr lang="ru-RU" sz="2400" b="1" dirty="0">
                <a:latin typeface="Trebuchet MS" panose="020B0603020202020204" pitchFamily="34" charset="0"/>
                <a:cs typeface="Times New Roman" panose="02020603050405020304" pitchFamily="18" charset="0"/>
              </a:rPr>
              <a:t>ЦЕЛЕВА ГРУПА:</a:t>
            </a:r>
            <a:r>
              <a:rPr lang="ru-RU" sz="2400" dirty="0">
                <a:latin typeface="Trebuchet MS" panose="020B0603020202020204" pitchFamily="34" charset="0"/>
                <a:cs typeface="Times New Roman" panose="02020603050405020304" pitchFamily="18" charset="0"/>
              </a:rPr>
              <a:t> ВЪЗРАСТНИ ХОРА</a:t>
            </a:r>
            <a:br>
              <a:rPr lang="ru-RU" sz="2400" dirty="0">
                <a:latin typeface="Trebuchet MS" panose="020B0603020202020204" pitchFamily="34" charset="0"/>
                <a:cs typeface="Times New Roman" panose="02020603050405020304" pitchFamily="18" charset="0"/>
              </a:rPr>
            </a:br>
            <a:r>
              <a:rPr lang="ru-RU" sz="2400" b="1" dirty="0">
                <a:latin typeface="Trebuchet MS" panose="020B0603020202020204" pitchFamily="34" charset="0"/>
                <a:cs typeface="Times New Roman" panose="02020603050405020304" pitchFamily="18" charset="0"/>
              </a:rPr>
              <a:t>ИНОВАЦИЯ:</a:t>
            </a:r>
            <a:r>
              <a:rPr lang="ru-RU" sz="2400" dirty="0">
                <a:latin typeface="Trebuchet MS" panose="020B0603020202020204" pitchFamily="34" charset="0"/>
                <a:cs typeface="Times New Roman" panose="02020603050405020304" pitchFamily="18" charset="0"/>
              </a:rPr>
              <a:t> СЪЧЕТАВАНЕ НА ГРИЖА И ВЯРА</a:t>
            </a:r>
          </a:p>
          <a:p>
            <a:endParaRPr lang="bg-BG" dirty="0"/>
          </a:p>
        </p:txBody>
      </p:sp>
      <p:pic>
        <p:nvPicPr>
          <p:cNvPr id="5" name="Картина 4">
            <a:extLst>
              <a:ext uri="{FF2B5EF4-FFF2-40B4-BE49-F238E27FC236}">
                <a16:creationId xmlns:a16="http://schemas.microsoft.com/office/drawing/2014/main" id="{C0CE3A07-5A94-404C-91A6-855E9FABB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617" y="2011680"/>
            <a:ext cx="5145510" cy="3429000"/>
          </a:xfrm>
          <a:prstGeom prst="rect">
            <a:avLst/>
          </a:prstGeom>
        </p:spPr>
      </p:pic>
    </p:spTree>
    <p:extLst>
      <p:ext uri="{BB962C8B-B14F-4D97-AF65-F5344CB8AC3E}">
        <p14:creationId xmlns:p14="http://schemas.microsoft.com/office/powerpoint/2010/main" val="2979895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Картина 4">
            <a:extLst>
              <a:ext uri="{FF2B5EF4-FFF2-40B4-BE49-F238E27FC236}">
                <a16:creationId xmlns:a16="http://schemas.microsoft.com/office/drawing/2014/main" id="{E0864629-5ADA-440B-B326-8B76A3CBF576}"/>
              </a:ext>
            </a:extLst>
          </p:cNvPr>
          <p:cNvPicPr>
            <a:picLocks noChangeAspect="1"/>
          </p:cNvPicPr>
          <p:nvPr/>
        </p:nvPicPr>
        <p:blipFill>
          <a:blip r:embed="rId3">
            <a:extLst>
              <a:ext uri="{28A0092B-C50C-407E-A947-70E740481C1C}">
                <a14:useLocalDpi xmlns:a14="http://schemas.microsoft.com/office/drawing/2010/main" val="0"/>
              </a:ext>
            </a:extLst>
          </a:blip>
          <a:srcRect l="3846" t="6484" r="17251" b="-1"/>
          <a:stretch>
            <a:fill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лавие 1">
            <a:extLst>
              <a:ext uri="{FF2B5EF4-FFF2-40B4-BE49-F238E27FC236}">
                <a16:creationId xmlns:a16="http://schemas.microsoft.com/office/drawing/2014/main" id="{502A638A-5214-4393-8E34-EF1DCA044A3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EXPO 2020 DUBAI</a:t>
            </a:r>
          </a:p>
        </p:txBody>
      </p:sp>
      <p:sp>
        <p:nvSpPr>
          <p:cNvPr id="3" name="Контейнер за съдържание 2">
            <a:extLst>
              <a:ext uri="{FF2B5EF4-FFF2-40B4-BE49-F238E27FC236}">
                <a16:creationId xmlns:a16="http://schemas.microsoft.com/office/drawing/2014/main" id="{18E162B5-BB09-4235-98F2-24F778B87B85}"/>
              </a:ext>
            </a:extLst>
          </p:cNvPr>
          <p:cNvSpPr>
            <a:spLocks noGrp="1"/>
          </p:cNvSpPr>
          <p:nvPr>
            <p:ph sz="half" idx="1"/>
          </p:nvPr>
        </p:nvSpPr>
        <p:spPr>
          <a:xfrm>
            <a:off x="477980" y="4872922"/>
            <a:ext cx="4638306" cy="1208141"/>
          </a:xfrm>
        </p:spPr>
        <p:txBody>
          <a:bodyPr vert="horz" lIns="91440" tIns="45720" rIns="91440" bIns="45720" rtlCol="0">
            <a:normAutofit/>
          </a:bodyPr>
          <a:lstStyle/>
          <a:p>
            <a:pPr marL="0" indent="0">
              <a:buNone/>
            </a:pPr>
            <a:r>
              <a:rPr lang="en-US" sz="1600" b="1" cap="all" spc="200" dirty="0"/>
              <a:t>ЦЕЛ:</a:t>
            </a:r>
            <a:r>
              <a:rPr lang="en-US" sz="1600" cap="all" spc="200" dirty="0"/>
              <a:t> ГЛОБАЛЕН ОБМЕН</a:t>
            </a:r>
            <a:br>
              <a:rPr lang="en-US" sz="1600" cap="all" spc="200" dirty="0"/>
            </a:br>
            <a:r>
              <a:rPr lang="en-US" sz="1600" b="1" cap="all" spc="200" dirty="0"/>
              <a:t>РЕЗУЛТАТ:</a:t>
            </a:r>
            <a:r>
              <a:rPr lang="en-US" sz="1600" cap="all" spc="200" dirty="0"/>
              <a:t> НОВИ ПАРТНЬОРСТВА</a:t>
            </a:r>
            <a:br>
              <a:rPr lang="en-US" sz="1600" cap="all" spc="200" dirty="0"/>
            </a:br>
            <a:r>
              <a:rPr lang="en-US" sz="1600" b="1" cap="all" spc="200" dirty="0"/>
              <a:t>ИНОВАЦИИ:</a:t>
            </a:r>
            <a:r>
              <a:rPr lang="en-US" sz="1600" cap="all" spc="200" dirty="0"/>
              <a:t> ТЕМАТИЧНИ РЕШЕНИЯ,   ФОРУМИ</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629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CC2D384F-D5A0-4388-8AA1-075082854BD7}"/>
              </a:ext>
            </a:extLst>
          </p:cNvPr>
          <p:cNvPicPr>
            <a:picLocks noChangeAspect="1"/>
          </p:cNvPicPr>
          <p:nvPr/>
        </p:nvPicPr>
        <p:blipFill>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t="9461" b="6269"/>
          <a:stretch>
            <a:fillRect/>
          </a:stretch>
        </p:blipFill>
        <p:spPr>
          <a:xfrm>
            <a:off x="20" y="-1"/>
            <a:ext cx="12191980" cy="6858001"/>
          </a:xfrm>
          <a:prstGeom prst="rect">
            <a:avLst/>
          </a:prstGeom>
        </p:spPr>
      </p:pic>
      <p:sp>
        <p:nvSpPr>
          <p:cNvPr id="2" name="Заглавие 1">
            <a:extLst>
              <a:ext uri="{FF2B5EF4-FFF2-40B4-BE49-F238E27FC236}">
                <a16:creationId xmlns:a16="http://schemas.microsoft.com/office/drawing/2014/main" id="{B15EA26E-5A7A-4098-ACA1-EF307B0DD6E4}"/>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a:solidFill>
                  <a:schemeClr val="tx1">
                    <a:lumMod val="85000"/>
                    <a:lumOff val="15000"/>
                  </a:schemeClr>
                </a:solidFill>
              </a:rPr>
              <a:t>IPHONE - APPLE</a:t>
            </a:r>
          </a:p>
        </p:txBody>
      </p:sp>
      <p:sp>
        <p:nvSpPr>
          <p:cNvPr id="3" name="Контейнер за съдържание 2">
            <a:extLst>
              <a:ext uri="{FF2B5EF4-FFF2-40B4-BE49-F238E27FC236}">
                <a16:creationId xmlns:a16="http://schemas.microsoft.com/office/drawing/2014/main" id="{9625507B-E784-46A5-AD42-98C970E5DBC4}"/>
              </a:ext>
            </a:extLst>
          </p:cNvPr>
          <p:cNvSpPr>
            <a:spLocks noGrp="1"/>
          </p:cNvSpPr>
          <p:nvPr>
            <p:ph sz="half" idx="1"/>
          </p:nvPr>
        </p:nvSpPr>
        <p:spPr>
          <a:xfrm>
            <a:off x="1100051" y="4455621"/>
            <a:ext cx="10058400" cy="1143000"/>
          </a:xfrm>
        </p:spPr>
        <p:txBody>
          <a:bodyPr vert="horz" lIns="91440" tIns="45720" rIns="91440" bIns="45720" rtlCol="0">
            <a:normAutofit/>
          </a:bodyPr>
          <a:lstStyle/>
          <a:p>
            <a:pPr marL="0" indent="0">
              <a:buNone/>
            </a:pPr>
            <a:r>
              <a:rPr lang="en-US" sz="2400" b="1" cap="all" spc="200">
                <a:solidFill>
                  <a:schemeClr val="tx2"/>
                </a:solidFill>
                <a:latin typeface="+mj-lt"/>
              </a:rPr>
              <a:t>ЦЕЛ:</a:t>
            </a:r>
            <a:r>
              <a:rPr lang="en-US" sz="2400" cap="all" spc="200">
                <a:solidFill>
                  <a:schemeClr val="tx2"/>
                </a:solidFill>
                <a:latin typeface="+mj-lt"/>
              </a:rPr>
              <a:t> ИНОВАТИВЕН СМАРТФОН</a:t>
            </a:r>
            <a:br>
              <a:rPr lang="en-US" sz="2400" cap="all" spc="200">
                <a:solidFill>
                  <a:schemeClr val="tx2"/>
                </a:solidFill>
                <a:latin typeface="+mj-lt"/>
              </a:rPr>
            </a:br>
            <a:r>
              <a:rPr lang="en-US" sz="2400" b="1" cap="all" spc="200">
                <a:solidFill>
                  <a:schemeClr val="tx2"/>
                </a:solidFill>
                <a:latin typeface="+mj-lt"/>
              </a:rPr>
              <a:t>РЕЗУЛТАТ:</a:t>
            </a:r>
            <a:r>
              <a:rPr lang="en-US" sz="2400" cap="all" spc="200">
                <a:solidFill>
                  <a:schemeClr val="tx2"/>
                </a:solidFill>
                <a:latin typeface="+mj-lt"/>
              </a:rPr>
              <a:t> ГЛОБАЛЕН ПАЗАРЕН УСПЕХ</a:t>
            </a:r>
            <a:br>
              <a:rPr lang="en-US" sz="2400" cap="all" spc="200">
                <a:solidFill>
                  <a:schemeClr val="tx2"/>
                </a:solidFill>
                <a:latin typeface="+mj-lt"/>
              </a:rPr>
            </a:br>
            <a:r>
              <a:rPr lang="en-US" sz="2400" b="1" cap="all" spc="200">
                <a:solidFill>
                  <a:schemeClr val="tx2"/>
                </a:solidFill>
                <a:latin typeface="+mj-lt"/>
              </a:rPr>
              <a:t>ИНОВАЦИИ:</a:t>
            </a:r>
            <a:r>
              <a:rPr lang="en-US" sz="2400" cap="all" spc="200">
                <a:solidFill>
                  <a:schemeClr val="tx2"/>
                </a:solidFill>
                <a:latin typeface="+mj-lt"/>
              </a:rPr>
              <a:t> IOS, APP STORE, ТЪЧ ИНТЕРФЕЙС</a:t>
            </a:r>
          </a:p>
        </p:txBody>
      </p:sp>
    </p:spTree>
    <p:extLst>
      <p:ext uri="{BB962C8B-B14F-4D97-AF65-F5344CB8AC3E}">
        <p14:creationId xmlns:p14="http://schemas.microsoft.com/office/powerpoint/2010/main" val="364894484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a16="http://schemas.microsoft.com/office/drawing/2014/main" id="{CCBC24E9-6091-4507-A350-D0AF8EA81E72}"/>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УЧА.СЕ</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Контейнер за съдържание 2">
            <a:extLst>
              <a:ext uri="{FF2B5EF4-FFF2-40B4-BE49-F238E27FC236}">
                <a16:creationId xmlns:a16="http://schemas.microsoft.com/office/drawing/2014/main" id="{98EC966E-4570-4230-A361-13F6D0C13E21}"/>
              </a:ext>
            </a:extLst>
          </p:cNvPr>
          <p:cNvSpPr>
            <a:spLocks noGrp="1"/>
          </p:cNvSpPr>
          <p:nvPr>
            <p:ph sz="half" idx="1"/>
          </p:nvPr>
        </p:nvSpPr>
        <p:spPr>
          <a:xfrm>
            <a:off x="793661" y="2599509"/>
            <a:ext cx="4530898" cy="3639450"/>
          </a:xfrm>
        </p:spPr>
        <p:txBody>
          <a:bodyPr vert="horz" lIns="91440" tIns="45720" rIns="91440" bIns="45720" rtlCol="0" anchor="ctr">
            <a:normAutofit/>
          </a:bodyPr>
          <a:lstStyle/>
          <a:p>
            <a:r>
              <a:rPr lang="en-US" sz="2000" b="1" dirty="0"/>
              <a:t>ЦЕЛ</a:t>
            </a:r>
            <a:r>
              <a:rPr lang="en-US" sz="2000" dirty="0"/>
              <a:t>: ДОСТЪПНО ОБРАЗОВАНИЕ</a:t>
            </a:r>
          </a:p>
          <a:p>
            <a:r>
              <a:rPr lang="en-US" sz="2000" b="1" dirty="0"/>
              <a:t>РЕЗУЛТАТ</a:t>
            </a:r>
            <a:r>
              <a:rPr lang="en-US" sz="2000" dirty="0"/>
              <a:t>: ДИГИТАЛНА ПЛАТФОРМА</a:t>
            </a:r>
          </a:p>
          <a:p>
            <a:r>
              <a:rPr lang="en-US" sz="2000" b="1" dirty="0"/>
              <a:t>ИНОВАЦИЯ</a:t>
            </a:r>
            <a:r>
              <a:rPr lang="en-US" sz="2000" dirty="0"/>
              <a:t>: ПЕРСОНАЛИЗИРАНО ОБУЧЕНИЕ</a:t>
            </a:r>
          </a:p>
          <a:p>
            <a:endParaRPr lang="en-US" sz="2000" dirty="0"/>
          </a:p>
        </p:txBody>
      </p:sp>
      <p:pic>
        <p:nvPicPr>
          <p:cNvPr id="6" name="Картина 5">
            <a:extLst>
              <a:ext uri="{FF2B5EF4-FFF2-40B4-BE49-F238E27FC236}">
                <a16:creationId xmlns:a16="http://schemas.microsoft.com/office/drawing/2014/main" id="{1913D2C1-3DEE-4477-A891-0331DEFE6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532" y="3392274"/>
            <a:ext cx="5150277" cy="1898205"/>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175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a16="http://schemas.microsoft.com/office/drawing/2014/main" id="{CFBC52A6-28B5-4ADD-B04D-17ADAC1D5B3E}"/>
              </a:ext>
            </a:extLst>
          </p:cNvPr>
          <p:cNvSpPr>
            <a:spLocks noGrp="1"/>
          </p:cNvSpPr>
          <p:nvPr>
            <p:ph type="title"/>
          </p:nvPr>
        </p:nvSpPr>
        <p:spPr>
          <a:xfrm>
            <a:off x="1113810" y="2960716"/>
            <a:ext cx="5035688" cy="2387600"/>
          </a:xfrm>
        </p:spPr>
        <p:txBody>
          <a:bodyPr vert="horz" lIns="91440" tIns="45720" rIns="91440" bIns="45720" rtlCol="0" anchor="t">
            <a:normAutofit/>
          </a:bodyPr>
          <a:lstStyle/>
          <a:p>
            <a:r>
              <a:rPr lang="bg-BG" sz="4000" kern="1200" dirty="0">
                <a:solidFill>
                  <a:schemeClr val="tx1"/>
                </a:solidFill>
                <a:latin typeface="+mj-lt"/>
                <a:ea typeface="+mj-ea"/>
                <a:cs typeface="+mj-cs"/>
              </a:rPr>
              <a:t>ОБЩИ ХАРАКТЕРИСТИКИ</a:t>
            </a:r>
            <a:endParaRPr lang="en-US" sz="4000" kern="1200" dirty="0">
              <a:solidFill>
                <a:schemeClr val="tx1"/>
              </a:solidFill>
              <a:latin typeface="+mj-lt"/>
              <a:ea typeface="+mj-ea"/>
              <a:cs typeface="+mj-cs"/>
            </a:endParaRPr>
          </a:p>
        </p:txBody>
      </p:sp>
      <p:sp>
        <p:nvSpPr>
          <p:cNvPr id="3" name="Контейнер за съдържание 2">
            <a:extLst>
              <a:ext uri="{FF2B5EF4-FFF2-40B4-BE49-F238E27FC236}">
                <a16:creationId xmlns:a16="http://schemas.microsoft.com/office/drawing/2014/main" id="{8CA40007-1310-4512-8227-E28C3C9E29EE}"/>
              </a:ext>
            </a:extLst>
          </p:cNvPr>
          <p:cNvSpPr>
            <a:spLocks noGrp="1"/>
          </p:cNvSpPr>
          <p:nvPr>
            <p:ph sz="half" idx="1"/>
          </p:nvPr>
        </p:nvSpPr>
        <p:spPr>
          <a:xfrm>
            <a:off x="1113809" y="953037"/>
            <a:ext cx="4036333" cy="1709849"/>
          </a:xfrm>
        </p:spPr>
        <p:txBody>
          <a:bodyPr vert="horz" lIns="91440" tIns="45720" rIns="91440" bIns="45720" rtlCol="0" anchor="b">
            <a:normAutofit/>
          </a:bodyPr>
          <a:lstStyle/>
          <a:p>
            <a:pPr marL="0" indent="0">
              <a:buNone/>
            </a:pPr>
            <a:r>
              <a:rPr lang="en-US" sz="2000" b="1" kern="1200" cap="all" spc="200" dirty="0">
                <a:solidFill>
                  <a:schemeClr val="tx1"/>
                </a:solidFill>
                <a:latin typeface="+mn-lt"/>
                <a:ea typeface="+mn-ea"/>
                <a:cs typeface="+mn-cs"/>
              </a:rPr>
              <a:t>ДУНАВ МОСТ</a:t>
            </a:r>
            <a:br>
              <a:rPr lang="en-US" sz="2000" b="1" kern="1200" cap="all" spc="200" dirty="0">
                <a:solidFill>
                  <a:schemeClr val="tx1"/>
                </a:solidFill>
                <a:latin typeface="+mn-lt"/>
                <a:ea typeface="+mn-ea"/>
                <a:cs typeface="+mn-cs"/>
              </a:rPr>
            </a:br>
            <a:r>
              <a:rPr lang="en-US" sz="2000" b="1" kern="1200" cap="all" spc="200" dirty="0">
                <a:solidFill>
                  <a:schemeClr val="tx1"/>
                </a:solidFill>
                <a:latin typeface="+mn-lt"/>
                <a:ea typeface="+mn-ea"/>
                <a:cs typeface="+mn-cs"/>
              </a:rPr>
              <a:t>ОБРАЗОВАТЕЛНА ПЛАТФОРМА</a:t>
            </a:r>
            <a:br>
              <a:rPr lang="en-US" sz="2000" b="1" kern="1200" cap="all" spc="200" dirty="0">
                <a:solidFill>
                  <a:schemeClr val="tx1"/>
                </a:solidFill>
                <a:latin typeface="+mn-lt"/>
                <a:ea typeface="+mn-ea"/>
                <a:cs typeface="+mn-cs"/>
              </a:rPr>
            </a:br>
            <a:r>
              <a:rPr lang="en-US" sz="2000" b="1" kern="1200" cap="all" spc="200" dirty="0">
                <a:solidFill>
                  <a:schemeClr val="tx1"/>
                </a:solidFill>
                <a:latin typeface="+mn-lt"/>
                <a:ea typeface="+mn-ea"/>
                <a:cs typeface="+mn-cs"/>
              </a:rPr>
              <a:t>СОЦИАЛНА ИНИЦИАТИВА</a:t>
            </a:r>
            <a:br>
              <a:rPr lang="en-US" sz="2000" b="1" kern="1200" cap="all" spc="200" dirty="0">
                <a:solidFill>
                  <a:schemeClr val="tx1"/>
                </a:solidFill>
                <a:latin typeface="+mn-lt"/>
                <a:ea typeface="+mn-ea"/>
                <a:cs typeface="+mn-cs"/>
              </a:rPr>
            </a:br>
            <a:r>
              <a:rPr lang="en-US" sz="2000" b="1" kern="1200" cap="all" spc="200" dirty="0">
                <a:solidFill>
                  <a:schemeClr val="tx1"/>
                </a:solidFill>
                <a:latin typeface="+mn-lt"/>
                <a:ea typeface="+mn-ea"/>
                <a:cs typeface="+mn-cs"/>
              </a:rPr>
              <a:t>СЪБИТИЕ</a:t>
            </a: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Контейнер за съдържание 5">
            <a:extLst>
              <a:ext uri="{FF2B5EF4-FFF2-40B4-BE49-F238E27FC236}">
                <a16:creationId xmlns:a16="http://schemas.microsoft.com/office/drawing/2014/main" id="{E6D39E60-F781-44D4-8C03-53AA6BD2D12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22492" y="1842623"/>
            <a:ext cx="5536001" cy="3114000"/>
          </a:xfrm>
          <a:prstGeom prst="rect">
            <a:avLst/>
          </a:prstGeom>
        </p:spPr>
      </p:pic>
    </p:spTree>
    <p:extLst>
      <p:ext uri="{BB962C8B-B14F-4D97-AF65-F5344CB8AC3E}">
        <p14:creationId xmlns:p14="http://schemas.microsoft.com/office/powerpoint/2010/main" val="46768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a16="http://schemas.microsoft.com/office/drawing/2014/main" id="{858B3C9C-7676-4F02-9E5E-0290B4F1D656}"/>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dirty="0"/>
              <a:t>ОБЩИ ХАРАКТЕРИСТИКИ</a:t>
            </a:r>
            <a:br>
              <a:rPr lang="en-US" sz="2800" dirty="0"/>
            </a:br>
            <a:endParaRPr lang="en-US" sz="2800" dirty="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Контейнер за съдържание 2">
            <a:extLst>
              <a:ext uri="{FF2B5EF4-FFF2-40B4-BE49-F238E27FC236}">
                <a16:creationId xmlns:a16="http://schemas.microsoft.com/office/drawing/2014/main" id="{8B8BC4F4-47F0-47A1-B7D7-03C03ADCB923}"/>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0" indent="0">
              <a:buNone/>
            </a:pPr>
            <a:r>
              <a:rPr lang="en-US" sz="2000" dirty="0"/>
              <a:t>НАЧАЛО И КРАЙ</a:t>
            </a:r>
          </a:p>
          <a:p>
            <a:pPr marL="0" indent="0">
              <a:buNone/>
            </a:pPr>
            <a:r>
              <a:rPr lang="en-US" sz="2000" dirty="0"/>
              <a:t>ИНОВАТИВЕН ХАРАКТЕР</a:t>
            </a:r>
          </a:p>
          <a:p>
            <a:pPr marL="0" indent="0">
              <a:buNone/>
            </a:pPr>
            <a:r>
              <a:rPr lang="en-US" sz="2000" dirty="0"/>
              <a:t>МУЛТИДИСЦИПЛИНАРЕН ЕКИП</a:t>
            </a:r>
          </a:p>
          <a:p>
            <a:pPr marL="0" indent="0">
              <a:buNone/>
            </a:pPr>
            <a:r>
              <a:rPr lang="en-US" sz="2000" dirty="0"/>
              <a:t>РЕСУРСИ</a:t>
            </a:r>
          </a:p>
          <a:p>
            <a:pPr marL="0" indent="0">
              <a:buNone/>
            </a:pPr>
            <a:r>
              <a:rPr lang="en-US" sz="2000" dirty="0"/>
              <a:t>ВИДИМ РЕЗУЛТАТ</a:t>
            </a:r>
          </a:p>
          <a:p>
            <a:pPr marL="0" indent="0">
              <a:buNone/>
            </a:pPr>
            <a:r>
              <a:rPr lang="en-US" sz="2000" dirty="0"/>
              <a:t>ПОЛОЖИТЕЛНО ВЪЗДЕЙСТВИЕ</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Контейнер за съдържание 5">
            <a:extLst>
              <a:ext uri="{FF2B5EF4-FFF2-40B4-BE49-F238E27FC236}">
                <a16:creationId xmlns:a16="http://schemas.microsoft.com/office/drawing/2014/main" id="{3691293C-058D-4869-9EE4-8568C51D6D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062" r="4" b="4"/>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3073996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21FA9A-C451-3913-6A03-77CEF557CCBD}"/>
              </a:ext>
            </a:extLst>
          </p:cNvPr>
          <p:cNvSpPr txBox="1"/>
          <p:nvPr/>
        </p:nvSpPr>
        <p:spPr>
          <a:xfrm>
            <a:off x="589560" y="856180"/>
            <a:ext cx="4560584" cy="112806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800" b="1" spc="-50">
                <a:latin typeface="+mj-lt"/>
                <a:ea typeface="+mj-ea"/>
                <a:cs typeface="+mj-cs"/>
              </a:rPr>
              <a:t>ПРОЕКТ = РЕШЕНИЕ НА ПОТРЕБНОСТ ИЛИ НУЖДА</a:t>
            </a:r>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Контейнер за съдържание 9">
            <a:extLst>
              <a:ext uri="{FF2B5EF4-FFF2-40B4-BE49-F238E27FC236}">
                <a16:creationId xmlns:a16="http://schemas.microsoft.com/office/drawing/2014/main" id="{F1F55C39-66CF-417B-99B2-3DC6DB6CA92F}"/>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0" indent="0">
              <a:buNone/>
            </a:pPr>
            <a:r>
              <a:rPr lang="en-US" sz="2000" i="1" dirty="0" err="1"/>
              <a:t>Пример</a:t>
            </a:r>
            <a:r>
              <a:rPr lang="en-US" sz="2000" i="1" dirty="0"/>
              <a:t>: </a:t>
            </a:r>
            <a:r>
              <a:rPr lang="en-US" sz="2000" dirty="0" err="1"/>
              <a:t>нужда</a:t>
            </a:r>
            <a:r>
              <a:rPr lang="en-US" sz="2000" dirty="0"/>
              <a:t> </a:t>
            </a:r>
            <a:r>
              <a:rPr lang="en-US" sz="2000" dirty="0" err="1"/>
              <a:t>от</a:t>
            </a:r>
            <a:r>
              <a:rPr lang="en-US" sz="2000" dirty="0"/>
              <a:t> </a:t>
            </a:r>
            <a:r>
              <a:rPr lang="en-US" sz="2000" dirty="0" err="1"/>
              <a:t>бърза</a:t>
            </a:r>
            <a:r>
              <a:rPr lang="en-US" sz="2000" dirty="0"/>
              <a:t> и </a:t>
            </a:r>
            <a:r>
              <a:rPr lang="en-US" sz="2000" dirty="0" err="1"/>
              <a:t>удобна</a:t>
            </a:r>
            <a:r>
              <a:rPr lang="en-US" sz="2000" dirty="0"/>
              <a:t> </a:t>
            </a:r>
            <a:r>
              <a:rPr lang="en-US" sz="2000" dirty="0" err="1"/>
              <a:t>доставка</a:t>
            </a:r>
            <a:r>
              <a:rPr lang="en-US" sz="2000" dirty="0"/>
              <a:t> → </a:t>
            </a:r>
            <a:r>
              <a:rPr lang="en-US" sz="2000" dirty="0" err="1"/>
              <a:t>приложение</a:t>
            </a:r>
            <a:r>
              <a:rPr lang="en-US" sz="2000" dirty="0"/>
              <a:t> </a:t>
            </a:r>
            <a:r>
              <a:rPr lang="en-US" sz="2000" dirty="0" err="1"/>
              <a:t>за</a:t>
            </a:r>
            <a:r>
              <a:rPr lang="en-US" sz="2000" dirty="0"/>
              <a:t> </a:t>
            </a:r>
            <a:r>
              <a:rPr lang="en-US" sz="2000" dirty="0" err="1"/>
              <a:t>доставка</a:t>
            </a:r>
            <a:endParaRPr lang="en-US" sz="2000" dirty="0"/>
          </a:p>
          <a:p>
            <a:pPr marL="0" indent="0">
              <a:buNone/>
            </a:pPr>
            <a:r>
              <a:rPr lang="en-US" sz="2000" i="1" dirty="0" err="1"/>
              <a:t>Пример</a:t>
            </a:r>
            <a:r>
              <a:rPr lang="en-US" sz="2000" i="1" dirty="0"/>
              <a:t>: </a:t>
            </a:r>
            <a:r>
              <a:rPr lang="en-US" sz="2000" dirty="0" err="1"/>
              <a:t>социална</a:t>
            </a:r>
            <a:r>
              <a:rPr lang="en-US" sz="2000" dirty="0"/>
              <a:t> </a:t>
            </a:r>
            <a:r>
              <a:rPr lang="en-US" sz="2000" dirty="0" err="1"/>
              <a:t>изолация</a:t>
            </a:r>
            <a:r>
              <a:rPr lang="en-US" sz="2000" dirty="0"/>
              <a:t> → </a:t>
            </a:r>
            <a:r>
              <a:rPr lang="en-US" sz="2000" dirty="0" err="1"/>
              <a:t>създаване</a:t>
            </a:r>
            <a:r>
              <a:rPr lang="en-US" sz="2000" dirty="0"/>
              <a:t> </a:t>
            </a:r>
            <a:r>
              <a:rPr lang="en-US" sz="2000" dirty="0" err="1"/>
              <a:t>на</a:t>
            </a:r>
            <a:r>
              <a:rPr lang="en-US" sz="2000" dirty="0"/>
              <a:t> </a:t>
            </a:r>
            <a:r>
              <a:rPr lang="en-US" sz="2000" dirty="0" err="1"/>
              <a:t>дневен</a:t>
            </a:r>
            <a:r>
              <a:rPr lang="en-US" sz="2000" dirty="0"/>
              <a:t> </a:t>
            </a:r>
            <a:r>
              <a:rPr lang="en-US" sz="2000" dirty="0" err="1"/>
              <a:t>център</a:t>
            </a:r>
            <a:endParaRPr lang="en-US" sz="2000" dirty="0"/>
          </a:p>
          <a:p>
            <a:pPr marL="0" indent="0">
              <a:buNone/>
            </a:pPr>
            <a:r>
              <a:rPr lang="en-US" sz="2000" dirty="0" err="1"/>
              <a:t>Ясно</a:t>
            </a:r>
            <a:r>
              <a:rPr lang="en-US" sz="2000" dirty="0"/>
              <a:t> </a:t>
            </a:r>
            <a:r>
              <a:rPr lang="en-US" sz="2000" dirty="0" err="1"/>
              <a:t>дефинирана</a:t>
            </a:r>
            <a:r>
              <a:rPr lang="en-US" sz="2000" dirty="0"/>
              <a:t> </a:t>
            </a:r>
            <a:r>
              <a:rPr lang="en-US" sz="2000" dirty="0" err="1"/>
              <a:t>потребност</a:t>
            </a:r>
            <a:r>
              <a:rPr lang="en-US" sz="2000" dirty="0"/>
              <a:t>, </a:t>
            </a:r>
            <a:r>
              <a:rPr lang="en-US" sz="2000" dirty="0" err="1"/>
              <a:t>трансформирана</a:t>
            </a:r>
            <a:r>
              <a:rPr lang="en-US" sz="2000" dirty="0"/>
              <a:t> в </a:t>
            </a:r>
            <a:r>
              <a:rPr lang="en-US" sz="2000" dirty="0" err="1"/>
              <a:t>решение</a:t>
            </a:r>
            <a:endParaRPr lang="en-US" sz="2000" dirty="0"/>
          </a:p>
          <a:p>
            <a:endParaRPr lang="en-US" sz="2000" dirty="0"/>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Контейнер за съдържание 5">
            <a:extLst>
              <a:ext uri="{FF2B5EF4-FFF2-40B4-BE49-F238E27FC236}">
                <a16:creationId xmlns:a16="http://schemas.microsoft.com/office/drawing/2014/main" id="{DAB1C626-4F38-44DE-8C9A-70FD3D52052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575" r="4" b="4"/>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102223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a16="http://schemas.microsoft.com/office/drawing/2014/main" id="{21216B66-9397-4BC9-A46E-803DABAFE3EF}"/>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t>МУЛТИДИСЦИПЛИНАРЕН ЕКИП</a:t>
            </a:r>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Контейнер за съдържание 3">
            <a:extLst>
              <a:ext uri="{FF2B5EF4-FFF2-40B4-BE49-F238E27FC236}">
                <a16:creationId xmlns:a16="http://schemas.microsoft.com/office/drawing/2014/main" id="{A4585738-9EDA-4ECD-AAFB-238ECFA3D652}"/>
              </a:ext>
            </a:extLst>
          </p:cNvPr>
          <p:cNvSpPr>
            <a:spLocks noGrp="1"/>
          </p:cNvSpPr>
          <p:nvPr>
            <p:ph sz="half" idx="2"/>
          </p:nvPr>
        </p:nvSpPr>
        <p:spPr>
          <a:xfrm>
            <a:off x="590719" y="2330505"/>
            <a:ext cx="4803113" cy="3979585"/>
          </a:xfrm>
        </p:spPr>
        <p:txBody>
          <a:bodyPr vert="horz" lIns="91440" tIns="45720" rIns="91440" bIns="45720" rtlCol="0" anchor="ctr">
            <a:normAutofit/>
          </a:bodyPr>
          <a:lstStyle/>
          <a:p>
            <a:pPr marL="0" indent="0">
              <a:buNone/>
            </a:pPr>
            <a:r>
              <a:rPr lang="en-US" sz="2000" dirty="0"/>
              <a:t>„</a:t>
            </a:r>
            <a:r>
              <a:rPr lang="en-US" sz="2000" dirty="0" err="1"/>
              <a:t>Проектите</a:t>
            </a:r>
            <a:r>
              <a:rPr lang="en-US" sz="2000" dirty="0"/>
              <a:t> </a:t>
            </a:r>
            <a:r>
              <a:rPr lang="en-US" sz="2000" dirty="0" err="1"/>
              <a:t>често</a:t>
            </a:r>
            <a:r>
              <a:rPr lang="en-US" sz="2000" dirty="0"/>
              <a:t> </a:t>
            </a:r>
            <a:r>
              <a:rPr lang="en-US" sz="2000" dirty="0" err="1"/>
              <a:t>се</a:t>
            </a:r>
            <a:r>
              <a:rPr lang="en-US" sz="2000" dirty="0"/>
              <a:t> </a:t>
            </a:r>
            <a:r>
              <a:rPr lang="en-US" sz="2000" dirty="0" err="1"/>
              <a:t>изпълняват</a:t>
            </a:r>
            <a:r>
              <a:rPr lang="en-US" sz="2000" dirty="0"/>
              <a:t> </a:t>
            </a:r>
            <a:r>
              <a:rPr lang="en-US" sz="2000" dirty="0" err="1"/>
              <a:t>от</a:t>
            </a:r>
            <a:r>
              <a:rPr lang="en-US" sz="2000" dirty="0"/>
              <a:t> </a:t>
            </a:r>
            <a:r>
              <a:rPr lang="en-US" sz="2000" dirty="0" err="1"/>
              <a:t>хора</a:t>
            </a:r>
            <a:r>
              <a:rPr lang="en-US" sz="2000" dirty="0"/>
              <a:t>, </a:t>
            </a:r>
            <a:r>
              <a:rPr lang="en-US" sz="2000" dirty="0" err="1"/>
              <a:t>които</a:t>
            </a:r>
            <a:r>
              <a:rPr lang="en-US" sz="2000" dirty="0"/>
              <a:t> </a:t>
            </a:r>
            <a:r>
              <a:rPr lang="en-US" sz="2000" dirty="0" err="1"/>
              <a:t>имат</a:t>
            </a:r>
            <a:r>
              <a:rPr lang="en-US" sz="2000" dirty="0"/>
              <a:t> </a:t>
            </a:r>
            <a:r>
              <a:rPr lang="en-US" sz="2000" dirty="0" err="1"/>
              <a:t>различен</a:t>
            </a:r>
            <a:r>
              <a:rPr lang="en-US" sz="2000" dirty="0"/>
              <a:t> </a:t>
            </a:r>
            <a:r>
              <a:rPr lang="en-US" sz="2000" dirty="0" err="1"/>
              <a:t>опит</a:t>
            </a:r>
            <a:r>
              <a:rPr lang="en-US" sz="2000" dirty="0"/>
              <a:t> и </a:t>
            </a:r>
            <a:r>
              <a:rPr lang="en-US" sz="2000" dirty="0" err="1"/>
              <a:t>образование</a:t>
            </a:r>
            <a:r>
              <a:rPr lang="en-US" sz="2000" dirty="0"/>
              <a:t>, и </a:t>
            </a:r>
            <a:r>
              <a:rPr lang="en-US" sz="2000" dirty="0" err="1"/>
              <a:t>които</a:t>
            </a:r>
            <a:r>
              <a:rPr lang="en-US" sz="2000" dirty="0"/>
              <a:t> </a:t>
            </a:r>
            <a:r>
              <a:rPr lang="en-US" sz="2000" dirty="0" err="1"/>
              <a:t>никога</a:t>
            </a:r>
            <a:r>
              <a:rPr lang="en-US" sz="2000" dirty="0"/>
              <a:t> </a:t>
            </a:r>
            <a:r>
              <a:rPr lang="en-US" sz="2000" dirty="0" err="1"/>
              <a:t>не</a:t>
            </a:r>
            <a:r>
              <a:rPr lang="en-US" sz="2000" dirty="0"/>
              <a:t> </a:t>
            </a:r>
            <a:r>
              <a:rPr lang="en-US" sz="2000" dirty="0" err="1"/>
              <a:t>са</a:t>
            </a:r>
            <a:r>
              <a:rPr lang="en-US" sz="2000" dirty="0"/>
              <a:t> </a:t>
            </a:r>
            <a:r>
              <a:rPr lang="en-US" sz="2000" dirty="0" err="1"/>
              <a:t>работили</a:t>
            </a:r>
            <a:r>
              <a:rPr lang="en-US" sz="2000" dirty="0"/>
              <a:t> </a:t>
            </a:r>
            <a:r>
              <a:rPr lang="en-US" sz="2000" dirty="0" err="1"/>
              <a:t>преди</a:t>
            </a:r>
            <a:r>
              <a:rPr lang="en-US" sz="2000" dirty="0"/>
              <a:t> </a:t>
            </a:r>
            <a:r>
              <a:rPr lang="en-US" sz="2000" dirty="0" err="1"/>
              <a:t>заедно</a:t>
            </a:r>
            <a:r>
              <a:rPr lang="en-US" sz="2000" dirty="0"/>
              <a:t>“</a:t>
            </a:r>
          </a:p>
          <a:p>
            <a:pPr marL="0" indent="0">
              <a:buNone/>
            </a:pPr>
            <a:r>
              <a:rPr lang="en-US" sz="2000" i="1" dirty="0"/>
              <a:t>				</a:t>
            </a:r>
            <a:r>
              <a:rPr lang="bg-BG" sz="2000" i="1" dirty="0"/>
              <a:t>	</a:t>
            </a:r>
            <a:r>
              <a:rPr lang="en-US" sz="2000" i="1" dirty="0"/>
              <a:t>	</a:t>
            </a:r>
            <a:r>
              <a:rPr lang="en-US" sz="2000" i="1" dirty="0" err="1"/>
              <a:t>Нието</a:t>
            </a:r>
            <a:r>
              <a:rPr lang="en-US" sz="2000" i="1" dirty="0"/>
              <a:t> </a:t>
            </a:r>
            <a:r>
              <a:rPr lang="en-US" sz="2000" i="1" dirty="0" err="1"/>
              <a:t>Родригес</a:t>
            </a:r>
            <a:endParaRPr lang="en-US" sz="2000" i="1" dirty="0"/>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Контейнер за съдържание 9">
            <a:extLst>
              <a:ext uri="{FF2B5EF4-FFF2-40B4-BE49-F238E27FC236}">
                <a16:creationId xmlns:a16="http://schemas.microsoft.com/office/drawing/2014/main" id="{C5C94392-1D6F-4C7C-81AB-BA1ADF25DB0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719" r="27424" b="1"/>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42179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a16="http://schemas.microsoft.com/office/drawing/2014/main" id="{1315C9C2-77DF-4B1B-86FB-E4D70AB65143}"/>
              </a:ext>
            </a:extLst>
          </p:cNvPr>
          <p:cNvSpPr>
            <a:spLocks noGrp="1"/>
          </p:cNvSpPr>
          <p:nvPr>
            <p:ph type="title"/>
          </p:nvPr>
        </p:nvSpPr>
        <p:spPr>
          <a:xfrm>
            <a:off x="1113809" y="3406679"/>
            <a:ext cx="4036334" cy="2387600"/>
          </a:xfrm>
        </p:spPr>
        <p:txBody>
          <a:bodyPr vert="horz" lIns="91440" tIns="45720" rIns="91440" bIns="45720" rtlCol="0" anchor="t">
            <a:normAutofit/>
          </a:bodyPr>
          <a:lstStyle/>
          <a:p>
            <a:r>
              <a:rPr lang="en-US" sz="3400" dirty="0"/>
              <a:t>ЗАИНТЕРЕСОВАНИ СТРАНИ</a:t>
            </a:r>
          </a:p>
        </p:txBody>
      </p:sp>
      <p:sp>
        <p:nvSpPr>
          <p:cNvPr id="4" name="Контейнер за съдържание 3">
            <a:extLst>
              <a:ext uri="{FF2B5EF4-FFF2-40B4-BE49-F238E27FC236}">
                <a16:creationId xmlns:a16="http://schemas.microsoft.com/office/drawing/2014/main" id="{01CD35D2-F39A-46B8-B4AA-67E7F433D9CF}"/>
              </a:ext>
            </a:extLst>
          </p:cNvPr>
          <p:cNvSpPr>
            <a:spLocks noGrp="1"/>
          </p:cNvSpPr>
          <p:nvPr>
            <p:ph sz="half" idx="2"/>
          </p:nvPr>
        </p:nvSpPr>
        <p:spPr>
          <a:xfrm>
            <a:off x="1113809" y="1122362"/>
            <a:ext cx="4036333" cy="1709849"/>
          </a:xfrm>
        </p:spPr>
        <p:txBody>
          <a:bodyPr vert="horz" lIns="91440" tIns="45720" rIns="91440" bIns="45720" rtlCol="0" anchor="b">
            <a:normAutofit/>
          </a:bodyPr>
          <a:lstStyle/>
          <a:p>
            <a:pPr marL="0" indent="0">
              <a:buNone/>
            </a:pPr>
            <a:r>
              <a:rPr lang="en-US" sz="2000" b="1" cap="all" spc="200" dirty="0" err="1"/>
              <a:t>Групи</a:t>
            </a:r>
            <a:r>
              <a:rPr lang="en-US" sz="2000" b="1" cap="all" spc="200" dirty="0"/>
              <a:t> </a:t>
            </a:r>
            <a:r>
              <a:rPr lang="en-US" sz="2000" b="1" cap="all" spc="200" dirty="0" err="1"/>
              <a:t>или</a:t>
            </a:r>
            <a:r>
              <a:rPr lang="en-US" sz="2000" b="1" cap="all" spc="200" dirty="0"/>
              <a:t> </a:t>
            </a:r>
            <a:r>
              <a:rPr lang="en-US" sz="2000" b="1" cap="all" spc="200" dirty="0" err="1"/>
              <a:t>индивиди</a:t>
            </a:r>
            <a:r>
              <a:rPr lang="en-US" sz="2000" b="1" cap="all" spc="200" dirty="0"/>
              <a:t>, </a:t>
            </a:r>
            <a:r>
              <a:rPr lang="en-US" sz="2000" b="1" cap="all" spc="200" dirty="0" err="1"/>
              <a:t>които</a:t>
            </a:r>
            <a:r>
              <a:rPr lang="en-US" sz="2000" b="1" cap="all" spc="200" dirty="0"/>
              <a:t> </a:t>
            </a:r>
            <a:r>
              <a:rPr lang="en-US" sz="2000" b="1" cap="all" spc="200" dirty="0" err="1"/>
              <a:t>пряко</a:t>
            </a:r>
            <a:r>
              <a:rPr lang="en-US" sz="2000" b="1" cap="all" spc="200" dirty="0"/>
              <a:t> </a:t>
            </a:r>
            <a:r>
              <a:rPr lang="en-US" sz="2000" b="1" cap="all" spc="200" dirty="0" err="1"/>
              <a:t>или</a:t>
            </a:r>
            <a:r>
              <a:rPr lang="en-US" sz="2000" b="1" cap="all" spc="200" dirty="0"/>
              <a:t> </a:t>
            </a:r>
            <a:r>
              <a:rPr lang="en-US" sz="2000" b="1" cap="all" spc="200" dirty="0" err="1"/>
              <a:t>косвено</a:t>
            </a:r>
            <a:r>
              <a:rPr lang="en-US" sz="2000" b="1" cap="all" spc="200" dirty="0"/>
              <a:t> </a:t>
            </a:r>
            <a:r>
              <a:rPr lang="en-US" sz="2000" b="1" cap="all" spc="200" dirty="0" err="1"/>
              <a:t>са</a:t>
            </a:r>
            <a:r>
              <a:rPr lang="en-US" sz="2000" b="1" cap="all" spc="200" dirty="0"/>
              <a:t> </a:t>
            </a:r>
            <a:r>
              <a:rPr lang="en-US" sz="2000" b="1" cap="all" spc="200" dirty="0" err="1"/>
              <a:t>засегнати</a:t>
            </a:r>
            <a:r>
              <a:rPr lang="en-US" sz="2000" b="1" cap="all" spc="200" dirty="0"/>
              <a:t> </a:t>
            </a:r>
            <a:r>
              <a:rPr lang="en-US" sz="2000" b="1" cap="all" spc="200" dirty="0" err="1"/>
              <a:t>от</a:t>
            </a:r>
            <a:r>
              <a:rPr lang="en-US" sz="2000" b="1" cap="all" spc="200" dirty="0"/>
              <a:t> </a:t>
            </a:r>
            <a:r>
              <a:rPr lang="en-US" sz="2000" b="1" cap="all" spc="200" dirty="0" err="1"/>
              <a:t>проекта</a:t>
            </a:r>
            <a:endParaRPr lang="en-US" sz="2000" b="1" cap="all" spc="200" dirty="0"/>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Контейнер за съдържание 5">
            <a:extLst>
              <a:ext uri="{FF2B5EF4-FFF2-40B4-BE49-F238E27FC236}">
                <a16:creationId xmlns:a16="http://schemas.microsoft.com/office/drawing/2014/main" id="{EFE9DE12-F26B-4676-AE2C-B4C0B159046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1970" r="21057" b="-2"/>
          <a:stretch>
            <a:fillRect/>
          </a:stretch>
        </p:blipFill>
        <p:spPr>
          <a:xfrm>
            <a:off x="5922492" y="666728"/>
            <a:ext cx="5536001" cy="5465791"/>
          </a:xfrm>
          <a:prstGeom prst="rect">
            <a:avLst/>
          </a:prstGeom>
        </p:spPr>
      </p:pic>
    </p:spTree>
    <p:extLst>
      <p:ext uri="{BB962C8B-B14F-4D97-AF65-F5344CB8AC3E}">
        <p14:creationId xmlns:p14="http://schemas.microsoft.com/office/powerpoint/2010/main" val="160358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6" name="Правоъгълник 5">
            <a:extLst>
              <a:ext uri="{FF2B5EF4-FFF2-40B4-BE49-F238E27FC236}">
                <a16:creationId xmlns:a16="http://schemas.microsoft.com/office/drawing/2014/main" id="{9F92D020-CE74-4198-8F96-3337FDCEAAA7}"/>
              </a:ext>
            </a:extLst>
          </p:cNvPr>
          <p:cNvSpPr/>
          <p:nvPr/>
        </p:nvSpPr>
        <p:spPr>
          <a:xfrm>
            <a:off x="1392865" y="1128429"/>
            <a:ext cx="9229060" cy="255454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bg-BG" sz="4000" b="0" i="0" u="none" strike="noStrike" kern="1200" cap="none" spc="0" normalizeH="0" baseline="0" noProof="0" dirty="0">
                <a:ln w="0"/>
                <a:solidFill>
                  <a:srgbClr val="46464A">
                    <a:lumMod val="50000"/>
                  </a:srgbClr>
                </a:solidFill>
                <a:effectLst>
                  <a:outerShdw blurRad="38100" dist="25400" dir="5400000" algn="ctr" rotWithShape="0">
                    <a:srgbClr val="6E747A">
                      <a:alpha val="43000"/>
                    </a:srgbClr>
                  </a:outerShdw>
                </a:effectLst>
                <a:uLnTx/>
                <a:uFillTx/>
                <a:latin typeface="Trebuchet MS" panose="020B0603020202020204" pitchFamily="34" charset="0"/>
                <a:ea typeface="+mn-ea"/>
                <a:cs typeface="Times New Roman" panose="02020603050405020304" pitchFamily="18" charset="0"/>
              </a:rPr>
              <a:t>ВЪВЕДЕНИЕ В УПРАВЛЕНИЕТО НА ПРОЕКТИ</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bg-BG" sz="4000" dirty="0">
              <a:ln w="0"/>
              <a:solidFill>
                <a:srgbClr val="46464A">
                  <a:lumMod val="50000"/>
                </a:srgb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bg-BG" sz="3500" b="0" i="0" u="none" strike="noStrike" kern="1200" cap="none" spc="0" normalizeH="0" baseline="0" noProof="0" dirty="0">
                <a:ln w="0"/>
                <a:solidFill>
                  <a:srgbClr val="46464A">
                    <a:lumMod val="50000"/>
                  </a:srgbClr>
                </a:solidFill>
                <a:effectLst>
                  <a:outerShdw blurRad="38100" dist="25400" dir="5400000" algn="ctr" rotWithShape="0">
                    <a:srgbClr val="6E747A">
                      <a:alpha val="43000"/>
                    </a:srgbClr>
                  </a:outerShdw>
                </a:effectLst>
                <a:uLnTx/>
                <a:uFillTx/>
                <a:latin typeface="Trebuchet MS" panose="020B0603020202020204" pitchFamily="34" charset="0"/>
                <a:ea typeface="+mn-ea"/>
                <a:cs typeface="Times New Roman" panose="02020603050405020304" pitchFamily="18" charset="0"/>
              </a:rPr>
              <a:t>КАКВО Е ПРОЕКТ?</a:t>
            </a:r>
          </a:p>
        </p:txBody>
      </p:sp>
    </p:spTree>
    <p:extLst>
      <p:ext uri="{BB962C8B-B14F-4D97-AF65-F5344CB8AC3E}">
        <p14:creationId xmlns:p14="http://schemas.microsoft.com/office/powerpoint/2010/main" val="63528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a16="http://schemas.microsoft.com/office/drawing/2014/main" id="{0402F5BC-D186-4E43-AD35-8E48523ECC5D}"/>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ДЕЙНОСТИ</a:t>
            </a:r>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Контейнер за съдържание 3">
            <a:extLst>
              <a:ext uri="{FF2B5EF4-FFF2-40B4-BE49-F238E27FC236}">
                <a16:creationId xmlns:a16="http://schemas.microsoft.com/office/drawing/2014/main" id="{D166C8C5-81B9-4277-AC7D-42180489EC82}"/>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0" indent="0">
              <a:buNone/>
            </a:pPr>
            <a:r>
              <a:rPr lang="en-US" sz="2000" b="1" i="1" dirty="0" err="1"/>
              <a:t>Нерутинни</a:t>
            </a:r>
            <a:r>
              <a:rPr lang="en-US" sz="2000" b="1" i="1" dirty="0"/>
              <a:t>, </a:t>
            </a:r>
            <a:r>
              <a:rPr lang="en-US" sz="2000" b="1" i="1" dirty="0" err="1"/>
              <a:t>специфични</a:t>
            </a:r>
            <a:r>
              <a:rPr lang="en-US" sz="2000" b="1" i="1" dirty="0"/>
              <a:t> </a:t>
            </a:r>
            <a:r>
              <a:rPr lang="en-US" sz="2000" b="1" i="1" dirty="0" err="1"/>
              <a:t>дейности</a:t>
            </a:r>
            <a:r>
              <a:rPr lang="en-US" sz="2000" b="1" i="1" dirty="0"/>
              <a:t> </a:t>
            </a:r>
            <a:r>
              <a:rPr lang="en-US" sz="2000" dirty="0"/>
              <a:t>– </a:t>
            </a:r>
            <a:r>
              <a:rPr lang="en-US" sz="2000" dirty="0" err="1"/>
              <a:t>създадени</a:t>
            </a:r>
            <a:r>
              <a:rPr lang="en-US" sz="2000" dirty="0"/>
              <a:t> </a:t>
            </a:r>
            <a:r>
              <a:rPr lang="en-US" sz="2000" dirty="0" err="1"/>
              <a:t>специално</a:t>
            </a:r>
            <a:r>
              <a:rPr lang="en-US" sz="2000" dirty="0"/>
              <a:t> </a:t>
            </a:r>
            <a:r>
              <a:rPr lang="en-US" sz="2000" dirty="0" err="1"/>
              <a:t>за</a:t>
            </a:r>
            <a:r>
              <a:rPr lang="en-US" sz="2000" dirty="0"/>
              <a:t> </a:t>
            </a:r>
            <a:r>
              <a:rPr lang="en-US" sz="2000" dirty="0" err="1"/>
              <a:t>проекта</a:t>
            </a:r>
            <a:endParaRPr lang="en-US" sz="2000" dirty="0"/>
          </a:p>
          <a:p>
            <a:pPr marL="0" indent="0">
              <a:buNone/>
            </a:pPr>
            <a:r>
              <a:rPr lang="en-US" sz="2000" i="1" dirty="0" err="1"/>
              <a:t>Отговарят</a:t>
            </a:r>
            <a:r>
              <a:rPr lang="en-US" sz="2000" i="1" dirty="0"/>
              <a:t> </a:t>
            </a:r>
            <a:r>
              <a:rPr lang="en-US" sz="2000" i="1" dirty="0" err="1"/>
              <a:t>на</a:t>
            </a:r>
            <a:r>
              <a:rPr lang="en-US" sz="2000" i="1" dirty="0"/>
              <a:t> </a:t>
            </a:r>
            <a:r>
              <a:rPr lang="en-US" sz="2000" i="1" dirty="0" err="1"/>
              <a:t>конкретна</a:t>
            </a:r>
            <a:r>
              <a:rPr lang="en-US" sz="2000" i="1" dirty="0"/>
              <a:t> </a:t>
            </a:r>
            <a:r>
              <a:rPr lang="en-US" sz="2000" i="1" dirty="0" err="1"/>
              <a:t>цел</a:t>
            </a:r>
            <a:endParaRPr lang="en-US" sz="2000" i="1" dirty="0"/>
          </a:p>
          <a:p>
            <a:pPr marL="0" indent="0">
              <a:buNone/>
            </a:pPr>
            <a:r>
              <a:rPr lang="en-US" sz="2000" dirty="0" err="1"/>
              <a:t>Създават</a:t>
            </a:r>
            <a:r>
              <a:rPr lang="en-US" sz="2000" i="1" dirty="0"/>
              <a:t> </a:t>
            </a:r>
            <a:r>
              <a:rPr lang="en-US" sz="2000" i="1" dirty="0" err="1"/>
              <a:t>иновативен</a:t>
            </a:r>
            <a:r>
              <a:rPr lang="en-US" sz="2000" i="1" dirty="0"/>
              <a:t> </a:t>
            </a:r>
            <a:r>
              <a:rPr lang="en-US" sz="2000" i="1" dirty="0" err="1"/>
              <a:t>резултат</a:t>
            </a:r>
            <a:endParaRPr lang="en-US" sz="2000" i="1" dirty="0"/>
          </a:p>
          <a:p>
            <a:pPr marL="0" indent="0">
              <a:buNone/>
            </a:pPr>
            <a:r>
              <a:rPr lang="en-US" sz="2000" dirty="0" err="1"/>
              <a:t>Свързани</a:t>
            </a:r>
            <a:r>
              <a:rPr lang="en-US" sz="2000" dirty="0"/>
              <a:t> в </a:t>
            </a:r>
            <a:r>
              <a:rPr lang="en-US" sz="2000" i="1" dirty="0" err="1"/>
              <a:t>логична</a:t>
            </a:r>
            <a:r>
              <a:rPr lang="en-US" sz="2000" i="1" dirty="0"/>
              <a:t> </a:t>
            </a:r>
            <a:r>
              <a:rPr lang="en-US" sz="2000" i="1" dirty="0" err="1"/>
              <a:t>последователност</a:t>
            </a:r>
            <a:endParaRPr lang="en-US" sz="2000" i="1" dirty="0"/>
          </a:p>
          <a:p>
            <a:pPr marL="0" indent="0">
              <a:buNone/>
            </a:pPr>
            <a:r>
              <a:rPr lang="en-US" sz="2000" dirty="0" err="1"/>
              <a:t>Не</a:t>
            </a:r>
            <a:r>
              <a:rPr lang="en-US" sz="2000" dirty="0"/>
              <a:t> </a:t>
            </a:r>
            <a:r>
              <a:rPr lang="en-US" sz="2000" dirty="0" err="1"/>
              <a:t>се</a:t>
            </a:r>
            <a:r>
              <a:rPr lang="en-US" sz="2000" dirty="0"/>
              <a:t> </a:t>
            </a:r>
            <a:r>
              <a:rPr lang="en-US" sz="2000" dirty="0" err="1"/>
              <a:t>повтарят</a:t>
            </a:r>
            <a:r>
              <a:rPr lang="en-US" sz="2000" dirty="0"/>
              <a:t> с </a:t>
            </a:r>
            <a:r>
              <a:rPr lang="en-US" sz="2000" i="1" dirty="0" err="1"/>
              <a:t>дейностите</a:t>
            </a:r>
            <a:r>
              <a:rPr lang="en-US" sz="2000" i="1" dirty="0"/>
              <a:t> в </a:t>
            </a:r>
            <a:r>
              <a:rPr lang="en-US" sz="2000" i="1" dirty="0" err="1"/>
              <a:t>други</a:t>
            </a:r>
            <a:r>
              <a:rPr lang="en-US" sz="2000" i="1" dirty="0"/>
              <a:t> </a:t>
            </a:r>
            <a:r>
              <a:rPr lang="en-US" sz="2000" i="1" dirty="0" err="1"/>
              <a:t>проекти</a:t>
            </a:r>
            <a:endParaRPr lang="en-US" sz="2000" i="1" dirty="0"/>
          </a:p>
          <a:p>
            <a:pPr marL="0" indent="0">
              <a:buNone/>
            </a:pPr>
            <a:r>
              <a:rPr lang="en-US" sz="2000" dirty="0" err="1"/>
              <a:t>Проектът</a:t>
            </a:r>
            <a:r>
              <a:rPr lang="en-US" sz="2000" dirty="0"/>
              <a:t> </a:t>
            </a:r>
            <a:r>
              <a:rPr lang="en-US" sz="2000" dirty="0" err="1"/>
              <a:t>има</a:t>
            </a:r>
            <a:r>
              <a:rPr lang="en-US" sz="2000" dirty="0"/>
              <a:t> </a:t>
            </a:r>
            <a:r>
              <a:rPr lang="en-US" sz="2000" dirty="0" err="1"/>
              <a:t>свой</a:t>
            </a:r>
            <a:r>
              <a:rPr lang="en-US" sz="2000" dirty="0"/>
              <a:t> </a:t>
            </a:r>
            <a:r>
              <a:rPr lang="en-US" sz="2000" dirty="0" err="1"/>
              <a:t>път</a:t>
            </a:r>
            <a:r>
              <a:rPr lang="en-US" sz="2000" dirty="0"/>
              <a:t> и </a:t>
            </a:r>
            <a:r>
              <a:rPr lang="en-US" sz="2000" dirty="0" err="1"/>
              <a:t>собствена</a:t>
            </a:r>
            <a:r>
              <a:rPr lang="en-US" sz="2000" dirty="0"/>
              <a:t> </a:t>
            </a:r>
            <a:r>
              <a:rPr lang="en-US" sz="2000" dirty="0" err="1"/>
              <a:t>логика</a:t>
            </a:r>
            <a:endParaRPr lang="en-US" sz="2000" dirty="0"/>
          </a:p>
          <a:p>
            <a:endParaRPr lang="en-US" sz="2000" dirty="0"/>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Картина 9">
            <a:extLst>
              <a:ext uri="{FF2B5EF4-FFF2-40B4-BE49-F238E27FC236}">
                <a16:creationId xmlns:a16="http://schemas.microsoft.com/office/drawing/2014/main" id="{79C3222C-87FE-466C-8623-2F39A649A3CD}"/>
              </a:ext>
            </a:extLst>
          </p:cNvPr>
          <p:cNvPicPr>
            <a:picLocks noChangeAspect="1"/>
          </p:cNvPicPr>
          <p:nvPr/>
        </p:nvPicPr>
        <p:blipFill>
          <a:blip r:embed="rId3">
            <a:extLst>
              <a:ext uri="{28A0092B-C50C-407E-A947-70E740481C1C}">
                <a14:useLocalDpi xmlns:a14="http://schemas.microsoft.com/office/drawing/2010/main" val="0"/>
              </a:ext>
            </a:extLst>
          </a:blip>
          <a:srcRect l="9157" r="8057" b="-1"/>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798006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B9A3C-B8BC-EB5C-F9B6-FCF3D1197F20}"/>
            </a:ext>
          </a:extLst>
        </p:cNvPr>
        <p:cNvGrpSpPr/>
        <p:nvPr/>
      </p:nvGrpSpPr>
      <p:grpSpPr>
        <a:xfrm>
          <a:off x="0" y="0"/>
          <a:ext cx="0" cy="0"/>
          <a:chOff x="0" y="0"/>
          <a:chExt cx="0" cy="0"/>
        </a:xfrm>
      </p:grpSpPr>
      <p:sp>
        <p:nvSpPr>
          <p:cNvPr id="3" name="Подзаглавие 2">
            <a:extLst>
              <a:ext uri="{FF2B5EF4-FFF2-40B4-BE49-F238E27FC236}">
                <a16:creationId xmlns:a16="http://schemas.microsoft.com/office/drawing/2014/main" id="{7506536D-CAD0-AE2F-7638-2AECE440A6A0}"/>
              </a:ext>
            </a:extLst>
          </p:cNvPr>
          <p:cNvSpPr>
            <a:spLocks noGrp="1"/>
          </p:cNvSpPr>
          <p:nvPr>
            <p:ph type="subTitle" idx="1"/>
          </p:nvPr>
        </p:nvSpPr>
        <p:spPr>
          <a:xfrm>
            <a:off x="791610" y="4946540"/>
            <a:ext cx="10269679" cy="2327786"/>
          </a:xfrm>
        </p:spPr>
        <p:txBody>
          <a:bodyPr>
            <a:normAutofit fontScale="55000" lnSpcReduction="20000"/>
          </a:bodyPr>
          <a:lstStyle/>
          <a:p>
            <a:pPr>
              <a:lnSpc>
                <a:spcPct val="120000"/>
              </a:lnSpc>
            </a:pPr>
            <a:r>
              <a:rPr lang="bg-BG" sz="2900" dirty="0">
                <a:solidFill>
                  <a:srgbClr val="003399"/>
                </a:solidFill>
                <a:latin typeface="trebuchet"/>
              </a:rPr>
              <a:t>Инициатива за трансгранично обучение и ангажираност на религиозни общности </a:t>
            </a:r>
          </a:p>
          <a:p>
            <a:pPr>
              <a:lnSpc>
                <a:spcPct val="120000"/>
              </a:lnSpc>
            </a:pPr>
            <a:r>
              <a:rPr lang="bg-BG" sz="2900" dirty="0">
                <a:solidFill>
                  <a:srgbClr val="003399"/>
                </a:solidFill>
                <a:latin typeface="trebuchet"/>
              </a:rPr>
              <a:t>Фондация за регионално развитие</a:t>
            </a:r>
            <a:endParaRPr lang="en-GB" sz="2900" dirty="0">
              <a:solidFill>
                <a:srgbClr val="003399"/>
              </a:solidFill>
              <a:latin typeface="trebuchet"/>
            </a:endParaRPr>
          </a:p>
          <a:p>
            <a:pPr>
              <a:lnSpc>
                <a:spcPct val="120000"/>
              </a:lnSpc>
            </a:pPr>
            <a:r>
              <a:rPr lang="bg-BG" sz="2900" dirty="0">
                <a:solidFill>
                  <a:srgbClr val="003399"/>
                </a:solidFill>
                <a:latin typeface="trebuchet"/>
              </a:rPr>
              <a:t>Дата на публикуване: </a:t>
            </a:r>
            <a:r>
              <a:rPr lang="en-US" sz="2900" dirty="0">
                <a:solidFill>
                  <a:srgbClr val="003399"/>
                </a:solidFill>
                <a:latin typeface="trebuchet"/>
              </a:rPr>
              <a:t>7</a:t>
            </a:r>
            <a:r>
              <a:rPr lang="bg-BG" sz="2900" dirty="0">
                <a:solidFill>
                  <a:srgbClr val="003399"/>
                </a:solidFill>
                <a:latin typeface="trebuchet"/>
              </a:rPr>
              <a:t>.0</a:t>
            </a:r>
            <a:r>
              <a:rPr lang="en-US" sz="2900" dirty="0">
                <a:solidFill>
                  <a:srgbClr val="003399"/>
                </a:solidFill>
                <a:latin typeface="trebuchet"/>
              </a:rPr>
              <a:t>1</a:t>
            </a:r>
            <a:r>
              <a:rPr lang="bg-BG" sz="2900" dirty="0">
                <a:solidFill>
                  <a:srgbClr val="003399"/>
                </a:solidFill>
                <a:latin typeface="trebuchet"/>
              </a:rPr>
              <a:t>.2026</a:t>
            </a:r>
            <a:endParaRPr lang="en-GB" sz="2900" i="1" dirty="0">
              <a:solidFill>
                <a:srgbClr val="003399"/>
              </a:solidFill>
              <a:latin typeface="trebuchet"/>
            </a:endParaRPr>
          </a:p>
          <a:p>
            <a:pPr>
              <a:lnSpc>
                <a:spcPct val="120000"/>
              </a:lnSpc>
            </a:pPr>
            <a:r>
              <a:rPr lang="bg-BG" sz="2900" i="1" dirty="0">
                <a:solidFill>
                  <a:srgbClr val="003399"/>
                </a:solidFill>
                <a:latin typeface="trebuchet"/>
              </a:rPr>
              <a:t>„Съдържанието на този материал не представя непременно официалната позиция на Европейския съюз“</a:t>
            </a:r>
            <a:endParaRPr lang="en-GB" sz="2900" i="1" dirty="0">
              <a:solidFill>
                <a:srgbClr val="003399"/>
              </a:solidFill>
              <a:latin typeface="trebuchet"/>
            </a:endParaRPr>
          </a:p>
          <a:p>
            <a:r>
              <a:rPr lang="bg-BG" sz="2200" dirty="0">
                <a:solidFill>
                  <a:srgbClr val="003399"/>
                </a:solidFill>
                <a:latin typeface="trebuchet"/>
              </a:rPr>
              <a:t> </a:t>
            </a:r>
            <a:endParaRPr lang="en-GB" sz="2200" dirty="0">
              <a:solidFill>
                <a:srgbClr val="003399"/>
              </a:solidFill>
              <a:latin typeface="trebuchet"/>
            </a:endParaRPr>
          </a:p>
          <a:p>
            <a:r>
              <a:rPr lang="bg-BG" sz="2200" dirty="0">
                <a:solidFill>
                  <a:srgbClr val="003399"/>
                </a:solidFill>
                <a:latin typeface="trebuchet"/>
              </a:rPr>
              <a:t> </a:t>
            </a:r>
            <a:endParaRPr lang="en-GB" sz="2200" dirty="0">
              <a:solidFill>
                <a:srgbClr val="003399"/>
              </a:solidFill>
              <a:latin typeface="trebuchet"/>
            </a:endParaRPr>
          </a:p>
          <a:p>
            <a:endParaRPr lang="en-GB" dirty="0"/>
          </a:p>
        </p:txBody>
      </p:sp>
    </p:spTree>
    <p:extLst>
      <p:ext uri="{BB962C8B-B14F-4D97-AF65-F5344CB8AC3E}">
        <p14:creationId xmlns:p14="http://schemas.microsoft.com/office/powerpoint/2010/main" val="1723540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31" name="Картина 30">
            <a:extLst>
              <a:ext uri="{FF2B5EF4-FFF2-40B4-BE49-F238E27FC236}">
                <a16:creationId xmlns:a16="http://schemas.microsoft.com/office/drawing/2014/main" id="{4B9CCC72-853F-4B33-B934-D218DE79D872}"/>
              </a:ext>
            </a:extLst>
          </p:cNvPr>
          <p:cNvPicPr>
            <a:picLocks noChangeAspect="1"/>
          </p:cNvPicPr>
          <p:nvPr/>
        </p:nvPicPr>
        <p:blipFill>
          <a:blip r:embed="rId3">
            <a:duotone>
              <a:prstClr val="black"/>
              <a:schemeClr val="tx2">
                <a:tint val="45000"/>
                <a:satMod val="400000"/>
              </a:schemeClr>
            </a:duotone>
            <a:alphaModFix amt="15000"/>
            <a:extLst>
              <a:ext uri="{28A0092B-C50C-407E-A947-70E740481C1C}">
                <a14:useLocalDpi xmlns:a14="http://schemas.microsoft.com/office/drawing/2010/main" val="0"/>
              </a:ext>
            </a:extLst>
          </a:blip>
          <a:srcRect t="13451" b="16237"/>
          <a:stretch>
            <a:fillRect/>
          </a:stretch>
        </p:blipFill>
        <p:spPr>
          <a:xfrm>
            <a:off x="20" y="-1"/>
            <a:ext cx="12191980" cy="6858001"/>
          </a:xfrm>
          <a:prstGeom prst="rect">
            <a:avLst/>
          </a:prstGeom>
        </p:spPr>
      </p:pic>
      <p:sp>
        <p:nvSpPr>
          <p:cNvPr id="4" name="Заглавие 3">
            <a:extLst>
              <a:ext uri="{FF2B5EF4-FFF2-40B4-BE49-F238E27FC236}">
                <a16:creationId xmlns:a16="http://schemas.microsoft.com/office/drawing/2014/main" id="{D7C983CF-39FC-4B77-95C9-98841EEC8992}"/>
              </a:ext>
            </a:extLst>
          </p:cNvPr>
          <p:cNvSpPr>
            <a:spLocks noGrp="1"/>
          </p:cNvSpPr>
          <p:nvPr>
            <p:ph type="title"/>
          </p:nvPr>
        </p:nvSpPr>
        <p:spPr/>
        <p:txBody>
          <a:bodyPr vert="horz" lIns="91440" tIns="45720" rIns="91440" bIns="45720" rtlCol="0" anchor="b">
            <a:normAutofit/>
          </a:bodyPr>
          <a:lstStyle/>
          <a:p>
            <a:r>
              <a:rPr lang="en-US"/>
              <a:t>EТИМОЛОГИЯ НА ПОНЯТИЕТО</a:t>
            </a:r>
          </a:p>
        </p:txBody>
      </p:sp>
      <p:graphicFrame>
        <p:nvGraphicFramePr>
          <p:cNvPr id="27" name="Диаграма 26">
            <a:extLst>
              <a:ext uri="{FF2B5EF4-FFF2-40B4-BE49-F238E27FC236}">
                <a16:creationId xmlns:a16="http://schemas.microsoft.com/office/drawing/2014/main" id="{D86E52F7-71D7-4ECB-A5DA-ECD6B7A8FB21}"/>
              </a:ext>
            </a:extLst>
          </p:cNvPr>
          <p:cNvGraphicFramePr/>
          <p:nvPr>
            <p:extLst>
              <p:ext uri="{D42A27DB-BD31-4B8C-83A1-F6EECF244321}">
                <p14:modId xmlns:p14="http://schemas.microsoft.com/office/powerpoint/2010/main" val="3514675940"/>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4347902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лавие 1">
            <a:extLst>
              <a:ext uri="{FF2B5EF4-FFF2-40B4-BE49-F238E27FC236}">
                <a16:creationId xmlns:a16="http://schemas.microsoft.com/office/drawing/2014/main" id="{724DB0B1-8D95-4334-B080-815AD17C2F0D}"/>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b="1" dirty="0"/>
              <a:t>ДЕФИНИЦИЯ</a:t>
            </a:r>
          </a:p>
        </p:txBody>
      </p:sp>
      <p:sp>
        <p:nvSpPr>
          <p:cNvPr id="1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Картина 4">
            <a:extLst>
              <a:ext uri="{FF2B5EF4-FFF2-40B4-BE49-F238E27FC236}">
                <a16:creationId xmlns:a16="http://schemas.microsoft.com/office/drawing/2014/main" id="{FD7811AC-E78B-4A43-935D-90D450F81974}"/>
              </a:ext>
            </a:extLst>
          </p:cNvPr>
          <p:cNvPicPr>
            <a:picLocks noChangeAspect="1"/>
          </p:cNvPicPr>
          <p:nvPr/>
        </p:nvPicPr>
        <p:blipFill>
          <a:blip r:embed="rId3">
            <a:extLst>
              <a:ext uri="{28A0092B-C50C-407E-A947-70E740481C1C}">
                <a14:useLocalDpi xmlns:a14="http://schemas.microsoft.com/office/drawing/2010/main" val="0"/>
              </a:ext>
            </a:extLst>
          </a:blip>
          <a:srcRect l="14404" r="22916" b="3"/>
          <a:stretch>
            <a:fillRect/>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Контейнер за съдържание 2">
            <a:extLst>
              <a:ext uri="{FF2B5EF4-FFF2-40B4-BE49-F238E27FC236}">
                <a16:creationId xmlns:a16="http://schemas.microsoft.com/office/drawing/2014/main" id="{34D918AC-E1E1-48CB-A361-46BB59725A5F}"/>
              </a:ext>
            </a:extLst>
          </p:cNvPr>
          <p:cNvSpPr>
            <a:spLocks noGrp="1"/>
          </p:cNvSpPr>
          <p:nvPr>
            <p:ph sz="half" idx="1"/>
          </p:nvPr>
        </p:nvSpPr>
        <p:spPr>
          <a:xfrm>
            <a:off x="4905955" y="2071316"/>
            <a:ext cx="6713552" cy="4114800"/>
          </a:xfrm>
        </p:spPr>
        <p:txBody>
          <a:bodyPr vert="horz" lIns="91440" tIns="45720" rIns="91440" bIns="45720" rtlCol="0" anchor="t">
            <a:normAutofit/>
          </a:bodyPr>
          <a:lstStyle/>
          <a:p>
            <a:pPr marL="0" indent="0">
              <a:buNone/>
            </a:pPr>
            <a:r>
              <a:rPr lang="en-US" sz="2200" b="1" dirty="0"/>
              <a:t>Harvard Business Review: </a:t>
            </a:r>
            <a:r>
              <a:rPr lang="en-US" sz="2200" dirty="0"/>
              <a:t>Уникален </a:t>
            </a:r>
            <a:r>
              <a:rPr lang="en-US" sz="2200" dirty="0" err="1"/>
              <a:t>набор</a:t>
            </a:r>
            <a:r>
              <a:rPr lang="en-US" sz="2200" dirty="0"/>
              <a:t> </a:t>
            </a:r>
            <a:r>
              <a:rPr lang="en-US" sz="2200" dirty="0" err="1"/>
              <a:t>от</a:t>
            </a:r>
            <a:r>
              <a:rPr lang="en-US" sz="2200" dirty="0"/>
              <a:t> </a:t>
            </a:r>
            <a:r>
              <a:rPr lang="en-US" sz="2200" dirty="0" err="1"/>
              <a:t>дейности</a:t>
            </a:r>
            <a:r>
              <a:rPr lang="en-US" sz="2200" dirty="0"/>
              <a:t> с </a:t>
            </a:r>
            <a:r>
              <a:rPr lang="en-US" sz="2200" dirty="0" err="1"/>
              <a:t>конкретна</a:t>
            </a:r>
            <a:r>
              <a:rPr lang="en-US" sz="2200" dirty="0"/>
              <a:t> </a:t>
            </a:r>
            <a:r>
              <a:rPr lang="en-US" sz="2200" dirty="0" err="1"/>
              <a:t>цел</a:t>
            </a:r>
            <a:r>
              <a:rPr lang="en-US" sz="2200" dirty="0"/>
              <a:t>;</a:t>
            </a:r>
          </a:p>
          <a:p>
            <a:pPr marL="0" indent="0">
              <a:buNone/>
            </a:pPr>
            <a:endParaRPr lang="bg-BG" sz="2200" b="1" dirty="0"/>
          </a:p>
          <a:p>
            <a:pPr marL="0" indent="0">
              <a:buNone/>
            </a:pPr>
            <a:r>
              <a:rPr lang="en-US" sz="2200" b="1" dirty="0" err="1"/>
              <a:t>Американски</a:t>
            </a:r>
            <a:r>
              <a:rPr lang="en-US" sz="2200" b="1" dirty="0"/>
              <a:t> </a:t>
            </a:r>
            <a:r>
              <a:rPr lang="en-US" sz="2200" b="1" dirty="0" err="1"/>
              <a:t>институт</a:t>
            </a:r>
            <a:r>
              <a:rPr lang="en-US" sz="2200" b="1" dirty="0"/>
              <a:t> </a:t>
            </a:r>
            <a:r>
              <a:rPr lang="en-US" sz="2200" b="1" dirty="0" err="1"/>
              <a:t>за</a:t>
            </a:r>
            <a:r>
              <a:rPr lang="en-US" sz="2200" b="1" dirty="0"/>
              <a:t> </a:t>
            </a:r>
            <a:r>
              <a:rPr lang="en-US" sz="2200" b="1" dirty="0" err="1"/>
              <a:t>проектен</a:t>
            </a:r>
            <a:r>
              <a:rPr lang="en-US" sz="2200" b="1" dirty="0"/>
              <a:t> </a:t>
            </a:r>
            <a:r>
              <a:rPr lang="en-US" sz="2200" b="1" dirty="0" err="1"/>
              <a:t>мениджмънт</a:t>
            </a:r>
            <a:r>
              <a:rPr lang="en-US" sz="2200" b="1" dirty="0"/>
              <a:t> (PMI): </a:t>
            </a:r>
            <a:r>
              <a:rPr lang="en-US" sz="2200" dirty="0" err="1"/>
              <a:t>Временно</a:t>
            </a:r>
            <a:r>
              <a:rPr lang="en-US" sz="2200" dirty="0"/>
              <a:t> </a:t>
            </a:r>
            <a:r>
              <a:rPr lang="en-US" sz="2200" dirty="0" err="1"/>
              <a:t>начинание</a:t>
            </a:r>
            <a:r>
              <a:rPr lang="en-US" sz="2200" dirty="0"/>
              <a:t> </a:t>
            </a:r>
            <a:r>
              <a:rPr lang="en-US" sz="2200" dirty="0" err="1"/>
              <a:t>за</a:t>
            </a:r>
            <a:r>
              <a:rPr lang="en-US" sz="2200" dirty="0"/>
              <a:t> </a:t>
            </a:r>
            <a:r>
              <a:rPr lang="en-US" sz="2200" dirty="0" err="1"/>
              <a:t>уникален</a:t>
            </a:r>
            <a:r>
              <a:rPr lang="en-US" sz="2200" dirty="0"/>
              <a:t> </a:t>
            </a:r>
            <a:r>
              <a:rPr lang="en-US" sz="2200" dirty="0" err="1"/>
              <a:t>продукт</a:t>
            </a:r>
            <a:r>
              <a:rPr lang="en-US" sz="2200" dirty="0"/>
              <a:t>/</a:t>
            </a:r>
            <a:r>
              <a:rPr lang="en-US" sz="2200" dirty="0" err="1"/>
              <a:t>услуга</a:t>
            </a:r>
            <a:r>
              <a:rPr lang="en-US" sz="2200" dirty="0"/>
              <a:t>;</a:t>
            </a:r>
          </a:p>
          <a:p>
            <a:pPr marL="0" indent="0">
              <a:buNone/>
            </a:pPr>
            <a:endParaRPr lang="bg-BG" sz="2200" b="1" dirty="0"/>
          </a:p>
          <a:p>
            <a:pPr marL="0" indent="0">
              <a:buNone/>
            </a:pPr>
            <a:r>
              <a:rPr lang="en-US" sz="2200" b="1" dirty="0" err="1"/>
              <a:t>Нието-Родригес</a:t>
            </a:r>
            <a:r>
              <a:rPr lang="en-US" sz="2200" b="1" dirty="0"/>
              <a:t>:</a:t>
            </a:r>
            <a:r>
              <a:rPr lang="en-US" sz="2200" dirty="0"/>
              <a:t> </a:t>
            </a:r>
            <a:r>
              <a:rPr lang="en-US" sz="2200" dirty="0" err="1"/>
              <a:t>Начало</a:t>
            </a:r>
            <a:r>
              <a:rPr lang="en-US" sz="2200" dirty="0"/>
              <a:t> и </a:t>
            </a:r>
            <a:r>
              <a:rPr lang="en-US" sz="2200" dirty="0" err="1"/>
              <a:t>край</a:t>
            </a:r>
            <a:r>
              <a:rPr lang="en-US" sz="2200" dirty="0"/>
              <a:t>, </a:t>
            </a:r>
            <a:r>
              <a:rPr lang="en-US" sz="2200" dirty="0" err="1"/>
              <a:t>ресурси</a:t>
            </a:r>
            <a:r>
              <a:rPr lang="en-US" sz="2200" dirty="0"/>
              <a:t>, </a:t>
            </a:r>
            <a:r>
              <a:rPr lang="en-US" sz="2200" dirty="0" err="1"/>
              <a:t>нов</a:t>
            </a:r>
            <a:r>
              <a:rPr lang="en-US" sz="2200" dirty="0"/>
              <a:t> </a:t>
            </a:r>
            <a:r>
              <a:rPr lang="en-US" sz="2200" dirty="0" err="1"/>
              <a:t>екип</a:t>
            </a:r>
            <a:r>
              <a:rPr lang="en-US" sz="2200" dirty="0"/>
              <a:t>.</a:t>
            </a:r>
          </a:p>
          <a:p>
            <a:endParaRPr lang="en-US" sz="2200" dirty="0"/>
          </a:p>
        </p:txBody>
      </p:sp>
    </p:spTree>
    <p:extLst>
      <p:ext uri="{BB962C8B-B14F-4D97-AF65-F5344CB8AC3E}">
        <p14:creationId xmlns:p14="http://schemas.microsoft.com/office/powerpoint/2010/main" val="72003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Arc 3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Заглавие 1">
            <a:extLst>
              <a:ext uri="{FF2B5EF4-FFF2-40B4-BE49-F238E27FC236}">
                <a16:creationId xmlns:a16="http://schemas.microsoft.com/office/drawing/2014/main" id="{A575D986-D47C-45C5-A476-0ACB2DDEF5F3}"/>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dirty="0">
                <a:solidFill>
                  <a:schemeClr val="tx1"/>
                </a:solidFill>
                <a:latin typeface="+mj-lt"/>
                <a:ea typeface="+mj-ea"/>
                <a:cs typeface="+mj-cs"/>
              </a:rPr>
              <a:t>ПРОЕКТ ИЛИ РУТИННА ДЕЙНОСТ?</a:t>
            </a:r>
          </a:p>
        </p:txBody>
      </p:sp>
      <p:sp>
        <p:nvSpPr>
          <p:cNvPr id="38" name="Freeform: Shape 3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Контейнер за съдържание 21">
            <a:extLst>
              <a:ext uri="{FF2B5EF4-FFF2-40B4-BE49-F238E27FC236}">
                <a16:creationId xmlns:a16="http://schemas.microsoft.com/office/drawing/2014/main" id="{209DD5BD-EB6A-4FED-89A6-03184E68E8E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2319" r="24526" b="-1"/>
          <a:stretch>
            <a:fillRect/>
          </a:stretch>
        </p:blipFill>
        <p:spPr>
          <a:xfrm>
            <a:off x="703182" y="861268"/>
            <a:ext cx="4777381" cy="496572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Контейнер за съдържание 2">
            <a:extLst>
              <a:ext uri="{FF2B5EF4-FFF2-40B4-BE49-F238E27FC236}">
                <a16:creationId xmlns:a16="http://schemas.microsoft.com/office/drawing/2014/main" id="{B51801B9-D2BA-47F7-B35F-410413620209}"/>
              </a:ext>
            </a:extLst>
          </p:cNvPr>
          <p:cNvSpPr>
            <a:spLocks noGrp="1"/>
          </p:cNvSpPr>
          <p:nvPr>
            <p:ph sz="half" idx="1"/>
          </p:nvPr>
        </p:nvSpPr>
        <p:spPr>
          <a:xfrm>
            <a:off x="5894962" y="2324924"/>
            <a:ext cx="5458838" cy="4192520"/>
          </a:xfrm>
        </p:spPr>
        <p:txBody>
          <a:bodyPr vert="horz" lIns="91440" tIns="45720" rIns="91440" bIns="45720" rtlCol="0">
            <a:normAutofit/>
          </a:bodyPr>
          <a:lstStyle/>
          <a:p>
            <a:pPr marL="0" lvl="0" indent="0">
              <a:spcAft>
                <a:spcPts val="800"/>
              </a:spcAft>
              <a:buSzPts val="1000"/>
              <a:buNone/>
              <a:tabLst>
                <a:tab pos="457200" algn="l"/>
              </a:tabLst>
            </a:pPr>
            <a:r>
              <a:rPr lang="en-US" dirty="0">
                <a:effectLst/>
              </a:rPr>
              <a:t>1) </a:t>
            </a:r>
            <a:r>
              <a:rPr lang="en-US" dirty="0" err="1">
                <a:effectLst/>
              </a:rPr>
              <a:t>Начало</a:t>
            </a:r>
            <a:r>
              <a:rPr lang="en-US" dirty="0">
                <a:effectLst/>
              </a:rPr>
              <a:t> и </a:t>
            </a:r>
            <a:r>
              <a:rPr lang="en-US" dirty="0" err="1">
                <a:effectLst/>
              </a:rPr>
              <a:t>край</a:t>
            </a:r>
            <a:r>
              <a:rPr lang="en-US" dirty="0">
                <a:effectLst/>
              </a:rPr>
              <a:t>;</a:t>
            </a:r>
          </a:p>
          <a:p>
            <a:pPr marL="0" lvl="0" indent="0">
              <a:spcAft>
                <a:spcPts val="800"/>
              </a:spcAft>
              <a:buSzPts val="1000"/>
              <a:buNone/>
              <a:tabLst>
                <a:tab pos="457200" algn="l"/>
              </a:tabLst>
            </a:pPr>
            <a:r>
              <a:rPr lang="en-US" dirty="0"/>
              <a:t>2) </a:t>
            </a:r>
            <a:r>
              <a:rPr lang="en-US" dirty="0" err="1"/>
              <a:t>У</a:t>
            </a:r>
            <a:r>
              <a:rPr lang="en-US" dirty="0" err="1">
                <a:effectLst/>
              </a:rPr>
              <a:t>никална</a:t>
            </a:r>
            <a:r>
              <a:rPr lang="en-US" dirty="0">
                <a:effectLst/>
              </a:rPr>
              <a:t> </a:t>
            </a:r>
            <a:r>
              <a:rPr lang="en-US" dirty="0" err="1">
                <a:effectLst/>
              </a:rPr>
              <a:t>цел</a:t>
            </a:r>
            <a:r>
              <a:rPr lang="en-US" dirty="0">
                <a:effectLst/>
              </a:rPr>
              <a:t>/</a:t>
            </a:r>
            <a:r>
              <a:rPr lang="en-US" dirty="0" err="1">
                <a:effectLst/>
              </a:rPr>
              <a:t>новаторски</a:t>
            </a:r>
            <a:r>
              <a:rPr lang="en-US" dirty="0">
                <a:effectLst/>
              </a:rPr>
              <a:t> </a:t>
            </a:r>
            <a:r>
              <a:rPr lang="en-US" dirty="0" err="1">
                <a:effectLst/>
              </a:rPr>
              <a:t>характер</a:t>
            </a:r>
            <a:r>
              <a:rPr lang="en-US" dirty="0">
                <a:effectLst/>
              </a:rPr>
              <a:t>;</a:t>
            </a:r>
          </a:p>
          <a:p>
            <a:pPr marL="0" lvl="0" indent="0">
              <a:spcAft>
                <a:spcPts val="800"/>
              </a:spcAft>
              <a:buSzPts val="1000"/>
              <a:buNone/>
              <a:tabLst>
                <a:tab pos="457200" algn="l"/>
              </a:tabLst>
            </a:pPr>
            <a:r>
              <a:rPr lang="en-US" dirty="0">
                <a:effectLst/>
              </a:rPr>
              <a:t>3) </a:t>
            </a:r>
            <a:r>
              <a:rPr lang="en-US" dirty="0" err="1"/>
              <a:t>Р</a:t>
            </a:r>
            <a:r>
              <a:rPr lang="en-US" dirty="0" err="1">
                <a:effectLst/>
              </a:rPr>
              <a:t>азнообразни</a:t>
            </a:r>
            <a:r>
              <a:rPr lang="en-US" dirty="0">
                <a:effectLst/>
              </a:rPr>
              <a:t> </a:t>
            </a:r>
            <a:r>
              <a:rPr lang="en-US" dirty="0" err="1">
                <a:effectLst/>
              </a:rPr>
              <a:t>ресурси</a:t>
            </a:r>
            <a:r>
              <a:rPr lang="en-US" dirty="0">
                <a:effectLst/>
              </a:rPr>
              <a:t>;</a:t>
            </a:r>
          </a:p>
          <a:p>
            <a:pPr marL="0" lvl="0" indent="0">
              <a:spcAft>
                <a:spcPts val="800"/>
              </a:spcAft>
              <a:buSzPts val="1000"/>
              <a:buNone/>
              <a:tabLst>
                <a:tab pos="457200" algn="l"/>
              </a:tabLst>
            </a:pPr>
            <a:r>
              <a:rPr lang="en-US" dirty="0"/>
              <a:t>4) </a:t>
            </a:r>
            <a:r>
              <a:rPr lang="en-US" dirty="0" err="1">
                <a:effectLst/>
              </a:rPr>
              <a:t>Мултидисциплинарен</a:t>
            </a:r>
            <a:r>
              <a:rPr lang="en-US" dirty="0">
                <a:effectLst/>
              </a:rPr>
              <a:t> </a:t>
            </a:r>
            <a:r>
              <a:rPr lang="en-US" dirty="0" err="1">
                <a:effectLst/>
              </a:rPr>
              <a:t>екип</a:t>
            </a:r>
            <a:r>
              <a:rPr lang="en-US" dirty="0">
                <a:effectLst/>
              </a:rPr>
              <a:t>;</a:t>
            </a:r>
          </a:p>
          <a:p>
            <a:pPr marL="0" indent="0">
              <a:buNone/>
            </a:pPr>
            <a:r>
              <a:rPr lang="en-US" dirty="0"/>
              <a:t>5) </a:t>
            </a:r>
            <a:r>
              <a:rPr lang="en-US" dirty="0" err="1">
                <a:effectLst/>
              </a:rPr>
              <a:t>Постигане</a:t>
            </a:r>
            <a:r>
              <a:rPr lang="en-US" dirty="0">
                <a:effectLst/>
              </a:rPr>
              <a:t> </a:t>
            </a:r>
            <a:r>
              <a:rPr lang="en-US" dirty="0" err="1">
                <a:effectLst/>
              </a:rPr>
              <a:t>на</a:t>
            </a:r>
            <a:r>
              <a:rPr lang="en-US" dirty="0">
                <a:effectLst/>
              </a:rPr>
              <a:t> </a:t>
            </a:r>
            <a:r>
              <a:rPr lang="en-US" dirty="0" err="1">
                <a:effectLst/>
              </a:rPr>
              <a:t>конкретен</a:t>
            </a:r>
            <a:r>
              <a:rPr lang="en-US" dirty="0">
                <a:effectLst/>
              </a:rPr>
              <a:t> </a:t>
            </a:r>
            <a:r>
              <a:rPr lang="en-US" dirty="0" err="1">
                <a:effectLst/>
              </a:rPr>
              <a:t>резултат</a:t>
            </a:r>
            <a:r>
              <a:rPr lang="en-US" dirty="0">
                <a:effectLst/>
              </a:rPr>
              <a:t>, </a:t>
            </a:r>
            <a:r>
              <a:rPr lang="en-US" dirty="0" err="1">
                <a:effectLst/>
              </a:rPr>
              <a:t>промяна</a:t>
            </a:r>
            <a:endParaRPr lang="en-US" dirty="0"/>
          </a:p>
        </p:txBody>
      </p:sp>
    </p:spTree>
    <p:extLst>
      <p:ext uri="{BB962C8B-B14F-4D97-AF65-F5344CB8AC3E}">
        <p14:creationId xmlns:p14="http://schemas.microsoft.com/office/powerpoint/2010/main" val="104482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2AF7C8C-DE89-49E6-A729-2E77509FC1FA}"/>
              </a:ext>
            </a:extLst>
          </p:cNvPr>
          <p:cNvSpPr>
            <a:spLocks noGrp="1"/>
          </p:cNvSpPr>
          <p:nvPr>
            <p:ph type="title"/>
          </p:nvPr>
        </p:nvSpPr>
        <p:spPr/>
        <p:txBody>
          <a:bodyPr/>
          <a:lstStyle/>
          <a:p>
            <a:r>
              <a:rPr lang="bg-BG" dirty="0">
                <a:latin typeface="Trebuchet MS" panose="020B0603020202020204" pitchFamily="34" charset="0"/>
                <a:cs typeface="Times New Roman" panose="02020603050405020304" pitchFamily="18" charset="0"/>
              </a:rPr>
              <a:t>ПРОЕКТ ИЛИ РУТИННА ДЕЙНОСТ?</a:t>
            </a:r>
          </a:p>
        </p:txBody>
      </p:sp>
      <p:graphicFrame>
        <p:nvGraphicFramePr>
          <p:cNvPr id="6" name="Диаграма 5">
            <a:extLst>
              <a:ext uri="{FF2B5EF4-FFF2-40B4-BE49-F238E27FC236}">
                <a16:creationId xmlns:a16="http://schemas.microsoft.com/office/drawing/2014/main" id="{C9B248AF-55D2-4B78-A811-5C86A0EE87AF}"/>
              </a:ext>
            </a:extLst>
          </p:cNvPr>
          <p:cNvGraphicFramePr/>
          <p:nvPr>
            <p:extLst>
              <p:ext uri="{D42A27DB-BD31-4B8C-83A1-F6EECF244321}">
                <p14:modId xmlns:p14="http://schemas.microsoft.com/office/powerpoint/2010/main" val="2463362812"/>
              </p:ext>
            </p:extLst>
          </p:nvPr>
        </p:nvGraphicFramePr>
        <p:xfrm>
          <a:off x="1038711" y="1904103"/>
          <a:ext cx="5087769" cy="4110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Диаграма 8">
            <a:extLst>
              <a:ext uri="{FF2B5EF4-FFF2-40B4-BE49-F238E27FC236}">
                <a16:creationId xmlns:a16="http://schemas.microsoft.com/office/drawing/2014/main" id="{8D2B7D83-54F7-4019-8820-32DB9E951AC4}"/>
              </a:ext>
            </a:extLst>
          </p:cNvPr>
          <p:cNvGraphicFramePr/>
          <p:nvPr>
            <p:extLst>
              <p:ext uri="{D42A27DB-BD31-4B8C-83A1-F6EECF244321}">
                <p14:modId xmlns:p14="http://schemas.microsoft.com/office/powerpoint/2010/main" val="2406563771"/>
              </p:ext>
            </p:extLst>
          </p:nvPr>
        </p:nvGraphicFramePr>
        <p:xfrm>
          <a:off x="6401396" y="1904103"/>
          <a:ext cx="5087769" cy="41105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86080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l="-6000" r="-6000"/>
          </a:stretch>
        </a:blipFill>
        <a:effectLst/>
      </p:bgPr>
    </p:bg>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71924E2C-3502-4D1B-87BE-6B241B8EF653}"/>
              </a:ext>
            </a:extLst>
          </p:cNvPr>
          <p:cNvSpPr>
            <a:spLocks noGrp="1"/>
          </p:cNvSpPr>
          <p:nvPr>
            <p:ph type="title"/>
          </p:nvPr>
        </p:nvSpPr>
        <p:spPr>
          <a:xfrm>
            <a:off x="1066800" y="166434"/>
            <a:ext cx="10058400" cy="1450757"/>
          </a:xfrm>
        </p:spPr>
        <p:txBody>
          <a:bodyPr/>
          <a:lstStyle/>
          <a:p>
            <a:pPr algn="ctr"/>
            <a:r>
              <a:rPr lang="bg-BG" dirty="0">
                <a:latin typeface="Trebuchet MS" panose="020B0603020202020204" pitchFamily="34" charset="0"/>
                <a:cs typeface="Times New Roman" panose="02020603050405020304" pitchFamily="18" charset="0"/>
              </a:rPr>
              <a:t>ПРИМЕРИ ОТ ПРАКТИКАТА</a:t>
            </a:r>
          </a:p>
        </p:txBody>
      </p:sp>
    </p:spTree>
    <p:extLst>
      <p:ext uri="{BB962C8B-B14F-4D97-AF65-F5344CB8AC3E}">
        <p14:creationId xmlns:p14="http://schemas.microsoft.com/office/powerpoint/2010/main" val="3796447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Правоъгълник 5">
            <a:extLst>
              <a:ext uri="{FF2B5EF4-FFF2-40B4-BE49-F238E27FC236}">
                <a16:creationId xmlns:a16="http://schemas.microsoft.com/office/drawing/2014/main" id="{9F92D020-CE74-4198-8F96-3337FDCEAAA7}"/>
              </a:ext>
            </a:extLst>
          </p:cNvPr>
          <p:cNvSpPr/>
          <p:nvPr/>
        </p:nvSpPr>
        <p:spPr>
          <a:xfrm>
            <a:off x="1196266" y="1544406"/>
            <a:ext cx="5030544" cy="2862322"/>
          </a:xfrm>
          <a:prstGeom prst="rect">
            <a:avLst/>
          </a:prstGeom>
          <a:noFill/>
        </p:spPr>
        <p:txBody>
          <a:bodyPr wrap="none" lIns="91440" tIns="45720" rIns="91440" bIns="45720">
            <a:spAutoFit/>
          </a:bodyPr>
          <a:lstStyle/>
          <a:p>
            <a:r>
              <a:rPr lang="bg-BG" sz="6000" b="0" cap="none" spc="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rPr>
              <a:t>ПРИМЕРИ ПО </a:t>
            </a:r>
          </a:p>
          <a:p>
            <a:r>
              <a:rPr lang="bg-BG" sz="600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rPr>
              <a:t>ВИДОВЕ </a:t>
            </a:r>
          </a:p>
          <a:p>
            <a:r>
              <a:rPr lang="bg-BG" sz="600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rPr>
              <a:t>ПРОЕКТИ</a:t>
            </a:r>
            <a:endParaRPr lang="bg-BG" sz="6000" b="0" cap="none" spc="0" dirty="0">
              <a:ln w="0"/>
              <a:solidFill>
                <a:schemeClr val="tx2">
                  <a:lumMod val="50000"/>
                </a:schemeClr>
              </a:solidFill>
              <a:effectLst>
                <a:outerShdw blurRad="38100" dist="25400" dir="5400000" algn="ctr" rotWithShape="0">
                  <a:srgbClr val="6E747A">
                    <a:alpha val="43000"/>
                  </a:srgbClr>
                </a:outerShdw>
              </a:effectLst>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2647934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119BF52D-0D48-447A-AB92-1957CDEF7D16}"/>
              </a:ext>
            </a:extLst>
          </p:cNvPr>
          <p:cNvSpPr>
            <a:spLocks noGrp="1"/>
          </p:cNvSpPr>
          <p:nvPr>
            <p:ph type="title"/>
          </p:nvPr>
        </p:nvSpPr>
        <p:spPr>
          <a:xfrm>
            <a:off x="1188720" y="365125"/>
            <a:ext cx="10515600" cy="1325563"/>
          </a:xfrm>
        </p:spPr>
        <p:txBody>
          <a:bodyPr/>
          <a:lstStyle/>
          <a:p>
            <a:r>
              <a:rPr lang="en-US" b="1" dirty="0">
                <a:latin typeface="Trebuchet MS" panose="020B0603020202020204" pitchFamily="34" charset="0"/>
                <a:cs typeface="Times New Roman" panose="02020603050405020304" pitchFamily="18" charset="0"/>
              </a:rPr>
              <a:t>HUMAN BRAIN PROJECT</a:t>
            </a:r>
            <a:endParaRPr lang="bg-BG" b="1" dirty="0">
              <a:latin typeface="Trebuchet MS" panose="020B0603020202020204" pitchFamily="34" charset="0"/>
              <a:cs typeface="Times New Roman" panose="02020603050405020304" pitchFamily="18" charset="0"/>
            </a:endParaRPr>
          </a:p>
        </p:txBody>
      </p:sp>
      <p:sp>
        <p:nvSpPr>
          <p:cNvPr id="4" name="Контейнер за съдържание 3">
            <a:extLst>
              <a:ext uri="{FF2B5EF4-FFF2-40B4-BE49-F238E27FC236}">
                <a16:creationId xmlns:a16="http://schemas.microsoft.com/office/drawing/2014/main" id="{02D6E476-C6E6-43F0-882B-85631013A1F4}"/>
              </a:ext>
            </a:extLst>
          </p:cNvPr>
          <p:cNvSpPr>
            <a:spLocks noGrp="1"/>
          </p:cNvSpPr>
          <p:nvPr>
            <p:ph sz="half" idx="1"/>
          </p:nvPr>
        </p:nvSpPr>
        <p:spPr>
          <a:xfrm>
            <a:off x="1188720" y="1964069"/>
            <a:ext cx="6685878" cy="4023360"/>
          </a:xfrm>
        </p:spPr>
        <p:txBody>
          <a:bodyPr>
            <a:normAutofit/>
          </a:bodyPr>
          <a:lstStyle/>
          <a:p>
            <a:pPr marL="0" marR="0" lvl="0" indent="0" algn="l" defTabSz="914400" rtl="0" eaLnBrk="1" fontAlgn="auto" latinLnBrk="0" hangingPunct="1">
              <a:lnSpc>
                <a:spcPct val="100000"/>
              </a:lnSpc>
              <a:spcBef>
                <a:spcPts val="1200"/>
              </a:spcBef>
              <a:spcAft>
                <a:spcPts val="800"/>
              </a:spcAft>
              <a:buClr>
                <a:srgbClr val="6F6F74"/>
              </a:buClr>
              <a:buSzPts val="1000"/>
              <a:buFont typeface="Calibri" panose="020F0502020204030204" pitchFamily="34" charset="0"/>
              <a:buNone/>
              <a:tabLst>
                <a:tab pos="457200" algn="l"/>
              </a:tabLst>
              <a:defRPr/>
            </a:pPr>
            <a:r>
              <a:rPr kumimoji="0" lang="bg-BG" sz="2400" b="1" i="0" u="none" strike="noStrike" kern="100" cap="none" spc="0" normalizeH="0" baseline="0" noProof="0" dirty="0">
                <a:ln>
                  <a:noFill/>
                </a:ln>
                <a:solidFill>
                  <a:srgbClr val="000000">
                    <a:lumMod val="75000"/>
                    <a:lumOff val="25000"/>
                  </a:srgbClr>
                </a:solidFill>
                <a:effectLst/>
                <a:uLnTx/>
                <a:uFillTx/>
                <a:latin typeface="Trebuchet MS" panose="020B0603020202020204" pitchFamily="34" charset="0"/>
                <a:ea typeface="Verdana" panose="020B0604030504040204" pitchFamily="34" charset="0"/>
                <a:cs typeface="Times New Roman" panose="02020603050405020304" pitchFamily="18" charset="0"/>
              </a:rPr>
              <a:t>ЦЕЛ: </a:t>
            </a:r>
            <a:r>
              <a:rPr kumimoji="0" lang="bg-BG" sz="2400" b="0" i="0" u="none" strike="noStrike" kern="100" cap="none" spc="0" normalizeH="0" baseline="0" noProof="0" dirty="0">
                <a:ln>
                  <a:noFill/>
                </a:ln>
                <a:solidFill>
                  <a:srgbClr val="000000">
                    <a:lumMod val="75000"/>
                    <a:lumOff val="25000"/>
                  </a:srgbClr>
                </a:solidFill>
                <a:effectLst/>
                <a:uLnTx/>
                <a:uFillTx/>
                <a:latin typeface="Trebuchet MS" panose="020B0603020202020204" pitchFamily="34" charset="0"/>
                <a:ea typeface="Verdana" panose="020B0604030504040204" pitchFamily="34" charset="0"/>
                <a:cs typeface="Times New Roman" panose="02020603050405020304" pitchFamily="18" charset="0"/>
              </a:rPr>
              <a:t>РАЗБИРАНЕ НА МОЗЪКА </a:t>
            </a:r>
          </a:p>
          <a:p>
            <a:pPr marL="0" marR="0" lvl="0" indent="0" algn="l" defTabSz="914400" rtl="0" eaLnBrk="1" fontAlgn="auto" latinLnBrk="0" hangingPunct="1">
              <a:lnSpc>
                <a:spcPct val="100000"/>
              </a:lnSpc>
              <a:spcBef>
                <a:spcPts val="1200"/>
              </a:spcBef>
              <a:spcAft>
                <a:spcPts val="800"/>
              </a:spcAft>
              <a:buClr>
                <a:srgbClr val="6F6F74"/>
              </a:buClr>
              <a:buSzPts val="1000"/>
              <a:buFont typeface="Calibri" panose="020F0502020204030204" pitchFamily="34" charset="0"/>
              <a:buNone/>
              <a:tabLst>
                <a:tab pos="457200" algn="l"/>
              </a:tabLst>
              <a:defRPr/>
            </a:pPr>
            <a:r>
              <a:rPr kumimoji="0" lang="bg-BG" sz="2400" b="1" i="0" u="none" strike="noStrike" kern="100" cap="none" spc="0" normalizeH="0" baseline="0" noProof="0" dirty="0">
                <a:ln>
                  <a:noFill/>
                </a:ln>
                <a:solidFill>
                  <a:srgbClr val="000000">
                    <a:lumMod val="75000"/>
                    <a:lumOff val="25000"/>
                  </a:srgbClr>
                </a:solidFill>
                <a:effectLst/>
                <a:uLnTx/>
                <a:uFillTx/>
                <a:latin typeface="Trebuchet MS" panose="020B0603020202020204" pitchFamily="34" charset="0"/>
                <a:ea typeface="Verdana" panose="020B0604030504040204" pitchFamily="34" charset="0"/>
                <a:cs typeface="Times New Roman" panose="02020603050405020304" pitchFamily="18" charset="0"/>
              </a:rPr>
              <a:t>РЕЗУЛТАТ: </a:t>
            </a:r>
            <a:r>
              <a:rPr kumimoji="0" lang="bg-BG" sz="2400" b="0" i="0" u="none" strike="noStrike" kern="100" cap="none" spc="0" normalizeH="0" baseline="0" noProof="0" dirty="0">
                <a:ln>
                  <a:noFill/>
                </a:ln>
                <a:solidFill>
                  <a:srgbClr val="000000">
                    <a:lumMod val="75000"/>
                    <a:lumOff val="25000"/>
                  </a:srgbClr>
                </a:solidFill>
                <a:effectLst/>
                <a:uLnTx/>
                <a:uFillTx/>
                <a:latin typeface="Trebuchet MS" panose="020B0603020202020204" pitchFamily="34" charset="0"/>
                <a:ea typeface="Verdana" panose="020B0604030504040204" pitchFamily="34" charset="0"/>
                <a:cs typeface="Times New Roman" panose="02020603050405020304" pitchFamily="18" charset="0"/>
              </a:rPr>
              <a:t>МОДЕЛИ  И СИМУЛАЦИИ</a:t>
            </a:r>
          </a:p>
          <a:p>
            <a:pPr marL="0" marR="0" lvl="0" indent="0" algn="l" defTabSz="914400" rtl="0" eaLnBrk="1" fontAlgn="auto" latinLnBrk="0" hangingPunct="1">
              <a:lnSpc>
                <a:spcPct val="100000"/>
              </a:lnSpc>
              <a:spcBef>
                <a:spcPts val="1200"/>
              </a:spcBef>
              <a:spcAft>
                <a:spcPts val="800"/>
              </a:spcAft>
              <a:buClr>
                <a:srgbClr val="6F6F74"/>
              </a:buClr>
              <a:buSzPts val="1000"/>
              <a:buFont typeface="Calibri" panose="020F0502020204030204" pitchFamily="34" charset="0"/>
              <a:buNone/>
              <a:tabLst>
                <a:tab pos="457200" algn="l"/>
              </a:tabLst>
              <a:defRPr/>
            </a:pPr>
            <a:r>
              <a:rPr kumimoji="0" lang="bg-BG" sz="2400" b="1" i="0" u="none" strike="noStrike" kern="1200" cap="none" spc="0" normalizeH="0" baseline="0" noProof="0" dirty="0">
                <a:ln>
                  <a:noFill/>
                </a:ln>
                <a:solidFill>
                  <a:srgbClr val="000000">
                    <a:lumMod val="75000"/>
                    <a:lumOff val="25000"/>
                  </a:srgbClr>
                </a:solidFill>
                <a:effectLst/>
                <a:uLnTx/>
                <a:uFillTx/>
                <a:latin typeface="Trebuchet MS" panose="020B0603020202020204" pitchFamily="34" charset="0"/>
                <a:ea typeface="Verdana" panose="020B0604030504040204" pitchFamily="34" charset="0"/>
                <a:cs typeface="Times New Roman" panose="02020603050405020304" pitchFamily="18" charset="0"/>
              </a:rPr>
              <a:t>ИНОВАЦИИ: </a:t>
            </a:r>
            <a:r>
              <a:rPr kumimoji="0" lang="bg-BG" sz="2400" b="0" i="0" u="none" strike="noStrike" kern="1200" cap="none" spc="0" normalizeH="0" baseline="0" noProof="0" dirty="0">
                <a:ln>
                  <a:noFill/>
                </a:ln>
                <a:solidFill>
                  <a:srgbClr val="000000">
                    <a:lumMod val="75000"/>
                    <a:lumOff val="25000"/>
                  </a:srgbClr>
                </a:solidFill>
                <a:effectLst/>
                <a:uLnTx/>
                <a:uFillTx/>
                <a:latin typeface="Trebuchet MS" panose="020B0603020202020204" pitchFamily="34" charset="0"/>
                <a:ea typeface="Verdana" panose="020B0604030504040204" pitchFamily="34" charset="0"/>
                <a:cs typeface="Times New Roman" panose="02020603050405020304" pitchFamily="18" charset="0"/>
              </a:rPr>
              <a:t>НЕВРОИНФОРМАТИКА, СУПЕРКОМПЮТРИ</a:t>
            </a:r>
          </a:p>
          <a:p>
            <a:pPr marL="0" marR="0" lvl="0" indent="0" algn="l" defTabSz="914400" rtl="0" eaLnBrk="1" fontAlgn="auto" latinLnBrk="0" hangingPunct="1">
              <a:lnSpc>
                <a:spcPct val="100000"/>
              </a:lnSpc>
              <a:spcBef>
                <a:spcPts val="1200"/>
              </a:spcBef>
              <a:spcAft>
                <a:spcPts val="800"/>
              </a:spcAft>
              <a:buClr>
                <a:srgbClr val="6F6F74"/>
              </a:buClr>
              <a:buSzPts val="1000"/>
              <a:buFont typeface="Calibri" panose="020F0502020204030204" pitchFamily="34" charset="0"/>
              <a:buNone/>
              <a:tabLst>
                <a:tab pos="457200" algn="l"/>
              </a:tabLst>
              <a:defRPr/>
            </a:pPr>
            <a:r>
              <a:rPr kumimoji="0" lang="ru-RU" sz="2400" b="1" i="0" u="none" strike="noStrike" kern="1200" cap="none" spc="0" normalizeH="0" baseline="0" noProof="0" dirty="0">
                <a:ln>
                  <a:noFill/>
                </a:ln>
                <a:solidFill>
                  <a:srgbClr val="000000">
                    <a:lumMod val="75000"/>
                    <a:lumOff val="25000"/>
                  </a:srgbClr>
                </a:solidFill>
                <a:effectLst/>
                <a:uLnTx/>
                <a:uFillTx/>
                <a:latin typeface="Trebuchet MS" panose="020B0603020202020204" pitchFamily="34" charset="0"/>
                <a:ea typeface="Verdana" panose="020B0604030504040204" pitchFamily="34" charset="0"/>
                <a:cs typeface="Times New Roman" panose="02020603050405020304" pitchFamily="18" charset="0"/>
              </a:rPr>
              <a:t>ЦЕЛЕВА ГРУПА: </a:t>
            </a:r>
            <a:r>
              <a:rPr kumimoji="0" lang="ru-RU" sz="2400" b="0" i="0" u="none" strike="noStrike" kern="1200" cap="none" spc="0" normalizeH="0" baseline="0" noProof="0" dirty="0">
                <a:ln>
                  <a:noFill/>
                </a:ln>
                <a:solidFill>
                  <a:srgbClr val="000000">
                    <a:lumMod val="75000"/>
                    <a:lumOff val="25000"/>
                  </a:srgbClr>
                </a:solidFill>
                <a:effectLst/>
                <a:uLnTx/>
                <a:uFillTx/>
                <a:latin typeface="Trebuchet MS" panose="020B0603020202020204" pitchFamily="34" charset="0"/>
                <a:ea typeface="Verdana" panose="020B0604030504040204" pitchFamily="34" charset="0"/>
                <a:cs typeface="Times New Roman" panose="02020603050405020304" pitchFamily="18" charset="0"/>
              </a:rPr>
              <a:t>ЛЕКАРИ, УЧЕНИ, ПАЦИЕНТИ</a:t>
            </a:r>
          </a:p>
          <a:p>
            <a:pPr marL="0" marR="0" lvl="0" indent="0" algn="l" defTabSz="914400" rtl="0" eaLnBrk="1" fontAlgn="auto" latinLnBrk="0" hangingPunct="1">
              <a:lnSpc>
                <a:spcPct val="115000"/>
              </a:lnSpc>
              <a:spcBef>
                <a:spcPts val="1200"/>
              </a:spcBef>
              <a:spcAft>
                <a:spcPts val="800"/>
              </a:spcAft>
              <a:buClr>
                <a:srgbClr val="6F6F74"/>
              </a:buClr>
              <a:buSzPts val="1000"/>
              <a:buFont typeface="Calibri" panose="020F0502020204030204" pitchFamily="34" charset="0"/>
              <a:buNone/>
              <a:tabLst>
                <a:tab pos="457200" algn="l"/>
              </a:tabLst>
              <a:defRPr/>
            </a:pPr>
            <a:endParaRPr kumimoji="0" lang="bg-BG"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15000"/>
              </a:lnSpc>
              <a:spcBef>
                <a:spcPts val="1200"/>
              </a:spcBef>
              <a:spcAft>
                <a:spcPts val="800"/>
              </a:spcAft>
              <a:buClr>
                <a:srgbClr val="6F6F74"/>
              </a:buClr>
              <a:buSzPts val="1000"/>
              <a:buFont typeface="Calibri" panose="020F0502020204030204" pitchFamily="34" charset="0"/>
              <a:buNone/>
              <a:tabLst>
                <a:tab pos="457200" algn="l"/>
              </a:tabLst>
              <a:defRPr/>
            </a:pPr>
            <a:endParaRPr kumimoji="0" lang="bg-BG"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a:p>
            <a:endParaRPr lang="bg-BG" dirty="0"/>
          </a:p>
        </p:txBody>
      </p:sp>
      <p:pic>
        <p:nvPicPr>
          <p:cNvPr id="7" name="Картина 6">
            <a:extLst>
              <a:ext uri="{FF2B5EF4-FFF2-40B4-BE49-F238E27FC236}">
                <a16:creationId xmlns:a16="http://schemas.microsoft.com/office/drawing/2014/main" id="{6661C516-40D7-4292-9099-F58A86C27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7574280" y="1847528"/>
            <a:ext cx="3429000" cy="3429000"/>
          </a:xfrm>
          <a:prstGeom prst="rect">
            <a:avLst/>
          </a:prstGeom>
        </p:spPr>
      </p:pic>
    </p:spTree>
    <p:extLst>
      <p:ext uri="{BB962C8B-B14F-4D97-AF65-F5344CB8AC3E}">
        <p14:creationId xmlns:p14="http://schemas.microsoft.com/office/powerpoint/2010/main" val="4039671802"/>
      </p:ext>
    </p:extLst>
  </p:cSld>
  <p:clrMapOvr>
    <a:masterClrMapping/>
  </p:clrMapOvr>
</p:sld>
</file>

<file path=ppt/theme/theme1.xml><?xml version="1.0" encoding="utf-8"?>
<a:theme xmlns:a="http://schemas.openxmlformats.org/drawingml/2006/main" name="Тема на Office">
  <a:themeElements>
    <a:clrScheme name="О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1026</TotalTime>
  <Words>3122</Words>
  <Application>Microsoft Office PowerPoint</Application>
  <PresentationFormat>Widescreen</PresentationFormat>
  <Paragraphs>190</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vt:lpstr>
      <vt:lpstr>Aptos Display</vt:lpstr>
      <vt:lpstr>Arial</vt:lpstr>
      <vt:lpstr>Calibri</vt:lpstr>
      <vt:lpstr>Symbol</vt:lpstr>
      <vt:lpstr>Times New Roman</vt:lpstr>
      <vt:lpstr>trebuchet</vt:lpstr>
      <vt:lpstr>Trebuchet MS</vt:lpstr>
      <vt:lpstr>Тема на Office</vt:lpstr>
      <vt:lpstr>PowerPoint Presentation</vt:lpstr>
      <vt:lpstr>PowerPoint Presentation</vt:lpstr>
      <vt:lpstr>EТИМОЛОГИЯ НА ПОНЯТИЕТО</vt:lpstr>
      <vt:lpstr>ДЕФИНИЦИЯ</vt:lpstr>
      <vt:lpstr>ПРОЕКТ ИЛИ РУТИННА ДЕЙНОСТ?</vt:lpstr>
      <vt:lpstr>ПРОЕКТ ИЛИ РУТИННА ДЕЙНОСТ?</vt:lpstr>
      <vt:lpstr>ПРИМЕРИ ОТ ПРАКТИКАТА</vt:lpstr>
      <vt:lpstr>PowerPoint Presentation</vt:lpstr>
      <vt:lpstr>HUMAN BRAIN PROJECT</vt:lpstr>
      <vt:lpstr>ДУНАВ МОСТ 2</vt:lpstr>
      <vt:lpstr>Проект на църковна енория</vt:lpstr>
      <vt:lpstr>EXPO 2020 DUBAI</vt:lpstr>
      <vt:lpstr>IPHONE - APPLE</vt:lpstr>
      <vt:lpstr>УЧА.СЕ</vt:lpstr>
      <vt:lpstr>ОБЩИ ХАРАКТЕРИСТИКИ</vt:lpstr>
      <vt:lpstr>ОБЩИ ХАРАКТЕРИСТИКИ </vt:lpstr>
      <vt:lpstr>PowerPoint Presentation</vt:lpstr>
      <vt:lpstr>МУЛТИДИСЦИПЛИНАРЕН ЕКИП</vt:lpstr>
      <vt:lpstr>ЗАИНТЕРЕСОВАНИ СТРАНИ</vt:lpstr>
      <vt:lpstr>ДЕЙНОСТИ</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Урок 1</dc:title>
  <dc:creator>Gabriela Raykovska</dc:creator>
  <cp:lastModifiedBy>Диана Петрова Тюркеджиева</cp:lastModifiedBy>
  <cp:revision>88</cp:revision>
  <dcterms:created xsi:type="dcterms:W3CDTF">2025-07-04T06:51:17Z</dcterms:created>
  <dcterms:modified xsi:type="dcterms:W3CDTF">2026-04-18T12:46:47Z</dcterms:modified>
</cp:coreProperties>
</file>