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notesMasterIdLst>
    <p:notesMasterId r:id="rId17"/>
  </p:notesMasterIdLst>
  <p:sldIdLst>
    <p:sldId id="257" r:id="rId2"/>
    <p:sldId id="281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5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a Raykovska" initials="GR" lastIdx="1" clrIdx="0">
    <p:extLst>
      <p:ext uri="{19B8F6BF-5375-455C-9EA6-DF929625EA0E}">
        <p15:presenceInfo xmlns:p15="http://schemas.microsoft.com/office/powerpoint/2012/main" userId="8cc4f6012a79d2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ен стил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ен стил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ен стил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ен стил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9" autoAdjust="0"/>
    <p:restoredTop sz="73919" autoAdjust="0"/>
  </p:normalViewPr>
  <p:slideViewPr>
    <p:cSldViewPr snapToGrid="0">
      <p:cViewPr varScale="1">
        <p:scale>
          <a:sx n="55" d="100"/>
          <a:sy n="55" d="100"/>
        </p:scale>
        <p:origin x="2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736474-EEAA-4AE7-8176-D1FC6DB5DBD5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EE9EB593-1467-4F24-90A6-0BE47EF0A6A3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КРИТЕРИИ</a:t>
          </a:r>
        </a:p>
      </dgm:t>
    </dgm:pt>
    <dgm:pt modelId="{54E16FA5-4106-4FED-BCCD-750A418F583B}" type="parTrans" cxnId="{F490B752-4A0C-4046-810C-9FBCFD68F8BC}">
      <dgm:prSet/>
      <dgm:spPr/>
      <dgm:t>
        <a:bodyPr/>
        <a:lstStyle/>
        <a:p>
          <a:endParaRPr lang="bg-BG"/>
        </a:p>
      </dgm:t>
    </dgm:pt>
    <dgm:pt modelId="{211959DB-F438-4B7A-B386-388E8C1C1C99}" type="sibTrans" cxnId="{F490B752-4A0C-4046-810C-9FBCFD68F8BC}">
      <dgm:prSet/>
      <dgm:spPr/>
      <dgm:t>
        <a:bodyPr/>
        <a:lstStyle/>
        <a:p>
          <a:endParaRPr lang="bg-BG"/>
        </a:p>
      </dgm:t>
    </dgm:pt>
    <dgm:pt modelId="{B0F7513C-97F1-41F0-A257-618EE82F7B35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ЦЕЛИ</a:t>
          </a:r>
        </a:p>
      </dgm:t>
    </dgm:pt>
    <dgm:pt modelId="{7ED8DF90-08AB-407B-9816-267BD6C33FC0}" type="parTrans" cxnId="{5FBB620A-DE9D-4B43-80E7-B9340C34EAEF}">
      <dgm:prSet/>
      <dgm:spPr/>
      <dgm:t>
        <a:bodyPr/>
        <a:lstStyle/>
        <a:p>
          <a:endParaRPr lang="bg-BG"/>
        </a:p>
      </dgm:t>
    </dgm:pt>
    <dgm:pt modelId="{BCD1A6F2-6E79-4ED1-AB49-C4CF17E7055C}" type="sibTrans" cxnId="{5FBB620A-DE9D-4B43-80E7-B9340C34EAEF}">
      <dgm:prSet/>
      <dgm:spPr/>
      <dgm:t>
        <a:bodyPr/>
        <a:lstStyle/>
        <a:p>
          <a:endParaRPr lang="bg-BG"/>
        </a:p>
      </dgm:t>
    </dgm:pt>
    <dgm:pt modelId="{84324C83-B818-402F-A42D-93C2B9E0AE13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ДЕЙНОСТИ</a:t>
          </a:r>
        </a:p>
      </dgm:t>
    </dgm:pt>
    <dgm:pt modelId="{27128601-9E71-4C3B-9FBF-16BE777E5EB7}" type="parTrans" cxnId="{1AC63586-8700-45DC-98F3-831DA30535C0}">
      <dgm:prSet/>
      <dgm:spPr/>
      <dgm:t>
        <a:bodyPr/>
        <a:lstStyle/>
        <a:p>
          <a:endParaRPr lang="bg-BG"/>
        </a:p>
      </dgm:t>
    </dgm:pt>
    <dgm:pt modelId="{20C50F76-4CE8-4730-8741-6F03B6FEB6D3}" type="sibTrans" cxnId="{1AC63586-8700-45DC-98F3-831DA30535C0}">
      <dgm:prSet/>
      <dgm:spPr/>
      <dgm:t>
        <a:bodyPr/>
        <a:lstStyle/>
        <a:p>
          <a:endParaRPr lang="bg-BG"/>
        </a:p>
      </dgm:t>
    </dgm:pt>
    <dgm:pt modelId="{AB6B4443-2D70-43B6-8C59-BA730C461397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ВЪЗДЕЙСТВИЕ</a:t>
          </a:r>
        </a:p>
      </dgm:t>
    </dgm:pt>
    <dgm:pt modelId="{C5D6882A-B98A-42C9-994C-5098F4706E45}" type="parTrans" cxnId="{FE0B80A7-32EF-4977-BCA5-51A9484A5D36}">
      <dgm:prSet/>
      <dgm:spPr/>
      <dgm:t>
        <a:bodyPr/>
        <a:lstStyle/>
        <a:p>
          <a:endParaRPr lang="bg-BG"/>
        </a:p>
      </dgm:t>
    </dgm:pt>
    <dgm:pt modelId="{1D40E2DE-DD47-4893-81D5-8CC5258A54B7}" type="sibTrans" cxnId="{FE0B80A7-32EF-4977-BCA5-51A9484A5D36}">
      <dgm:prSet/>
      <dgm:spPr/>
      <dgm:t>
        <a:bodyPr/>
        <a:lstStyle/>
        <a:p>
          <a:endParaRPr lang="bg-BG"/>
        </a:p>
      </dgm:t>
    </dgm:pt>
    <dgm:pt modelId="{7F9C7A0F-F14C-4AEB-9C2E-A9556105194A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БЮДЖЕТ</a:t>
          </a:r>
        </a:p>
      </dgm:t>
    </dgm:pt>
    <dgm:pt modelId="{8A354AE3-56C1-46D9-876F-408CBB814041}" type="parTrans" cxnId="{10E0C5AE-6B47-4378-B53A-B52AA37551A9}">
      <dgm:prSet/>
      <dgm:spPr/>
      <dgm:t>
        <a:bodyPr/>
        <a:lstStyle/>
        <a:p>
          <a:endParaRPr lang="bg-BG"/>
        </a:p>
      </dgm:t>
    </dgm:pt>
    <dgm:pt modelId="{B2364D21-5AE5-4008-A2DA-9E03C0DD5876}" type="sibTrans" cxnId="{10E0C5AE-6B47-4378-B53A-B52AA37551A9}">
      <dgm:prSet/>
      <dgm:spPr/>
      <dgm:t>
        <a:bodyPr/>
        <a:lstStyle/>
        <a:p>
          <a:endParaRPr lang="bg-BG"/>
        </a:p>
      </dgm:t>
    </dgm:pt>
    <dgm:pt modelId="{3A5BE7F2-5E82-4534-8008-16CB8F8A881D}" type="pres">
      <dgm:prSet presAssocID="{74736474-EEAA-4AE7-8176-D1FC6DB5DBD5}" presName="diagram" presStyleCnt="0">
        <dgm:presLayoutVars>
          <dgm:dir/>
          <dgm:resizeHandles val="exact"/>
        </dgm:presLayoutVars>
      </dgm:prSet>
      <dgm:spPr/>
    </dgm:pt>
    <dgm:pt modelId="{BD575385-2F88-47B2-BEC9-2FC193546854}" type="pres">
      <dgm:prSet presAssocID="{EE9EB593-1467-4F24-90A6-0BE47EF0A6A3}" presName="node" presStyleLbl="node1" presStyleIdx="0" presStyleCnt="5">
        <dgm:presLayoutVars>
          <dgm:bulletEnabled val="1"/>
        </dgm:presLayoutVars>
      </dgm:prSet>
      <dgm:spPr/>
    </dgm:pt>
    <dgm:pt modelId="{EFD5E054-BEB9-4D8C-A340-D8DB709F4E52}" type="pres">
      <dgm:prSet presAssocID="{211959DB-F438-4B7A-B386-388E8C1C1C99}" presName="sibTrans" presStyleLbl="sibTrans2D1" presStyleIdx="0" presStyleCnt="4"/>
      <dgm:spPr/>
    </dgm:pt>
    <dgm:pt modelId="{CC599C93-A76A-4F63-9994-079C1F89A718}" type="pres">
      <dgm:prSet presAssocID="{211959DB-F438-4B7A-B386-388E8C1C1C99}" presName="connectorText" presStyleLbl="sibTrans2D1" presStyleIdx="0" presStyleCnt="4"/>
      <dgm:spPr/>
    </dgm:pt>
    <dgm:pt modelId="{FD2EBEA7-50FC-43B0-BBBC-39B4E8769F87}" type="pres">
      <dgm:prSet presAssocID="{B0F7513C-97F1-41F0-A257-618EE82F7B35}" presName="node" presStyleLbl="node1" presStyleIdx="1" presStyleCnt="5">
        <dgm:presLayoutVars>
          <dgm:bulletEnabled val="1"/>
        </dgm:presLayoutVars>
      </dgm:prSet>
      <dgm:spPr/>
    </dgm:pt>
    <dgm:pt modelId="{B200020D-3F7D-40B4-BE66-48A778665E02}" type="pres">
      <dgm:prSet presAssocID="{BCD1A6F2-6E79-4ED1-AB49-C4CF17E7055C}" presName="sibTrans" presStyleLbl="sibTrans2D1" presStyleIdx="1" presStyleCnt="4"/>
      <dgm:spPr/>
    </dgm:pt>
    <dgm:pt modelId="{F8C9A989-C7D9-4CB2-BB08-73F85DD62BFA}" type="pres">
      <dgm:prSet presAssocID="{BCD1A6F2-6E79-4ED1-AB49-C4CF17E7055C}" presName="connectorText" presStyleLbl="sibTrans2D1" presStyleIdx="1" presStyleCnt="4"/>
      <dgm:spPr/>
    </dgm:pt>
    <dgm:pt modelId="{390E8C38-3C5B-4CA4-AD57-13FD5D6A53AF}" type="pres">
      <dgm:prSet presAssocID="{84324C83-B818-402F-A42D-93C2B9E0AE13}" presName="node" presStyleLbl="node1" presStyleIdx="2" presStyleCnt="5">
        <dgm:presLayoutVars>
          <dgm:bulletEnabled val="1"/>
        </dgm:presLayoutVars>
      </dgm:prSet>
      <dgm:spPr/>
    </dgm:pt>
    <dgm:pt modelId="{256E2F14-CF18-40BF-B1BE-81720EE0078F}" type="pres">
      <dgm:prSet presAssocID="{20C50F76-4CE8-4730-8741-6F03B6FEB6D3}" presName="sibTrans" presStyleLbl="sibTrans2D1" presStyleIdx="2" presStyleCnt="4"/>
      <dgm:spPr/>
    </dgm:pt>
    <dgm:pt modelId="{81140C1F-2CDC-4F21-98FF-87D5C3A22374}" type="pres">
      <dgm:prSet presAssocID="{20C50F76-4CE8-4730-8741-6F03B6FEB6D3}" presName="connectorText" presStyleLbl="sibTrans2D1" presStyleIdx="2" presStyleCnt="4"/>
      <dgm:spPr/>
    </dgm:pt>
    <dgm:pt modelId="{BDC79567-CAB9-4582-9B9B-44CAD1B0B858}" type="pres">
      <dgm:prSet presAssocID="{AB6B4443-2D70-43B6-8C59-BA730C461397}" presName="node" presStyleLbl="node1" presStyleIdx="3" presStyleCnt="5">
        <dgm:presLayoutVars>
          <dgm:bulletEnabled val="1"/>
        </dgm:presLayoutVars>
      </dgm:prSet>
      <dgm:spPr/>
    </dgm:pt>
    <dgm:pt modelId="{4355C176-0D16-49D0-8CF7-878A5E372FB6}" type="pres">
      <dgm:prSet presAssocID="{1D40E2DE-DD47-4893-81D5-8CC5258A54B7}" presName="sibTrans" presStyleLbl="sibTrans2D1" presStyleIdx="3" presStyleCnt="4"/>
      <dgm:spPr/>
    </dgm:pt>
    <dgm:pt modelId="{D84ABC87-92AD-44FE-8D66-67394378B8CE}" type="pres">
      <dgm:prSet presAssocID="{1D40E2DE-DD47-4893-81D5-8CC5258A54B7}" presName="connectorText" presStyleLbl="sibTrans2D1" presStyleIdx="3" presStyleCnt="4"/>
      <dgm:spPr/>
    </dgm:pt>
    <dgm:pt modelId="{6B9717D7-0C64-4BD9-9C9F-2CD7D61779D2}" type="pres">
      <dgm:prSet presAssocID="{7F9C7A0F-F14C-4AEB-9C2E-A9556105194A}" presName="node" presStyleLbl="node1" presStyleIdx="4" presStyleCnt="5">
        <dgm:presLayoutVars>
          <dgm:bulletEnabled val="1"/>
        </dgm:presLayoutVars>
      </dgm:prSet>
      <dgm:spPr/>
    </dgm:pt>
  </dgm:ptLst>
  <dgm:cxnLst>
    <dgm:cxn modelId="{5FBB620A-DE9D-4B43-80E7-B9340C34EAEF}" srcId="{74736474-EEAA-4AE7-8176-D1FC6DB5DBD5}" destId="{B0F7513C-97F1-41F0-A257-618EE82F7B35}" srcOrd="1" destOrd="0" parTransId="{7ED8DF90-08AB-407B-9816-267BD6C33FC0}" sibTransId="{BCD1A6F2-6E79-4ED1-AB49-C4CF17E7055C}"/>
    <dgm:cxn modelId="{F7D0990E-3F24-4D08-8C6A-6ED5E3918253}" type="presOf" srcId="{84324C83-B818-402F-A42D-93C2B9E0AE13}" destId="{390E8C38-3C5B-4CA4-AD57-13FD5D6A53AF}" srcOrd="0" destOrd="0" presId="urn:microsoft.com/office/officeart/2005/8/layout/process5"/>
    <dgm:cxn modelId="{07464D11-F12C-4626-BF3D-0E3F370F376A}" type="presOf" srcId="{211959DB-F438-4B7A-B386-388E8C1C1C99}" destId="{EFD5E054-BEB9-4D8C-A340-D8DB709F4E52}" srcOrd="0" destOrd="0" presId="urn:microsoft.com/office/officeart/2005/8/layout/process5"/>
    <dgm:cxn modelId="{1A013037-2854-4268-B1B2-43115C09A803}" type="presOf" srcId="{BCD1A6F2-6E79-4ED1-AB49-C4CF17E7055C}" destId="{B200020D-3F7D-40B4-BE66-48A778665E02}" srcOrd="0" destOrd="0" presId="urn:microsoft.com/office/officeart/2005/8/layout/process5"/>
    <dgm:cxn modelId="{B332813C-EB88-4131-BC42-12A4CA535CF3}" type="presOf" srcId="{BCD1A6F2-6E79-4ED1-AB49-C4CF17E7055C}" destId="{F8C9A989-C7D9-4CB2-BB08-73F85DD62BFA}" srcOrd="1" destOrd="0" presId="urn:microsoft.com/office/officeart/2005/8/layout/process5"/>
    <dgm:cxn modelId="{09C2415D-846A-4CF9-9F6E-02093A948DEE}" type="presOf" srcId="{1D40E2DE-DD47-4893-81D5-8CC5258A54B7}" destId="{D84ABC87-92AD-44FE-8D66-67394378B8CE}" srcOrd="1" destOrd="0" presId="urn:microsoft.com/office/officeart/2005/8/layout/process5"/>
    <dgm:cxn modelId="{F8EA8D43-DFBA-48FF-897F-3BCB626CC8EA}" type="presOf" srcId="{20C50F76-4CE8-4730-8741-6F03B6FEB6D3}" destId="{256E2F14-CF18-40BF-B1BE-81720EE0078F}" srcOrd="0" destOrd="0" presId="urn:microsoft.com/office/officeart/2005/8/layout/process5"/>
    <dgm:cxn modelId="{2B04B968-1FD8-4A1B-BD98-59A33DDE0C63}" type="presOf" srcId="{211959DB-F438-4B7A-B386-388E8C1C1C99}" destId="{CC599C93-A76A-4F63-9994-079C1F89A718}" srcOrd="1" destOrd="0" presId="urn:microsoft.com/office/officeart/2005/8/layout/process5"/>
    <dgm:cxn modelId="{F490B752-4A0C-4046-810C-9FBCFD68F8BC}" srcId="{74736474-EEAA-4AE7-8176-D1FC6DB5DBD5}" destId="{EE9EB593-1467-4F24-90A6-0BE47EF0A6A3}" srcOrd="0" destOrd="0" parTransId="{54E16FA5-4106-4FED-BCCD-750A418F583B}" sibTransId="{211959DB-F438-4B7A-B386-388E8C1C1C99}"/>
    <dgm:cxn modelId="{CF83D958-5BE0-4E94-B6FE-E7D9BBEDE1C7}" type="presOf" srcId="{1D40E2DE-DD47-4893-81D5-8CC5258A54B7}" destId="{4355C176-0D16-49D0-8CF7-878A5E372FB6}" srcOrd="0" destOrd="0" presId="urn:microsoft.com/office/officeart/2005/8/layout/process5"/>
    <dgm:cxn modelId="{1AC63586-8700-45DC-98F3-831DA30535C0}" srcId="{74736474-EEAA-4AE7-8176-D1FC6DB5DBD5}" destId="{84324C83-B818-402F-A42D-93C2B9E0AE13}" srcOrd="2" destOrd="0" parTransId="{27128601-9E71-4C3B-9FBF-16BE777E5EB7}" sibTransId="{20C50F76-4CE8-4730-8741-6F03B6FEB6D3}"/>
    <dgm:cxn modelId="{FE0B80A7-32EF-4977-BCA5-51A9484A5D36}" srcId="{74736474-EEAA-4AE7-8176-D1FC6DB5DBD5}" destId="{AB6B4443-2D70-43B6-8C59-BA730C461397}" srcOrd="3" destOrd="0" parTransId="{C5D6882A-B98A-42C9-994C-5098F4706E45}" sibTransId="{1D40E2DE-DD47-4893-81D5-8CC5258A54B7}"/>
    <dgm:cxn modelId="{10E0C5AE-6B47-4378-B53A-B52AA37551A9}" srcId="{74736474-EEAA-4AE7-8176-D1FC6DB5DBD5}" destId="{7F9C7A0F-F14C-4AEB-9C2E-A9556105194A}" srcOrd="4" destOrd="0" parTransId="{8A354AE3-56C1-46D9-876F-408CBB814041}" sibTransId="{B2364D21-5AE5-4008-A2DA-9E03C0DD5876}"/>
    <dgm:cxn modelId="{B49F9FB3-5DE6-4F85-949F-07BDF16A387A}" type="presOf" srcId="{AB6B4443-2D70-43B6-8C59-BA730C461397}" destId="{BDC79567-CAB9-4582-9B9B-44CAD1B0B858}" srcOrd="0" destOrd="0" presId="urn:microsoft.com/office/officeart/2005/8/layout/process5"/>
    <dgm:cxn modelId="{0ACF26CB-64A4-4BE0-BB2D-09D2B4061989}" type="presOf" srcId="{B0F7513C-97F1-41F0-A257-618EE82F7B35}" destId="{FD2EBEA7-50FC-43B0-BBBC-39B4E8769F87}" srcOrd="0" destOrd="0" presId="urn:microsoft.com/office/officeart/2005/8/layout/process5"/>
    <dgm:cxn modelId="{82390ACC-A40F-4567-880C-92E6B148CC49}" type="presOf" srcId="{7F9C7A0F-F14C-4AEB-9C2E-A9556105194A}" destId="{6B9717D7-0C64-4BD9-9C9F-2CD7D61779D2}" srcOrd="0" destOrd="0" presId="urn:microsoft.com/office/officeart/2005/8/layout/process5"/>
    <dgm:cxn modelId="{FF2AFADA-3AE8-4C67-A317-99FB37D15BE9}" type="presOf" srcId="{20C50F76-4CE8-4730-8741-6F03B6FEB6D3}" destId="{81140C1F-2CDC-4F21-98FF-87D5C3A22374}" srcOrd="1" destOrd="0" presId="urn:microsoft.com/office/officeart/2005/8/layout/process5"/>
    <dgm:cxn modelId="{9DD721E2-143B-4BEC-A44B-1610C480098A}" type="presOf" srcId="{EE9EB593-1467-4F24-90A6-0BE47EF0A6A3}" destId="{BD575385-2F88-47B2-BEC9-2FC193546854}" srcOrd="0" destOrd="0" presId="urn:microsoft.com/office/officeart/2005/8/layout/process5"/>
    <dgm:cxn modelId="{BB9654F5-5DA9-4BAD-9F3E-B2BC8B4101C6}" type="presOf" srcId="{74736474-EEAA-4AE7-8176-D1FC6DB5DBD5}" destId="{3A5BE7F2-5E82-4534-8008-16CB8F8A881D}" srcOrd="0" destOrd="0" presId="urn:microsoft.com/office/officeart/2005/8/layout/process5"/>
    <dgm:cxn modelId="{4835ADF5-6DE1-4E3C-B1F0-1BD78B561B58}" type="presParOf" srcId="{3A5BE7F2-5E82-4534-8008-16CB8F8A881D}" destId="{BD575385-2F88-47B2-BEC9-2FC193546854}" srcOrd="0" destOrd="0" presId="urn:microsoft.com/office/officeart/2005/8/layout/process5"/>
    <dgm:cxn modelId="{DBB5FF58-760A-4183-B412-561C2953F0C5}" type="presParOf" srcId="{3A5BE7F2-5E82-4534-8008-16CB8F8A881D}" destId="{EFD5E054-BEB9-4D8C-A340-D8DB709F4E52}" srcOrd="1" destOrd="0" presId="urn:microsoft.com/office/officeart/2005/8/layout/process5"/>
    <dgm:cxn modelId="{2E72B268-8DDD-43B4-BAA5-839C8FFB5805}" type="presParOf" srcId="{EFD5E054-BEB9-4D8C-A340-D8DB709F4E52}" destId="{CC599C93-A76A-4F63-9994-079C1F89A718}" srcOrd="0" destOrd="0" presId="urn:microsoft.com/office/officeart/2005/8/layout/process5"/>
    <dgm:cxn modelId="{9C95A500-F7B8-4C3C-A2AA-F09A1869F801}" type="presParOf" srcId="{3A5BE7F2-5E82-4534-8008-16CB8F8A881D}" destId="{FD2EBEA7-50FC-43B0-BBBC-39B4E8769F87}" srcOrd="2" destOrd="0" presId="urn:microsoft.com/office/officeart/2005/8/layout/process5"/>
    <dgm:cxn modelId="{276BE507-881A-49E0-8BC0-6C3C5BD28DCE}" type="presParOf" srcId="{3A5BE7F2-5E82-4534-8008-16CB8F8A881D}" destId="{B200020D-3F7D-40B4-BE66-48A778665E02}" srcOrd="3" destOrd="0" presId="urn:microsoft.com/office/officeart/2005/8/layout/process5"/>
    <dgm:cxn modelId="{45376C1C-A54C-48FF-820A-6504C1A46F0D}" type="presParOf" srcId="{B200020D-3F7D-40B4-BE66-48A778665E02}" destId="{F8C9A989-C7D9-4CB2-BB08-73F85DD62BFA}" srcOrd="0" destOrd="0" presId="urn:microsoft.com/office/officeart/2005/8/layout/process5"/>
    <dgm:cxn modelId="{C2456D55-27C0-4BFB-92BC-D55D4DCB0D72}" type="presParOf" srcId="{3A5BE7F2-5E82-4534-8008-16CB8F8A881D}" destId="{390E8C38-3C5B-4CA4-AD57-13FD5D6A53AF}" srcOrd="4" destOrd="0" presId="urn:microsoft.com/office/officeart/2005/8/layout/process5"/>
    <dgm:cxn modelId="{60559EB6-DDE9-49F3-88C5-C845AAFAF857}" type="presParOf" srcId="{3A5BE7F2-5E82-4534-8008-16CB8F8A881D}" destId="{256E2F14-CF18-40BF-B1BE-81720EE0078F}" srcOrd="5" destOrd="0" presId="urn:microsoft.com/office/officeart/2005/8/layout/process5"/>
    <dgm:cxn modelId="{80469670-D91D-4488-9336-B97E9D923ED1}" type="presParOf" srcId="{256E2F14-CF18-40BF-B1BE-81720EE0078F}" destId="{81140C1F-2CDC-4F21-98FF-87D5C3A22374}" srcOrd="0" destOrd="0" presId="urn:microsoft.com/office/officeart/2005/8/layout/process5"/>
    <dgm:cxn modelId="{F1A473C9-0775-4566-B913-9980D837D823}" type="presParOf" srcId="{3A5BE7F2-5E82-4534-8008-16CB8F8A881D}" destId="{BDC79567-CAB9-4582-9B9B-44CAD1B0B858}" srcOrd="6" destOrd="0" presId="urn:microsoft.com/office/officeart/2005/8/layout/process5"/>
    <dgm:cxn modelId="{3C13A830-A31F-49AD-A22C-3ECECC3FB1B7}" type="presParOf" srcId="{3A5BE7F2-5E82-4534-8008-16CB8F8A881D}" destId="{4355C176-0D16-49D0-8CF7-878A5E372FB6}" srcOrd="7" destOrd="0" presId="urn:microsoft.com/office/officeart/2005/8/layout/process5"/>
    <dgm:cxn modelId="{542E35ED-1C2D-4E72-BDB0-46B3A9909349}" type="presParOf" srcId="{4355C176-0D16-49D0-8CF7-878A5E372FB6}" destId="{D84ABC87-92AD-44FE-8D66-67394378B8CE}" srcOrd="0" destOrd="0" presId="urn:microsoft.com/office/officeart/2005/8/layout/process5"/>
    <dgm:cxn modelId="{DE381DA9-5A1E-4702-9440-EA0F02EA3FFB}" type="presParOf" srcId="{3A5BE7F2-5E82-4534-8008-16CB8F8A881D}" destId="{6B9717D7-0C64-4BD9-9C9F-2CD7D61779D2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CA376D-2AC5-4ABC-8CCB-89FBEA823981}" type="doc">
      <dgm:prSet loTypeId="urn:microsoft.com/office/officeart/2005/8/layout/equation1" loCatId="process" qsTypeId="urn:microsoft.com/office/officeart/2005/8/quickstyle/simple1" qsCatId="simple" csTypeId="urn:microsoft.com/office/officeart/2005/8/colors/accent4_4" csCatId="accent4" phldr="1"/>
      <dgm:spPr/>
    </dgm:pt>
    <dgm:pt modelId="{CAA41E89-8EAC-452F-B018-0CFBF59DD9CC}">
      <dgm:prSet phldrT="[Текст]"/>
      <dgm:spPr>
        <a:solidFill>
          <a:schemeClr val="accent3">
            <a:lumMod val="60000"/>
            <a:lumOff val="4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ВНИМАНИЕ</a:t>
          </a:r>
          <a:r>
            <a:rPr lang="bg-BG" b="1" dirty="0"/>
            <a:t> </a:t>
          </a:r>
        </a:p>
      </dgm:t>
    </dgm:pt>
    <dgm:pt modelId="{0E7E5B40-9333-4D59-98A6-3A2DA3C98186}" type="parTrans" cxnId="{38FC9E09-1FBE-4FAA-9592-0007E8EF223A}">
      <dgm:prSet/>
      <dgm:spPr/>
      <dgm:t>
        <a:bodyPr/>
        <a:lstStyle/>
        <a:p>
          <a:endParaRPr lang="bg-BG"/>
        </a:p>
      </dgm:t>
    </dgm:pt>
    <dgm:pt modelId="{0CD9DFE4-3976-4A0A-A0C8-F39B23865542}" type="sibTrans" cxnId="{38FC9E09-1FBE-4FAA-9592-0007E8EF223A}">
      <dgm:prSet/>
      <dgm:spPr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bg-BG"/>
        </a:p>
      </dgm:t>
    </dgm:pt>
    <dgm:pt modelId="{10942113-D079-453F-A94B-D67AB00F2ECC}">
      <dgm:prSet phldrT="[Текст]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УПОРИТОСТ</a:t>
          </a:r>
        </a:p>
      </dgm:t>
    </dgm:pt>
    <dgm:pt modelId="{C0905F46-8B0B-4DC0-BF5E-D53FBBA6BAEB}" type="parTrans" cxnId="{4CBCF6EB-E734-4E13-9BB7-DB4EF3D87115}">
      <dgm:prSet/>
      <dgm:spPr/>
      <dgm:t>
        <a:bodyPr/>
        <a:lstStyle/>
        <a:p>
          <a:endParaRPr lang="bg-BG"/>
        </a:p>
      </dgm:t>
    </dgm:pt>
    <dgm:pt modelId="{6753B181-855B-4877-A58C-27156B86A61A}" type="sibTrans" cxnId="{4CBCF6EB-E734-4E13-9BB7-DB4EF3D87115}">
      <dgm:prSet/>
      <dgm:spPr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bg-BG"/>
        </a:p>
      </dgm:t>
    </dgm:pt>
    <dgm:pt modelId="{77CCBA35-A216-4039-BEF6-E71FB226655F}">
      <dgm:prSet phldrT="[Текст]"/>
      <dgm:spPr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УСПЕХ</a:t>
          </a:r>
        </a:p>
      </dgm:t>
    </dgm:pt>
    <dgm:pt modelId="{A004EFBC-E16E-43D7-9CC3-6F3145D00213}" type="sibTrans" cxnId="{E6EBC75C-C9B4-4403-B126-1130A03343A2}">
      <dgm:prSet/>
      <dgm:spPr/>
      <dgm:t>
        <a:bodyPr/>
        <a:lstStyle/>
        <a:p>
          <a:endParaRPr lang="bg-BG"/>
        </a:p>
      </dgm:t>
    </dgm:pt>
    <dgm:pt modelId="{E66FA8A5-C9FA-4C4D-BBF5-37B9E86F5A5E}" type="parTrans" cxnId="{E6EBC75C-C9B4-4403-B126-1130A03343A2}">
      <dgm:prSet/>
      <dgm:spPr/>
      <dgm:t>
        <a:bodyPr/>
        <a:lstStyle/>
        <a:p>
          <a:endParaRPr lang="bg-BG"/>
        </a:p>
      </dgm:t>
    </dgm:pt>
    <dgm:pt modelId="{FAD4AF91-B69E-4749-84AF-8F38D4FB3F29}" type="pres">
      <dgm:prSet presAssocID="{D7CA376D-2AC5-4ABC-8CCB-89FBEA823981}" presName="linearFlow" presStyleCnt="0">
        <dgm:presLayoutVars>
          <dgm:dir/>
          <dgm:resizeHandles val="exact"/>
        </dgm:presLayoutVars>
      </dgm:prSet>
      <dgm:spPr/>
    </dgm:pt>
    <dgm:pt modelId="{E752CEE9-4D9D-4F28-8E10-C9077E090C13}" type="pres">
      <dgm:prSet presAssocID="{CAA41E89-8EAC-452F-B018-0CFBF59DD9CC}" presName="node" presStyleLbl="node1" presStyleIdx="0" presStyleCnt="3">
        <dgm:presLayoutVars>
          <dgm:bulletEnabled val="1"/>
        </dgm:presLayoutVars>
      </dgm:prSet>
      <dgm:spPr/>
    </dgm:pt>
    <dgm:pt modelId="{09C50DCF-A563-4360-A4A1-076C734ACD9A}" type="pres">
      <dgm:prSet presAssocID="{0CD9DFE4-3976-4A0A-A0C8-F39B23865542}" presName="spacerL" presStyleCnt="0"/>
      <dgm:spPr/>
    </dgm:pt>
    <dgm:pt modelId="{733FC191-F8D9-4562-B172-D3BBEF12EE30}" type="pres">
      <dgm:prSet presAssocID="{0CD9DFE4-3976-4A0A-A0C8-F39B23865542}" presName="sibTrans" presStyleLbl="sibTrans2D1" presStyleIdx="0" presStyleCnt="2"/>
      <dgm:spPr/>
    </dgm:pt>
    <dgm:pt modelId="{B98EBFFC-5BCA-45CC-BE7F-C0D8852AEE35}" type="pres">
      <dgm:prSet presAssocID="{0CD9DFE4-3976-4A0A-A0C8-F39B23865542}" presName="spacerR" presStyleCnt="0"/>
      <dgm:spPr/>
    </dgm:pt>
    <dgm:pt modelId="{B8727C54-D41A-44DA-95D3-9C60D2B39F27}" type="pres">
      <dgm:prSet presAssocID="{10942113-D079-453F-A94B-D67AB00F2ECC}" presName="node" presStyleLbl="node1" presStyleIdx="1" presStyleCnt="3">
        <dgm:presLayoutVars>
          <dgm:bulletEnabled val="1"/>
        </dgm:presLayoutVars>
      </dgm:prSet>
      <dgm:spPr/>
    </dgm:pt>
    <dgm:pt modelId="{CC570C10-4358-4928-BD37-5DD1B4BAA2F7}" type="pres">
      <dgm:prSet presAssocID="{6753B181-855B-4877-A58C-27156B86A61A}" presName="spacerL" presStyleCnt="0"/>
      <dgm:spPr/>
    </dgm:pt>
    <dgm:pt modelId="{C8879821-1D6B-4FB7-BE47-E174780CCC1F}" type="pres">
      <dgm:prSet presAssocID="{6753B181-855B-4877-A58C-27156B86A61A}" presName="sibTrans" presStyleLbl="sibTrans2D1" presStyleIdx="1" presStyleCnt="2"/>
      <dgm:spPr/>
    </dgm:pt>
    <dgm:pt modelId="{A25628CE-CE77-4623-AA30-5344E8588C2C}" type="pres">
      <dgm:prSet presAssocID="{6753B181-855B-4877-A58C-27156B86A61A}" presName="spacerR" presStyleCnt="0"/>
      <dgm:spPr/>
    </dgm:pt>
    <dgm:pt modelId="{9F8BC0E1-0FDA-4962-9933-1DD51F381EEA}" type="pres">
      <dgm:prSet presAssocID="{77CCBA35-A216-4039-BEF6-E71FB226655F}" presName="node" presStyleLbl="node1" presStyleIdx="2" presStyleCnt="3">
        <dgm:presLayoutVars>
          <dgm:bulletEnabled val="1"/>
        </dgm:presLayoutVars>
      </dgm:prSet>
      <dgm:spPr/>
    </dgm:pt>
  </dgm:ptLst>
  <dgm:cxnLst>
    <dgm:cxn modelId="{38FC9E09-1FBE-4FAA-9592-0007E8EF223A}" srcId="{D7CA376D-2AC5-4ABC-8CCB-89FBEA823981}" destId="{CAA41E89-8EAC-452F-B018-0CFBF59DD9CC}" srcOrd="0" destOrd="0" parTransId="{0E7E5B40-9333-4D59-98A6-3A2DA3C98186}" sibTransId="{0CD9DFE4-3976-4A0A-A0C8-F39B23865542}"/>
    <dgm:cxn modelId="{31A9190B-646D-416C-B8AF-09C468901740}" type="presOf" srcId="{D7CA376D-2AC5-4ABC-8CCB-89FBEA823981}" destId="{FAD4AF91-B69E-4749-84AF-8F38D4FB3F29}" srcOrd="0" destOrd="0" presId="urn:microsoft.com/office/officeart/2005/8/layout/equation1"/>
    <dgm:cxn modelId="{91304C33-516B-48A2-A29B-2758D1CFEDD0}" type="presOf" srcId="{0CD9DFE4-3976-4A0A-A0C8-F39B23865542}" destId="{733FC191-F8D9-4562-B172-D3BBEF12EE30}" srcOrd="0" destOrd="0" presId="urn:microsoft.com/office/officeart/2005/8/layout/equation1"/>
    <dgm:cxn modelId="{E6EBC75C-C9B4-4403-B126-1130A03343A2}" srcId="{D7CA376D-2AC5-4ABC-8CCB-89FBEA823981}" destId="{77CCBA35-A216-4039-BEF6-E71FB226655F}" srcOrd="2" destOrd="0" parTransId="{E66FA8A5-C9FA-4C4D-BBF5-37B9E86F5A5E}" sibTransId="{A004EFBC-E16E-43D7-9CC3-6F3145D00213}"/>
    <dgm:cxn modelId="{CB5552A0-7C52-4524-8FF0-4AE2A60A2313}" type="presOf" srcId="{10942113-D079-453F-A94B-D67AB00F2ECC}" destId="{B8727C54-D41A-44DA-95D3-9C60D2B39F27}" srcOrd="0" destOrd="0" presId="urn:microsoft.com/office/officeart/2005/8/layout/equation1"/>
    <dgm:cxn modelId="{A7B340A5-C0F8-4082-8796-99FD64A97FE9}" type="presOf" srcId="{77CCBA35-A216-4039-BEF6-E71FB226655F}" destId="{9F8BC0E1-0FDA-4962-9933-1DD51F381EEA}" srcOrd="0" destOrd="0" presId="urn:microsoft.com/office/officeart/2005/8/layout/equation1"/>
    <dgm:cxn modelId="{1597A5CB-244F-464B-BEF6-4B025E311549}" type="presOf" srcId="{6753B181-855B-4877-A58C-27156B86A61A}" destId="{C8879821-1D6B-4FB7-BE47-E174780CCC1F}" srcOrd="0" destOrd="0" presId="urn:microsoft.com/office/officeart/2005/8/layout/equation1"/>
    <dgm:cxn modelId="{C7D4C8DE-FFF9-43C2-BF0F-CF6E62E12427}" type="presOf" srcId="{CAA41E89-8EAC-452F-B018-0CFBF59DD9CC}" destId="{E752CEE9-4D9D-4F28-8E10-C9077E090C13}" srcOrd="0" destOrd="0" presId="urn:microsoft.com/office/officeart/2005/8/layout/equation1"/>
    <dgm:cxn modelId="{4CBCF6EB-E734-4E13-9BB7-DB4EF3D87115}" srcId="{D7CA376D-2AC5-4ABC-8CCB-89FBEA823981}" destId="{10942113-D079-453F-A94B-D67AB00F2ECC}" srcOrd="1" destOrd="0" parTransId="{C0905F46-8B0B-4DC0-BF5E-D53FBBA6BAEB}" sibTransId="{6753B181-855B-4877-A58C-27156B86A61A}"/>
    <dgm:cxn modelId="{8CBFC5B9-4C2D-41AC-A801-AA97B2A1886D}" type="presParOf" srcId="{FAD4AF91-B69E-4749-84AF-8F38D4FB3F29}" destId="{E752CEE9-4D9D-4F28-8E10-C9077E090C13}" srcOrd="0" destOrd="0" presId="urn:microsoft.com/office/officeart/2005/8/layout/equation1"/>
    <dgm:cxn modelId="{DCF9D0E7-43DD-4ED8-B927-BCF5426B8008}" type="presParOf" srcId="{FAD4AF91-B69E-4749-84AF-8F38D4FB3F29}" destId="{09C50DCF-A563-4360-A4A1-076C734ACD9A}" srcOrd="1" destOrd="0" presId="urn:microsoft.com/office/officeart/2005/8/layout/equation1"/>
    <dgm:cxn modelId="{0DCF3944-AE40-4531-81D1-75F74333C22F}" type="presParOf" srcId="{FAD4AF91-B69E-4749-84AF-8F38D4FB3F29}" destId="{733FC191-F8D9-4562-B172-D3BBEF12EE30}" srcOrd="2" destOrd="0" presId="urn:microsoft.com/office/officeart/2005/8/layout/equation1"/>
    <dgm:cxn modelId="{89B2D732-9C0D-42B5-A5FD-9FFD683E91F5}" type="presParOf" srcId="{FAD4AF91-B69E-4749-84AF-8F38D4FB3F29}" destId="{B98EBFFC-5BCA-45CC-BE7F-C0D8852AEE35}" srcOrd="3" destOrd="0" presId="urn:microsoft.com/office/officeart/2005/8/layout/equation1"/>
    <dgm:cxn modelId="{A60E0D67-767C-4B87-AEBD-321D9B8097E3}" type="presParOf" srcId="{FAD4AF91-B69E-4749-84AF-8F38D4FB3F29}" destId="{B8727C54-D41A-44DA-95D3-9C60D2B39F27}" srcOrd="4" destOrd="0" presId="urn:microsoft.com/office/officeart/2005/8/layout/equation1"/>
    <dgm:cxn modelId="{758259D8-DA1B-4E8B-8EB3-EA2ACF74A8B3}" type="presParOf" srcId="{FAD4AF91-B69E-4749-84AF-8F38D4FB3F29}" destId="{CC570C10-4358-4928-BD37-5DD1B4BAA2F7}" srcOrd="5" destOrd="0" presId="urn:microsoft.com/office/officeart/2005/8/layout/equation1"/>
    <dgm:cxn modelId="{F9B8C7E3-EEFF-42EB-AF4B-792DD5175111}" type="presParOf" srcId="{FAD4AF91-B69E-4749-84AF-8F38D4FB3F29}" destId="{C8879821-1D6B-4FB7-BE47-E174780CCC1F}" srcOrd="6" destOrd="0" presId="urn:microsoft.com/office/officeart/2005/8/layout/equation1"/>
    <dgm:cxn modelId="{15C836AD-F928-4C9D-B0E8-8065201621DE}" type="presParOf" srcId="{FAD4AF91-B69E-4749-84AF-8F38D4FB3F29}" destId="{A25628CE-CE77-4623-AA30-5344E8588C2C}" srcOrd="7" destOrd="0" presId="urn:microsoft.com/office/officeart/2005/8/layout/equation1"/>
    <dgm:cxn modelId="{65D60E32-EC73-4121-AF2A-2BFD8D2ACA5E}" type="presParOf" srcId="{FAD4AF91-B69E-4749-84AF-8F38D4FB3F29}" destId="{9F8BC0E1-0FDA-4962-9933-1DD51F381EEA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75385-2F88-47B2-BEC9-2FC193546854}">
      <dsp:nvSpPr>
        <dsp:cNvPr id="0" name=""/>
        <dsp:cNvSpPr/>
      </dsp:nvSpPr>
      <dsp:spPr>
        <a:xfrm>
          <a:off x="6891" y="552641"/>
          <a:ext cx="2059806" cy="123588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kern="1200" dirty="0">
              <a:solidFill>
                <a:schemeClr val="tx1"/>
              </a:solidFill>
              <a:latin typeface="Trebuchet MS" panose="020B0603020202020204" pitchFamily="34" charset="0"/>
            </a:rPr>
            <a:t>КРИТЕРИИ</a:t>
          </a:r>
        </a:p>
      </dsp:txBody>
      <dsp:txXfrm>
        <a:off x="43089" y="588839"/>
        <a:ext cx="1987410" cy="1163488"/>
      </dsp:txXfrm>
    </dsp:sp>
    <dsp:sp modelId="{EFD5E054-BEB9-4D8C-A340-D8DB709F4E52}">
      <dsp:nvSpPr>
        <dsp:cNvPr id="0" name=""/>
        <dsp:cNvSpPr/>
      </dsp:nvSpPr>
      <dsp:spPr>
        <a:xfrm>
          <a:off x="2247961" y="915167"/>
          <a:ext cx="436679" cy="510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700" kern="1200"/>
        </a:p>
      </dsp:txBody>
      <dsp:txXfrm>
        <a:off x="2247961" y="1017333"/>
        <a:ext cx="305675" cy="306500"/>
      </dsp:txXfrm>
    </dsp:sp>
    <dsp:sp modelId="{FD2EBEA7-50FC-43B0-BBBC-39B4E8769F87}">
      <dsp:nvSpPr>
        <dsp:cNvPr id="0" name=""/>
        <dsp:cNvSpPr/>
      </dsp:nvSpPr>
      <dsp:spPr>
        <a:xfrm>
          <a:off x="2890621" y="552641"/>
          <a:ext cx="2059806" cy="1235884"/>
        </a:xfrm>
        <a:prstGeom prst="roundRect">
          <a:avLst>
            <a:gd name="adj" fmla="val 10000"/>
          </a:avLst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kern="1200" dirty="0">
              <a:solidFill>
                <a:schemeClr val="tx1"/>
              </a:solidFill>
              <a:latin typeface="Trebuchet MS" panose="020B0603020202020204" pitchFamily="34" charset="0"/>
            </a:rPr>
            <a:t>ЦЕЛИ</a:t>
          </a:r>
        </a:p>
      </dsp:txBody>
      <dsp:txXfrm>
        <a:off x="2926819" y="588839"/>
        <a:ext cx="1987410" cy="1163488"/>
      </dsp:txXfrm>
    </dsp:sp>
    <dsp:sp modelId="{B200020D-3F7D-40B4-BE66-48A778665E02}">
      <dsp:nvSpPr>
        <dsp:cNvPr id="0" name=""/>
        <dsp:cNvSpPr/>
      </dsp:nvSpPr>
      <dsp:spPr>
        <a:xfrm>
          <a:off x="5131690" y="915167"/>
          <a:ext cx="436679" cy="510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700" kern="1200"/>
        </a:p>
      </dsp:txBody>
      <dsp:txXfrm>
        <a:off x="5131690" y="1017333"/>
        <a:ext cx="305675" cy="306500"/>
      </dsp:txXfrm>
    </dsp:sp>
    <dsp:sp modelId="{390E8C38-3C5B-4CA4-AD57-13FD5D6A53AF}">
      <dsp:nvSpPr>
        <dsp:cNvPr id="0" name=""/>
        <dsp:cNvSpPr/>
      </dsp:nvSpPr>
      <dsp:spPr>
        <a:xfrm>
          <a:off x="5774350" y="552641"/>
          <a:ext cx="2059806" cy="1235884"/>
        </a:xfrm>
        <a:prstGeom prst="roundRect">
          <a:avLst>
            <a:gd name="adj" fmla="val 10000"/>
          </a:avLst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kern="1200" dirty="0">
              <a:solidFill>
                <a:schemeClr val="tx1"/>
              </a:solidFill>
              <a:latin typeface="Trebuchet MS" panose="020B0603020202020204" pitchFamily="34" charset="0"/>
            </a:rPr>
            <a:t>ДЕЙНОСТИ</a:t>
          </a:r>
        </a:p>
      </dsp:txBody>
      <dsp:txXfrm>
        <a:off x="5810548" y="588839"/>
        <a:ext cx="1987410" cy="1163488"/>
      </dsp:txXfrm>
    </dsp:sp>
    <dsp:sp modelId="{256E2F14-CF18-40BF-B1BE-81720EE0078F}">
      <dsp:nvSpPr>
        <dsp:cNvPr id="0" name=""/>
        <dsp:cNvSpPr/>
      </dsp:nvSpPr>
      <dsp:spPr>
        <a:xfrm rot="5400000">
          <a:off x="6585914" y="1932711"/>
          <a:ext cx="436679" cy="510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700" kern="1200"/>
        </a:p>
      </dsp:txBody>
      <dsp:txXfrm rot="-5400000">
        <a:off x="6651004" y="1969787"/>
        <a:ext cx="306500" cy="305675"/>
      </dsp:txXfrm>
    </dsp:sp>
    <dsp:sp modelId="{BDC79567-CAB9-4582-9B9B-44CAD1B0B858}">
      <dsp:nvSpPr>
        <dsp:cNvPr id="0" name=""/>
        <dsp:cNvSpPr/>
      </dsp:nvSpPr>
      <dsp:spPr>
        <a:xfrm>
          <a:off x="5774350" y="2612447"/>
          <a:ext cx="2059806" cy="1235884"/>
        </a:xfrm>
        <a:prstGeom prst="roundRect">
          <a:avLst>
            <a:gd name="adj" fmla="val 10000"/>
          </a:avLst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kern="1200" dirty="0">
              <a:solidFill>
                <a:schemeClr val="tx1"/>
              </a:solidFill>
              <a:latin typeface="Trebuchet MS" panose="020B0603020202020204" pitchFamily="34" charset="0"/>
            </a:rPr>
            <a:t>ВЪЗДЕЙСТВИЕ</a:t>
          </a:r>
        </a:p>
      </dsp:txBody>
      <dsp:txXfrm>
        <a:off x="5810548" y="2648645"/>
        <a:ext cx="1987410" cy="1163488"/>
      </dsp:txXfrm>
    </dsp:sp>
    <dsp:sp modelId="{4355C176-0D16-49D0-8CF7-878A5E372FB6}">
      <dsp:nvSpPr>
        <dsp:cNvPr id="0" name=""/>
        <dsp:cNvSpPr/>
      </dsp:nvSpPr>
      <dsp:spPr>
        <a:xfrm rot="10800000">
          <a:off x="5156408" y="2974973"/>
          <a:ext cx="436679" cy="510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700" kern="1200"/>
        </a:p>
      </dsp:txBody>
      <dsp:txXfrm rot="10800000">
        <a:off x="5287412" y="3077139"/>
        <a:ext cx="305675" cy="306500"/>
      </dsp:txXfrm>
    </dsp:sp>
    <dsp:sp modelId="{6B9717D7-0C64-4BD9-9C9F-2CD7D61779D2}">
      <dsp:nvSpPr>
        <dsp:cNvPr id="0" name=""/>
        <dsp:cNvSpPr/>
      </dsp:nvSpPr>
      <dsp:spPr>
        <a:xfrm>
          <a:off x="2890621" y="2612447"/>
          <a:ext cx="2059806" cy="1235884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kern="1200" dirty="0">
              <a:solidFill>
                <a:schemeClr val="tx1"/>
              </a:solidFill>
              <a:latin typeface="Trebuchet MS" panose="020B0603020202020204" pitchFamily="34" charset="0"/>
            </a:rPr>
            <a:t>БЮДЖЕТ</a:t>
          </a:r>
        </a:p>
      </dsp:txBody>
      <dsp:txXfrm>
        <a:off x="2926819" y="2648645"/>
        <a:ext cx="1987410" cy="11634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52CEE9-4D9D-4F28-8E10-C9077E090C13}">
      <dsp:nvSpPr>
        <dsp:cNvPr id="0" name=""/>
        <dsp:cNvSpPr/>
      </dsp:nvSpPr>
      <dsp:spPr>
        <a:xfrm>
          <a:off x="1210" y="1292196"/>
          <a:ext cx="1604547" cy="1604547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>
              <a:solidFill>
                <a:schemeClr val="tx1"/>
              </a:solidFill>
              <a:latin typeface="Trebuchet MS" panose="020B0603020202020204" pitchFamily="34" charset="0"/>
            </a:rPr>
            <a:t>ВНИМАНИЕ</a:t>
          </a:r>
          <a:r>
            <a:rPr lang="bg-BG" sz="1400" b="1" kern="1200" dirty="0"/>
            <a:t> </a:t>
          </a:r>
        </a:p>
      </dsp:txBody>
      <dsp:txXfrm>
        <a:off x="236190" y="1527176"/>
        <a:ext cx="1134587" cy="1134587"/>
      </dsp:txXfrm>
    </dsp:sp>
    <dsp:sp modelId="{733FC191-F8D9-4562-B172-D3BBEF12EE30}">
      <dsp:nvSpPr>
        <dsp:cNvPr id="0" name=""/>
        <dsp:cNvSpPr/>
      </dsp:nvSpPr>
      <dsp:spPr>
        <a:xfrm>
          <a:off x="1736047" y="1629151"/>
          <a:ext cx="930637" cy="930637"/>
        </a:xfrm>
        <a:prstGeom prst="mathPlus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solidFill>
            <a:schemeClr val="accent4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100" kern="1200"/>
        </a:p>
      </dsp:txBody>
      <dsp:txXfrm>
        <a:off x="1859403" y="1985027"/>
        <a:ext cx="683925" cy="218885"/>
      </dsp:txXfrm>
    </dsp:sp>
    <dsp:sp modelId="{B8727C54-D41A-44DA-95D3-9C60D2B39F27}">
      <dsp:nvSpPr>
        <dsp:cNvPr id="0" name=""/>
        <dsp:cNvSpPr/>
      </dsp:nvSpPr>
      <dsp:spPr>
        <a:xfrm>
          <a:off x="2796974" y="1292196"/>
          <a:ext cx="1604547" cy="160454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>
              <a:solidFill>
                <a:schemeClr val="tx1"/>
              </a:solidFill>
              <a:latin typeface="Trebuchet MS" panose="020B0603020202020204" pitchFamily="34" charset="0"/>
            </a:rPr>
            <a:t>УПОРИТОСТ</a:t>
          </a:r>
        </a:p>
      </dsp:txBody>
      <dsp:txXfrm>
        <a:off x="3031954" y="1527176"/>
        <a:ext cx="1134587" cy="1134587"/>
      </dsp:txXfrm>
    </dsp:sp>
    <dsp:sp modelId="{C8879821-1D6B-4FB7-BE47-E174780CCC1F}">
      <dsp:nvSpPr>
        <dsp:cNvPr id="0" name=""/>
        <dsp:cNvSpPr/>
      </dsp:nvSpPr>
      <dsp:spPr>
        <a:xfrm>
          <a:off x="4531811" y="1629151"/>
          <a:ext cx="930637" cy="930637"/>
        </a:xfrm>
        <a:prstGeom prst="mathEqual">
          <a:avLst/>
        </a:prstGeom>
        <a:solidFill>
          <a:schemeClr val="accent4">
            <a:shade val="90000"/>
            <a:hueOff val="631749"/>
            <a:satOff val="-32829"/>
            <a:lumOff val="40422"/>
            <a:alphaOff val="0"/>
          </a:schemeClr>
        </a:solidFill>
        <a:ln>
          <a:solidFill>
            <a:schemeClr val="accent4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100" kern="1200"/>
        </a:p>
      </dsp:txBody>
      <dsp:txXfrm>
        <a:off x="4655167" y="1820862"/>
        <a:ext cx="683925" cy="547215"/>
      </dsp:txXfrm>
    </dsp:sp>
    <dsp:sp modelId="{9F8BC0E1-0FDA-4962-9933-1DD51F381EEA}">
      <dsp:nvSpPr>
        <dsp:cNvPr id="0" name=""/>
        <dsp:cNvSpPr/>
      </dsp:nvSpPr>
      <dsp:spPr>
        <a:xfrm>
          <a:off x="5592738" y="1292196"/>
          <a:ext cx="1604547" cy="1604547"/>
        </a:xfrm>
        <a:prstGeom prst="ellipse">
          <a:avLst/>
        </a:prstGeom>
        <a:solidFill>
          <a:schemeClr val="accent4">
            <a:shade val="50000"/>
            <a:hueOff val="406356"/>
            <a:satOff val="-23479"/>
            <a:lumOff val="32489"/>
            <a:alphaOff val="0"/>
          </a:schemeClr>
        </a:solidFill>
        <a:ln w="190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>
              <a:solidFill>
                <a:schemeClr val="tx1"/>
              </a:solidFill>
              <a:latin typeface="Trebuchet MS" panose="020B0603020202020204" pitchFamily="34" charset="0"/>
            </a:rPr>
            <a:t>УСПЕХ</a:t>
          </a:r>
        </a:p>
      </dsp:txBody>
      <dsp:txXfrm>
        <a:off x="5827718" y="1527176"/>
        <a:ext cx="1134587" cy="1134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F8F0C-E357-4907-AAC6-C7A4D5BF1BD7}" type="datetimeFigureOut">
              <a:rPr lang="bg-BG" smtClean="0"/>
              <a:t>19.4.2026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52C1E-71FA-4F88-9120-54C838D33D0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1322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Първа страница</a:t>
            </a:r>
            <a:endParaRPr lang="en-GB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B87CA-F9EB-41E9-A578-65FC6179B6A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301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Оценката</a:t>
            </a:r>
            <a:r>
              <a:rPr lang="ru-RU" dirty="0"/>
              <a:t> </a:t>
            </a:r>
            <a:r>
              <a:rPr lang="ru-RU" dirty="0" err="1"/>
              <a:t>преминава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три </a:t>
            </a:r>
            <a:r>
              <a:rPr lang="ru-RU" dirty="0" err="1"/>
              <a:t>основни</a:t>
            </a:r>
            <a:r>
              <a:rPr lang="ru-RU" dirty="0"/>
              <a:t> </a:t>
            </a:r>
            <a:r>
              <a:rPr lang="ru-RU" dirty="0" err="1"/>
              <a:t>фази</a:t>
            </a:r>
            <a:r>
              <a:rPr lang="ru-RU" dirty="0"/>
              <a:t>: </a:t>
            </a:r>
            <a:r>
              <a:rPr lang="ru-RU" dirty="0" err="1"/>
              <a:t>формална</a:t>
            </a:r>
            <a:r>
              <a:rPr lang="ru-RU" dirty="0"/>
              <a:t> проверка дали </a:t>
            </a:r>
            <a:r>
              <a:rPr lang="ru-RU" dirty="0" err="1"/>
              <a:t>всичко</a:t>
            </a:r>
            <a:r>
              <a:rPr lang="ru-RU" dirty="0"/>
              <a:t> е </a:t>
            </a:r>
            <a:r>
              <a:rPr lang="ru-RU" dirty="0" err="1"/>
              <a:t>попълнено</a:t>
            </a:r>
            <a:r>
              <a:rPr lang="ru-RU" dirty="0"/>
              <a:t> и </a:t>
            </a:r>
            <a:r>
              <a:rPr lang="ru-RU" dirty="0" err="1"/>
              <a:t>подадено</a:t>
            </a:r>
            <a:r>
              <a:rPr lang="ru-RU" dirty="0"/>
              <a:t> </a:t>
            </a:r>
            <a:r>
              <a:rPr lang="ru-RU" dirty="0" err="1"/>
              <a:t>навреме</a:t>
            </a:r>
            <a:r>
              <a:rPr lang="ru-RU" dirty="0"/>
              <a:t>; след </a:t>
            </a:r>
            <a:r>
              <a:rPr lang="ru-RU" dirty="0" err="1"/>
              <a:t>това</a:t>
            </a:r>
            <a:r>
              <a:rPr lang="ru-RU" dirty="0"/>
              <a:t> оценка на </a:t>
            </a:r>
            <a:r>
              <a:rPr lang="ru-RU" dirty="0" err="1"/>
              <a:t>допустимостта</a:t>
            </a:r>
            <a:r>
              <a:rPr lang="ru-RU" dirty="0"/>
              <a:t> на кандидата и </a:t>
            </a:r>
            <a:r>
              <a:rPr lang="ru-RU" dirty="0" err="1"/>
              <a:t>партньорите</a:t>
            </a:r>
            <a:r>
              <a:rPr lang="ru-RU" dirty="0"/>
              <a:t> – </a:t>
            </a:r>
            <a:r>
              <a:rPr lang="ru-RU" dirty="0" err="1"/>
              <a:t>правен</a:t>
            </a:r>
            <a:r>
              <a:rPr lang="ru-RU" dirty="0"/>
              <a:t> статут, опит, </a:t>
            </a:r>
            <a:r>
              <a:rPr lang="ru-RU" dirty="0" err="1"/>
              <a:t>финанси</a:t>
            </a:r>
            <a:r>
              <a:rPr lang="ru-RU" dirty="0"/>
              <a:t> и т.н.; и </a:t>
            </a:r>
            <a:r>
              <a:rPr lang="ru-RU" dirty="0" err="1"/>
              <a:t>накрая</a:t>
            </a:r>
            <a:r>
              <a:rPr lang="ru-RU" dirty="0"/>
              <a:t> – </a:t>
            </a:r>
            <a:r>
              <a:rPr lang="ru-RU" dirty="0" err="1"/>
              <a:t>същинската</a:t>
            </a:r>
            <a:r>
              <a:rPr lang="ru-RU" dirty="0"/>
              <a:t> </a:t>
            </a:r>
            <a:r>
              <a:rPr lang="ru-RU" dirty="0" err="1"/>
              <a:t>техническа</a:t>
            </a:r>
            <a:r>
              <a:rPr lang="ru-RU" dirty="0"/>
              <a:t> и </a:t>
            </a:r>
            <a:r>
              <a:rPr lang="ru-RU" dirty="0" err="1"/>
              <a:t>финансова</a:t>
            </a:r>
            <a:r>
              <a:rPr lang="ru-RU" dirty="0"/>
              <a:t> оценка, </a:t>
            </a:r>
            <a:r>
              <a:rPr lang="ru-RU" dirty="0" err="1"/>
              <a:t>където</a:t>
            </a:r>
            <a:r>
              <a:rPr lang="ru-RU" dirty="0"/>
              <a:t> се </a:t>
            </a:r>
            <a:r>
              <a:rPr lang="ru-RU" dirty="0" err="1"/>
              <a:t>гледат</a:t>
            </a:r>
            <a:r>
              <a:rPr lang="ru-RU" dirty="0"/>
              <a:t> </a:t>
            </a:r>
            <a:r>
              <a:rPr lang="ru-RU" dirty="0" err="1"/>
              <a:t>идеята</a:t>
            </a:r>
            <a:r>
              <a:rPr lang="ru-RU" dirty="0"/>
              <a:t>, </a:t>
            </a:r>
            <a:r>
              <a:rPr lang="ru-RU" dirty="0" err="1"/>
              <a:t>дейностите</a:t>
            </a:r>
            <a:r>
              <a:rPr lang="ru-RU" dirty="0"/>
              <a:t>, бюджета и </a:t>
            </a:r>
            <a:r>
              <a:rPr lang="ru-RU" dirty="0" err="1"/>
              <a:t>очакваното</a:t>
            </a:r>
            <a:r>
              <a:rPr lang="ru-RU" dirty="0"/>
              <a:t> </a:t>
            </a:r>
            <a:r>
              <a:rPr lang="ru-RU" dirty="0" err="1"/>
              <a:t>въздействие</a:t>
            </a:r>
            <a:r>
              <a:rPr lang="ru-RU" dirty="0"/>
              <a:t>. </a:t>
            </a:r>
            <a:r>
              <a:rPr lang="ru-RU" dirty="0" err="1"/>
              <a:t>Оценителите</a:t>
            </a:r>
            <a:r>
              <a:rPr lang="ru-RU" dirty="0"/>
              <a:t> </a:t>
            </a:r>
            <a:r>
              <a:rPr lang="ru-RU" dirty="0" err="1"/>
              <a:t>могат</a:t>
            </a:r>
            <a:r>
              <a:rPr lang="ru-RU" dirty="0"/>
              <a:t> да </a:t>
            </a:r>
            <a:r>
              <a:rPr lang="ru-RU" dirty="0" err="1"/>
              <a:t>поискат</a:t>
            </a:r>
            <a:r>
              <a:rPr lang="ru-RU" dirty="0"/>
              <a:t> </a:t>
            </a:r>
            <a:r>
              <a:rPr lang="ru-RU" dirty="0" err="1"/>
              <a:t>допълнителна</a:t>
            </a:r>
            <a:r>
              <a:rPr lang="ru-RU" dirty="0"/>
              <a:t> информация, </a:t>
            </a:r>
            <a:r>
              <a:rPr lang="ru-RU" dirty="0" err="1"/>
              <a:t>така</a:t>
            </a:r>
            <a:r>
              <a:rPr lang="ru-RU" dirty="0"/>
              <a:t> че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бъдете</a:t>
            </a:r>
            <a:r>
              <a:rPr lang="ru-RU" dirty="0"/>
              <a:t> </a:t>
            </a:r>
            <a:r>
              <a:rPr lang="ru-RU" dirty="0" err="1"/>
              <a:t>готови</a:t>
            </a:r>
            <a:r>
              <a:rPr lang="ru-RU" dirty="0"/>
              <a:t>.</a:t>
            </a:r>
          </a:p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06868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Всеки</a:t>
            </a:r>
            <a:r>
              <a:rPr lang="ru-RU" dirty="0"/>
              <a:t> проект се </a:t>
            </a:r>
            <a:r>
              <a:rPr lang="ru-RU" dirty="0" err="1"/>
              <a:t>оценява</a:t>
            </a:r>
            <a:r>
              <a:rPr lang="ru-RU" dirty="0"/>
              <a:t> по </a:t>
            </a:r>
            <a:r>
              <a:rPr lang="ru-RU" dirty="0" err="1"/>
              <a:t>определени</a:t>
            </a:r>
            <a:r>
              <a:rPr lang="ru-RU" dirty="0"/>
              <a:t> критерии,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описани</a:t>
            </a:r>
            <a:r>
              <a:rPr lang="ru-RU" dirty="0"/>
              <a:t> в </a:t>
            </a:r>
            <a:r>
              <a:rPr lang="ru-RU" dirty="0" err="1"/>
              <a:t>ръководството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поканата</a:t>
            </a:r>
            <a:r>
              <a:rPr lang="ru-RU" dirty="0"/>
              <a:t>. Най-</a:t>
            </a:r>
            <a:r>
              <a:rPr lang="ru-RU" dirty="0" err="1"/>
              <a:t>често</a:t>
            </a:r>
            <a:r>
              <a:rPr lang="ru-RU" dirty="0"/>
              <a:t>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: </a:t>
            </a:r>
            <a:r>
              <a:rPr lang="ru-RU" dirty="0" err="1"/>
              <a:t>значимост</a:t>
            </a:r>
            <a:r>
              <a:rPr lang="ru-RU" dirty="0"/>
              <a:t> и </a:t>
            </a:r>
            <a:r>
              <a:rPr lang="ru-RU" dirty="0" err="1"/>
              <a:t>обоснованост</a:t>
            </a:r>
            <a:r>
              <a:rPr lang="ru-RU" dirty="0"/>
              <a:t> на проекта, качество на </a:t>
            </a:r>
            <a:r>
              <a:rPr lang="ru-RU" dirty="0" err="1"/>
              <a:t>предложените</a:t>
            </a:r>
            <a:r>
              <a:rPr lang="ru-RU" dirty="0"/>
              <a:t> </a:t>
            </a:r>
            <a:r>
              <a:rPr lang="ru-RU" dirty="0" err="1"/>
              <a:t>дейности</a:t>
            </a:r>
            <a:r>
              <a:rPr lang="ru-RU" dirty="0"/>
              <a:t>, </a:t>
            </a:r>
            <a:r>
              <a:rPr lang="ru-RU" dirty="0" err="1"/>
              <a:t>очаквано</a:t>
            </a:r>
            <a:r>
              <a:rPr lang="ru-RU" dirty="0"/>
              <a:t> </a:t>
            </a:r>
            <a:r>
              <a:rPr lang="ru-RU" dirty="0" err="1"/>
              <a:t>въздействие</a:t>
            </a:r>
            <a:r>
              <a:rPr lang="ru-RU" dirty="0"/>
              <a:t>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целевите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и </a:t>
            </a:r>
            <a:r>
              <a:rPr lang="ru-RU" dirty="0" err="1"/>
              <a:t>регионите</a:t>
            </a:r>
            <a:r>
              <a:rPr lang="ru-RU" dirty="0"/>
              <a:t>, </a:t>
            </a:r>
            <a:r>
              <a:rPr lang="ru-RU" dirty="0" err="1"/>
              <a:t>ефективност</a:t>
            </a:r>
            <a:r>
              <a:rPr lang="ru-RU" dirty="0"/>
              <a:t> на </a:t>
            </a:r>
            <a:r>
              <a:rPr lang="ru-RU" dirty="0" err="1"/>
              <a:t>комуникацията</a:t>
            </a:r>
            <a:r>
              <a:rPr lang="ru-RU" dirty="0"/>
              <a:t> и </a:t>
            </a:r>
            <a:r>
              <a:rPr lang="ru-RU" dirty="0" err="1"/>
              <a:t>реалистичност</a:t>
            </a:r>
            <a:r>
              <a:rPr lang="ru-RU" dirty="0"/>
              <a:t> на бюджета. </a:t>
            </a:r>
            <a:r>
              <a:rPr lang="ru-RU" dirty="0" err="1"/>
              <a:t>Всеки</a:t>
            </a:r>
            <a:r>
              <a:rPr lang="ru-RU" dirty="0"/>
              <a:t> от </a:t>
            </a:r>
            <a:r>
              <a:rPr lang="ru-RU" dirty="0" err="1"/>
              <a:t>тези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 носи определен </a:t>
            </a:r>
            <a:r>
              <a:rPr lang="ru-RU" dirty="0" err="1"/>
              <a:t>брой</a:t>
            </a:r>
            <a:r>
              <a:rPr lang="ru-RU" dirty="0"/>
              <a:t> точки. </a:t>
            </a:r>
            <a:r>
              <a:rPr lang="ru-RU" dirty="0" err="1"/>
              <a:t>Общият</a:t>
            </a:r>
            <a:r>
              <a:rPr lang="ru-RU" dirty="0"/>
              <a:t> </a:t>
            </a:r>
            <a:r>
              <a:rPr lang="ru-RU" dirty="0" err="1"/>
              <a:t>брой</a:t>
            </a:r>
            <a:r>
              <a:rPr lang="ru-RU" dirty="0"/>
              <a:t> </a:t>
            </a:r>
            <a:r>
              <a:rPr lang="ru-RU" dirty="0" err="1"/>
              <a:t>определя</a:t>
            </a:r>
            <a:r>
              <a:rPr lang="ru-RU" dirty="0"/>
              <a:t> дали </a:t>
            </a:r>
            <a:r>
              <a:rPr lang="ru-RU" dirty="0" err="1"/>
              <a:t>проектът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получи </a:t>
            </a:r>
            <a:r>
              <a:rPr lang="ru-RU" dirty="0" err="1"/>
              <a:t>финансиране</a:t>
            </a:r>
            <a:r>
              <a:rPr lang="ru-RU" dirty="0"/>
              <a:t>. 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73077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Голяма</a:t>
            </a:r>
            <a:r>
              <a:rPr lang="ru-RU" dirty="0"/>
              <a:t> част от </a:t>
            </a:r>
            <a:r>
              <a:rPr lang="ru-RU" dirty="0" err="1"/>
              <a:t>проектите</a:t>
            </a:r>
            <a:r>
              <a:rPr lang="ru-RU" dirty="0"/>
              <a:t> не </a:t>
            </a:r>
            <a:r>
              <a:rPr lang="ru-RU" dirty="0" err="1"/>
              <a:t>преминават</a:t>
            </a:r>
            <a:r>
              <a:rPr lang="ru-RU" dirty="0"/>
              <a:t> </a:t>
            </a:r>
            <a:r>
              <a:rPr lang="ru-RU" dirty="0" err="1"/>
              <a:t>оценката</a:t>
            </a:r>
            <a:r>
              <a:rPr lang="ru-RU" dirty="0"/>
              <a:t> </a:t>
            </a:r>
            <a:r>
              <a:rPr lang="ru-RU" dirty="0" err="1"/>
              <a:t>заради</a:t>
            </a:r>
            <a:r>
              <a:rPr lang="ru-RU" dirty="0"/>
              <a:t> технически или </a:t>
            </a:r>
            <a:r>
              <a:rPr lang="ru-RU" dirty="0" err="1"/>
              <a:t>формални</a:t>
            </a:r>
            <a:r>
              <a:rPr lang="ru-RU" dirty="0"/>
              <a:t> грешки. Най-</a:t>
            </a:r>
            <a:r>
              <a:rPr lang="ru-RU" dirty="0" err="1"/>
              <a:t>често</a:t>
            </a:r>
            <a:r>
              <a:rPr lang="ru-RU" dirty="0"/>
              <a:t> </a:t>
            </a:r>
            <a:r>
              <a:rPr lang="ru-RU" dirty="0" err="1"/>
              <a:t>срещаните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: </a:t>
            </a:r>
            <a:r>
              <a:rPr lang="ru-RU" dirty="0" err="1"/>
              <a:t>непълен</a:t>
            </a:r>
            <a:r>
              <a:rPr lang="ru-RU" dirty="0"/>
              <a:t> или грешен формуляр, </a:t>
            </a:r>
            <a:r>
              <a:rPr lang="ru-RU" dirty="0" err="1"/>
              <a:t>липсващи</a:t>
            </a:r>
            <a:r>
              <a:rPr lang="ru-RU" dirty="0"/>
              <a:t> </a:t>
            </a:r>
            <a:r>
              <a:rPr lang="ru-RU" dirty="0" err="1"/>
              <a:t>задължителни</a:t>
            </a:r>
            <a:r>
              <a:rPr lang="ru-RU" dirty="0"/>
              <a:t> </a:t>
            </a:r>
            <a:r>
              <a:rPr lang="ru-RU" dirty="0" err="1"/>
              <a:t>документи</a:t>
            </a:r>
            <a:r>
              <a:rPr lang="ru-RU" dirty="0"/>
              <a:t>, слаба </a:t>
            </a:r>
            <a:r>
              <a:rPr lang="ru-RU" dirty="0" err="1"/>
              <a:t>обосновка</a:t>
            </a:r>
            <a:r>
              <a:rPr lang="ru-RU" dirty="0"/>
              <a:t> на целите, </a:t>
            </a:r>
            <a:r>
              <a:rPr lang="ru-RU" dirty="0" err="1"/>
              <a:t>липса</a:t>
            </a:r>
            <a:r>
              <a:rPr lang="ru-RU" dirty="0"/>
              <a:t> на </a:t>
            </a:r>
            <a:r>
              <a:rPr lang="ru-RU" dirty="0" err="1"/>
              <a:t>връзка</a:t>
            </a:r>
            <a:r>
              <a:rPr lang="ru-RU" dirty="0"/>
              <a:t> с </a:t>
            </a:r>
            <a:r>
              <a:rPr lang="ru-RU" dirty="0" err="1"/>
              <a:t>приоритетите</a:t>
            </a:r>
            <a:r>
              <a:rPr lang="ru-RU" dirty="0"/>
              <a:t> на </a:t>
            </a:r>
            <a:r>
              <a:rPr lang="ru-RU" dirty="0" err="1"/>
              <a:t>програмата</a:t>
            </a:r>
            <a:r>
              <a:rPr lang="ru-RU" dirty="0"/>
              <a:t>, или нереалистичен бюджет. </a:t>
            </a:r>
            <a:r>
              <a:rPr lang="ru-RU" dirty="0" err="1"/>
              <a:t>Избягвайте</a:t>
            </a:r>
            <a:r>
              <a:rPr lang="ru-RU" dirty="0"/>
              <a:t> </a:t>
            </a:r>
            <a:r>
              <a:rPr lang="ru-RU" dirty="0" err="1"/>
              <a:t>тези</a:t>
            </a:r>
            <a:r>
              <a:rPr lang="ru-RU" dirty="0"/>
              <a:t> грешки,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следвате</a:t>
            </a:r>
            <a:r>
              <a:rPr lang="ru-RU" dirty="0"/>
              <a:t> </a:t>
            </a:r>
            <a:r>
              <a:rPr lang="ru-RU" dirty="0" err="1"/>
              <a:t>внимателно</a:t>
            </a:r>
            <a:r>
              <a:rPr lang="ru-RU" dirty="0"/>
              <a:t> </a:t>
            </a:r>
            <a:r>
              <a:rPr lang="ru-RU" dirty="0" err="1"/>
              <a:t>всички</a:t>
            </a:r>
            <a:r>
              <a:rPr lang="ru-RU" dirty="0"/>
              <a:t> указания и правите </a:t>
            </a:r>
            <a:r>
              <a:rPr lang="ru-RU" dirty="0" err="1"/>
              <a:t>вътрешна</a:t>
            </a:r>
            <a:r>
              <a:rPr lang="ru-RU" dirty="0"/>
              <a:t> проверка </a:t>
            </a:r>
            <a:r>
              <a:rPr lang="ru-RU" dirty="0" err="1"/>
              <a:t>преди</a:t>
            </a:r>
            <a:r>
              <a:rPr lang="ru-RU" dirty="0"/>
              <a:t> </a:t>
            </a:r>
            <a:r>
              <a:rPr lang="ru-RU" dirty="0" err="1"/>
              <a:t>подаване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02236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След края на </a:t>
            </a:r>
            <a:r>
              <a:rPr lang="ru-RU" dirty="0" err="1"/>
              <a:t>оценяването</a:t>
            </a:r>
            <a:r>
              <a:rPr lang="ru-RU" dirty="0"/>
              <a:t> се </a:t>
            </a:r>
            <a:r>
              <a:rPr lang="ru-RU" dirty="0" err="1"/>
              <a:t>публикува</a:t>
            </a:r>
            <a:r>
              <a:rPr lang="ru-RU" dirty="0"/>
              <a:t> </a:t>
            </a:r>
            <a:r>
              <a:rPr lang="ru-RU" dirty="0" err="1"/>
              <a:t>списък</a:t>
            </a:r>
            <a:r>
              <a:rPr lang="ru-RU" dirty="0"/>
              <a:t> с </a:t>
            </a:r>
            <a:r>
              <a:rPr lang="ru-RU" dirty="0" err="1"/>
              <a:t>одобрените</a:t>
            </a:r>
            <a:r>
              <a:rPr lang="ru-RU" dirty="0"/>
              <a:t> </a:t>
            </a:r>
            <a:r>
              <a:rPr lang="ru-RU" dirty="0" err="1"/>
              <a:t>проекти</a:t>
            </a:r>
            <a:r>
              <a:rPr lang="ru-RU" dirty="0"/>
              <a:t>. Ако </a:t>
            </a:r>
            <a:r>
              <a:rPr lang="ru-RU" dirty="0" err="1"/>
              <a:t>вашият</a:t>
            </a:r>
            <a:r>
              <a:rPr lang="ru-RU" dirty="0"/>
              <a:t> е сред </a:t>
            </a:r>
            <a:r>
              <a:rPr lang="ru-RU" dirty="0" err="1"/>
              <a:t>тях</a:t>
            </a:r>
            <a:r>
              <a:rPr lang="ru-RU" dirty="0"/>
              <a:t>, </a:t>
            </a:r>
            <a:r>
              <a:rPr lang="ru-RU" dirty="0" err="1"/>
              <a:t>предстои</a:t>
            </a:r>
            <a:r>
              <a:rPr lang="ru-RU" dirty="0"/>
              <a:t> </a:t>
            </a:r>
            <a:r>
              <a:rPr lang="ru-RU" dirty="0" err="1"/>
              <a:t>подписване</a:t>
            </a:r>
            <a:r>
              <a:rPr lang="ru-RU" dirty="0"/>
              <a:t> на договор или </a:t>
            </a:r>
            <a:r>
              <a:rPr lang="ru-RU" dirty="0" err="1"/>
              <a:t>споразумение</a:t>
            </a:r>
            <a:r>
              <a:rPr lang="ru-RU" dirty="0"/>
              <a:t> за </a:t>
            </a:r>
            <a:r>
              <a:rPr lang="ru-RU" dirty="0" err="1"/>
              <a:t>безвъзмездна</a:t>
            </a:r>
            <a:r>
              <a:rPr lang="ru-RU" dirty="0"/>
              <a:t> </a:t>
            </a:r>
            <a:r>
              <a:rPr lang="ru-RU" dirty="0" err="1"/>
              <a:t>помощ</a:t>
            </a:r>
            <a:r>
              <a:rPr lang="ru-RU" dirty="0"/>
              <a:t>. </a:t>
            </a:r>
            <a:r>
              <a:rPr lang="ru-RU" dirty="0" err="1"/>
              <a:t>Веднага</a:t>
            </a:r>
            <a:r>
              <a:rPr lang="ru-RU" dirty="0"/>
              <a:t> след </a:t>
            </a:r>
            <a:r>
              <a:rPr lang="ru-RU" dirty="0" err="1"/>
              <a:t>това</a:t>
            </a:r>
            <a:r>
              <a:rPr lang="ru-RU" dirty="0"/>
              <a:t> се </a:t>
            </a:r>
            <a:r>
              <a:rPr lang="ru-RU" dirty="0" err="1"/>
              <a:t>извършва</a:t>
            </a:r>
            <a:r>
              <a:rPr lang="ru-RU" dirty="0"/>
              <a:t> </a:t>
            </a:r>
            <a:r>
              <a:rPr lang="ru-RU" dirty="0" err="1"/>
              <a:t>първото</a:t>
            </a:r>
            <a:r>
              <a:rPr lang="ru-RU" dirty="0"/>
              <a:t> </a:t>
            </a:r>
            <a:r>
              <a:rPr lang="ru-RU" dirty="0" err="1"/>
              <a:t>плащане</a:t>
            </a:r>
            <a:r>
              <a:rPr lang="ru-RU" dirty="0"/>
              <a:t> – </a:t>
            </a:r>
            <a:r>
              <a:rPr lang="ru-RU" dirty="0" err="1"/>
              <a:t>обикновено</a:t>
            </a:r>
            <a:r>
              <a:rPr lang="ru-RU" dirty="0"/>
              <a:t> аванс. </a:t>
            </a:r>
            <a:r>
              <a:rPr lang="ru-RU" dirty="0" err="1"/>
              <a:t>Започва</a:t>
            </a:r>
            <a:r>
              <a:rPr lang="ru-RU" dirty="0"/>
              <a:t> и </a:t>
            </a:r>
            <a:r>
              <a:rPr lang="ru-RU" dirty="0" err="1"/>
              <a:t>реалната</a:t>
            </a:r>
            <a:r>
              <a:rPr lang="ru-RU" dirty="0"/>
              <a:t> работа по проекта. От </a:t>
            </a:r>
            <a:r>
              <a:rPr lang="ru-RU" dirty="0" err="1"/>
              <a:t>този</a:t>
            </a:r>
            <a:r>
              <a:rPr lang="ru-RU" dirty="0"/>
              <a:t> момент </a:t>
            </a:r>
            <a:r>
              <a:rPr lang="ru-RU" dirty="0" err="1"/>
              <a:t>нататък</a:t>
            </a:r>
            <a:r>
              <a:rPr lang="ru-RU" dirty="0"/>
              <a:t> </a:t>
            </a:r>
            <a:r>
              <a:rPr lang="ru-RU" dirty="0" err="1"/>
              <a:t>започват</a:t>
            </a:r>
            <a:r>
              <a:rPr lang="ru-RU" dirty="0"/>
              <a:t> и </a:t>
            </a:r>
            <a:r>
              <a:rPr lang="ru-RU" dirty="0" err="1"/>
              <a:t>задълженията</a:t>
            </a:r>
            <a:r>
              <a:rPr lang="ru-RU" dirty="0"/>
              <a:t> по </a:t>
            </a:r>
            <a:r>
              <a:rPr lang="ru-RU" dirty="0" err="1"/>
              <a:t>отчетност</a:t>
            </a:r>
            <a:r>
              <a:rPr lang="ru-RU" dirty="0"/>
              <a:t> и </a:t>
            </a:r>
            <a:r>
              <a:rPr lang="ru-RU" dirty="0" err="1"/>
              <a:t>комуникация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89058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Успехът</a:t>
            </a:r>
            <a:r>
              <a:rPr lang="ru-RU" dirty="0"/>
              <a:t> при </a:t>
            </a:r>
            <a:r>
              <a:rPr lang="ru-RU" dirty="0" err="1"/>
              <a:t>кандидатстване</a:t>
            </a:r>
            <a:r>
              <a:rPr lang="ru-RU" dirty="0"/>
              <a:t> не е </a:t>
            </a:r>
            <a:r>
              <a:rPr lang="ru-RU" dirty="0" err="1"/>
              <a:t>въпрос</a:t>
            </a:r>
            <a:r>
              <a:rPr lang="ru-RU" dirty="0"/>
              <a:t> на </a:t>
            </a:r>
            <a:r>
              <a:rPr lang="ru-RU" dirty="0" err="1"/>
              <a:t>късмет</a:t>
            </a:r>
            <a:r>
              <a:rPr lang="ru-RU" dirty="0"/>
              <a:t>. Той </a:t>
            </a:r>
            <a:r>
              <a:rPr lang="ru-RU" dirty="0" err="1"/>
              <a:t>зависи</a:t>
            </a:r>
            <a:r>
              <a:rPr lang="ru-RU" dirty="0"/>
              <a:t> от </a:t>
            </a:r>
            <a:r>
              <a:rPr lang="ru-RU" dirty="0" err="1"/>
              <a:t>планиране</a:t>
            </a:r>
            <a:r>
              <a:rPr lang="ru-RU" dirty="0"/>
              <a:t>, внимание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детайлите</a:t>
            </a:r>
            <a:r>
              <a:rPr lang="ru-RU" dirty="0"/>
              <a:t>, </a:t>
            </a:r>
            <a:r>
              <a:rPr lang="ru-RU" dirty="0" err="1"/>
              <a:t>разбиране</a:t>
            </a:r>
            <a:r>
              <a:rPr lang="ru-RU" dirty="0"/>
              <a:t> на </a:t>
            </a:r>
            <a:r>
              <a:rPr lang="ru-RU" dirty="0" err="1"/>
              <a:t>изискванията</a:t>
            </a:r>
            <a:r>
              <a:rPr lang="ru-RU" dirty="0"/>
              <a:t> и реалистична оценка на </a:t>
            </a:r>
            <a:r>
              <a:rPr lang="ru-RU" dirty="0" err="1"/>
              <a:t>вашия</a:t>
            </a:r>
            <a:r>
              <a:rPr lang="ru-RU" dirty="0"/>
              <a:t> </a:t>
            </a:r>
            <a:r>
              <a:rPr lang="ru-RU" dirty="0" err="1"/>
              <a:t>капацитет</a:t>
            </a:r>
            <a:r>
              <a:rPr lang="ru-RU" dirty="0"/>
              <a:t>. Ако не получите </a:t>
            </a:r>
            <a:r>
              <a:rPr lang="ru-RU" dirty="0" err="1"/>
              <a:t>финансиране</a:t>
            </a:r>
            <a:r>
              <a:rPr lang="ru-RU" dirty="0"/>
              <a:t> от </a:t>
            </a:r>
            <a:r>
              <a:rPr lang="ru-RU" dirty="0" err="1"/>
              <a:t>първия</a:t>
            </a:r>
            <a:r>
              <a:rPr lang="ru-RU" dirty="0"/>
              <a:t> </a:t>
            </a:r>
            <a:r>
              <a:rPr lang="ru-RU" dirty="0" err="1"/>
              <a:t>път</a:t>
            </a:r>
            <a:r>
              <a:rPr lang="ru-RU" dirty="0"/>
              <a:t>, </a:t>
            </a:r>
            <a:r>
              <a:rPr lang="ru-RU" dirty="0" err="1"/>
              <a:t>използвайте</a:t>
            </a:r>
            <a:r>
              <a:rPr lang="ru-RU" dirty="0"/>
              <a:t> </a:t>
            </a:r>
            <a:r>
              <a:rPr lang="ru-RU" dirty="0" err="1"/>
              <a:t>обратната</a:t>
            </a:r>
            <a:r>
              <a:rPr lang="ru-RU" dirty="0"/>
              <a:t> </a:t>
            </a:r>
            <a:r>
              <a:rPr lang="ru-RU" dirty="0" err="1"/>
              <a:t>връзка</a:t>
            </a:r>
            <a:r>
              <a:rPr lang="ru-RU" dirty="0"/>
              <a:t> и </a:t>
            </a:r>
            <a:r>
              <a:rPr lang="ru-RU" dirty="0" err="1"/>
              <a:t>опитайте</a:t>
            </a:r>
            <a:r>
              <a:rPr lang="ru-RU" dirty="0"/>
              <a:t> </a:t>
            </a:r>
            <a:r>
              <a:rPr lang="ru-RU" dirty="0" err="1"/>
              <a:t>отново</a:t>
            </a:r>
            <a:r>
              <a:rPr lang="ru-RU" dirty="0"/>
              <a:t>. </a:t>
            </a:r>
            <a:r>
              <a:rPr lang="ru-RU" dirty="0" err="1"/>
              <a:t>Всеки</a:t>
            </a:r>
            <a:r>
              <a:rPr lang="ru-RU" dirty="0"/>
              <a:t> опит е </a:t>
            </a:r>
            <a:r>
              <a:rPr lang="ru-RU" dirty="0" err="1"/>
              <a:t>стъпка</a:t>
            </a:r>
            <a:r>
              <a:rPr lang="ru-RU" dirty="0"/>
              <a:t> </a:t>
            </a:r>
            <a:r>
              <a:rPr lang="ru-RU" dirty="0" err="1"/>
              <a:t>напред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изграждането</a:t>
            </a:r>
            <a:r>
              <a:rPr lang="ru-RU" dirty="0"/>
              <a:t> на </a:t>
            </a:r>
            <a:r>
              <a:rPr lang="ru-RU" dirty="0" err="1"/>
              <a:t>силно</a:t>
            </a:r>
            <a:r>
              <a:rPr lang="ru-RU" dirty="0"/>
              <a:t> и успешно </a:t>
            </a:r>
            <a:r>
              <a:rPr lang="ru-RU" dirty="0" err="1"/>
              <a:t>проектно</a:t>
            </a:r>
            <a:r>
              <a:rPr lang="ru-RU" dirty="0"/>
              <a:t> портфолио.</a:t>
            </a:r>
          </a:p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16744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B171E-5289-6767-1716-A37A48020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EEEF88C4-8649-824F-E481-CCB9B3479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8D2A955C-D33E-1DDA-4B5D-45FCED951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Последна страница</a:t>
            </a:r>
            <a:endParaRPr lang="en-GB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F3964EA4-A2B6-BE42-D618-64824E666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B87CA-F9EB-41E9-A578-65FC6179B6A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62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230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Кандидатстването</a:t>
            </a:r>
            <a:r>
              <a:rPr lang="ru-RU" dirty="0"/>
              <a:t> за </a:t>
            </a:r>
            <a:r>
              <a:rPr lang="ru-RU" dirty="0" err="1"/>
              <a:t>финансиране</a:t>
            </a:r>
            <a:r>
              <a:rPr lang="ru-RU" dirty="0"/>
              <a:t> от </a:t>
            </a:r>
            <a:r>
              <a:rPr lang="ru-RU" dirty="0" err="1"/>
              <a:t>Европейския</a:t>
            </a:r>
            <a:r>
              <a:rPr lang="ru-RU" dirty="0"/>
              <a:t> </a:t>
            </a:r>
            <a:r>
              <a:rPr lang="ru-RU" dirty="0" err="1"/>
              <a:t>съюз</a:t>
            </a:r>
            <a:r>
              <a:rPr lang="ru-RU" dirty="0"/>
              <a:t> е </a:t>
            </a:r>
            <a:r>
              <a:rPr lang="ru-RU" dirty="0" err="1"/>
              <a:t>процес</a:t>
            </a:r>
            <a:r>
              <a:rPr lang="ru-RU" dirty="0"/>
              <a:t>, </a:t>
            </a:r>
            <a:r>
              <a:rPr lang="ru-RU" dirty="0" err="1"/>
              <a:t>който</a:t>
            </a:r>
            <a:r>
              <a:rPr lang="ru-RU" dirty="0"/>
              <a:t> </a:t>
            </a:r>
            <a:r>
              <a:rPr lang="ru-RU" dirty="0" err="1"/>
              <a:t>изисква</a:t>
            </a:r>
            <a:r>
              <a:rPr lang="ru-RU" dirty="0"/>
              <a:t> </a:t>
            </a:r>
            <a:r>
              <a:rPr lang="ru-RU" dirty="0" err="1"/>
              <a:t>стратегическа</a:t>
            </a:r>
            <a:r>
              <a:rPr lang="ru-RU" dirty="0"/>
              <a:t> подготовка, внимание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изискванията</a:t>
            </a:r>
            <a:r>
              <a:rPr lang="ru-RU" dirty="0"/>
              <a:t> на всяка </a:t>
            </a:r>
            <a:r>
              <a:rPr lang="ru-RU" dirty="0" err="1"/>
              <a:t>програма</a:t>
            </a:r>
            <a:r>
              <a:rPr lang="ru-RU" dirty="0"/>
              <a:t> и добра ориентация в </a:t>
            </a:r>
            <a:r>
              <a:rPr lang="ru-RU" dirty="0" err="1"/>
              <a:t>системите</a:t>
            </a:r>
            <a:r>
              <a:rPr lang="ru-RU" dirty="0"/>
              <a:t> и </a:t>
            </a:r>
            <a:r>
              <a:rPr lang="ru-RU" dirty="0" err="1"/>
              <a:t>платформите</a:t>
            </a:r>
            <a:r>
              <a:rPr lang="ru-RU" dirty="0"/>
              <a:t>. В </a:t>
            </a:r>
            <a:r>
              <a:rPr lang="ru-RU" dirty="0" err="1"/>
              <a:t>този</a:t>
            </a:r>
            <a:r>
              <a:rPr lang="ru-RU" dirty="0"/>
              <a:t> урок е </a:t>
            </a:r>
            <a:r>
              <a:rPr lang="ru-RU" dirty="0" err="1"/>
              <a:t>въведение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подготовката</a:t>
            </a:r>
            <a:r>
              <a:rPr lang="ru-RU" dirty="0"/>
              <a:t>, </a:t>
            </a:r>
            <a:r>
              <a:rPr lang="ru-RU" dirty="0" err="1"/>
              <a:t>подаването</a:t>
            </a:r>
            <a:r>
              <a:rPr lang="ru-RU" dirty="0"/>
              <a:t> и </a:t>
            </a:r>
            <a:r>
              <a:rPr lang="ru-RU" dirty="0" err="1"/>
              <a:t>оценката</a:t>
            </a:r>
            <a:r>
              <a:rPr lang="ru-RU" dirty="0"/>
              <a:t> на </a:t>
            </a:r>
            <a:r>
              <a:rPr lang="ru-RU" dirty="0" err="1"/>
              <a:t>едно</a:t>
            </a:r>
            <a:r>
              <a:rPr lang="ru-RU" dirty="0"/>
              <a:t> </a:t>
            </a:r>
            <a:r>
              <a:rPr lang="ru-RU" dirty="0" err="1"/>
              <a:t>проектно</a:t>
            </a:r>
            <a:r>
              <a:rPr lang="ru-RU" dirty="0"/>
              <a:t> предложение.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обърнем</a:t>
            </a:r>
            <a:r>
              <a:rPr lang="ru-RU" dirty="0"/>
              <a:t> внимание на </a:t>
            </a:r>
            <a:r>
              <a:rPr lang="ru-RU" dirty="0" err="1"/>
              <a:t>важните</a:t>
            </a:r>
            <a:r>
              <a:rPr lang="ru-RU" dirty="0"/>
              <a:t> </a:t>
            </a:r>
            <a:r>
              <a:rPr lang="ru-RU" dirty="0" err="1"/>
              <a:t>етапи</a:t>
            </a:r>
            <a:r>
              <a:rPr lang="ru-RU" dirty="0"/>
              <a:t>, </a:t>
            </a:r>
            <a:r>
              <a:rPr lang="ru-RU" dirty="0" err="1"/>
              <a:t>типичните</a:t>
            </a:r>
            <a:r>
              <a:rPr lang="ru-RU" dirty="0"/>
              <a:t> грешки и на </a:t>
            </a:r>
            <a:r>
              <a:rPr lang="ru-RU" dirty="0" err="1"/>
              <a:t>какво</a:t>
            </a:r>
            <a:r>
              <a:rPr lang="ru-RU" dirty="0"/>
              <a:t> </a:t>
            </a:r>
            <a:r>
              <a:rPr lang="ru-RU" dirty="0" err="1"/>
              <a:t>държат</a:t>
            </a:r>
            <a:r>
              <a:rPr lang="ru-RU" dirty="0"/>
              <a:t> </a:t>
            </a:r>
            <a:r>
              <a:rPr lang="ru-RU" dirty="0" err="1"/>
              <a:t>оценителите</a:t>
            </a:r>
            <a:r>
              <a:rPr lang="ru-RU" dirty="0"/>
              <a:t>. Ако се научите да се </a:t>
            </a:r>
            <a:r>
              <a:rPr lang="ru-RU" dirty="0" err="1"/>
              <a:t>ориентирате</a:t>
            </a:r>
            <a:r>
              <a:rPr lang="ru-RU" dirty="0"/>
              <a:t> в </a:t>
            </a:r>
            <a:r>
              <a:rPr lang="ru-RU" dirty="0" err="1"/>
              <a:t>процеса</a:t>
            </a:r>
            <a:r>
              <a:rPr lang="ru-RU" dirty="0"/>
              <a:t>, </a:t>
            </a:r>
            <a:r>
              <a:rPr lang="ru-RU" dirty="0" err="1"/>
              <a:t>ще</a:t>
            </a:r>
            <a:r>
              <a:rPr lang="ru-RU" dirty="0"/>
              <a:t> увеличите </a:t>
            </a:r>
            <a:r>
              <a:rPr lang="ru-RU" dirty="0" err="1"/>
              <a:t>значително</a:t>
            </a:r>
            <a:r>
              <a:rPr lang="ru-RU" dirty="0"/>
              <a:t> </a:t>
            </a:r>
            <a:r>
              <a:rPr lang="ru-RU" dirty="0" err="1"/>
              <a:t>шансовете</a:t>
            </a:r>
            <a:r>
              <a:rPr lang="ru-RU" dirty="0"/>
              <a:t> си за успех.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4455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Важно е да знаете </a:t>
            </a:r>
            <a:r>
              <a:rPr lang="ru-RU" dirty="0" err="1"/>
              <a:t>какъв</a:t>
            </a:r>
            <a:r>
              <a:rPr lang="ru-RU" dirty="0"/>
              <a:t> тип процедура се </a:t>
            </a:r>
            <a:r>
              <a:rPr lang="ru-RU" dirty="0" err="1"/>
              <a:t>прилага</a:t>
            </a:r>
            <a:r>
              <a:rPr lang="ru-RU" dirty="0"/>
              <a:t> за </a:t>
            </a:r>
            <a:r>
              <a:rPr lang="ru-RU" dirty="0" err="1"/>
              <a:t>поканата</a:t>
            </a:r>
            <a:r>
              <a:rPr lang="ru-RU" dirty="0"/>
              <a:t>, по </a:t>
            </a:r>
            <a:r>
              <a:rPr lang="ru-RU" dirty="0" err="1"/>
              <a:t>която</a:t>
            </a:r>
            <a:r>
              <a:rPr lang="ru-RU" dirty="0"/>
              <a:t> </a:t>
            </a:r>
            <a:r>
              <a:rPr lang="ru-RU" dirty="0" err="1"/>
              <a:t>кандидатствате</a:t>
            </a:r>
            <a:r>
              <a:rPr lang="ru-RU" dirty="0"/>
              <a:t>. При </a:t>
            </a:r>
            <a:r>
              <a:rPr lang="ru-RU" dirty="0" err="1"/>
              <a:t>едноетапната</a:t>
            </a:r>
            <a:r>
              <a:rPr lang="ru-RU" dirty="0"/>
              <a:t> процедура </a:t>
            </a:r>
            <a:r>
              <a:rPr lang="ru-RU" dirty="0" err="1"/>
              <a:t>подавате</a:t>
            </a:r>
            <a:r>
              <a:rPr lang="ru-RU" dirty="0"/>
              <a:t> </a:t>
            </a:r>
            <a:r>
              <a:rPr lang="ru-RU" dirty="0" err="1"/>
              <a:t>цялото</a:t>
            </a:r>
            <a:r>
              <a:rPr lang="ru-RU" dirty="0"/>
              <a:t> </a:t>
            </a:r>
            <a:r>
              <a:rPr lang="ru-RU" dirty="0" err="1"/>
              <a:t>проектно</a:t>
            </a:r>
            <a:r>
              <a:rPr lang="ru-RU" dirty="0"/>
              <a:t> предложение </a:t>
            </a:r>
            <a:r>
              <a:rPr lang="ru-RU" dirty="0" err="1"/>
              <a:t>наведнъж</a:t>
            </a:r>
            <a:r>
              <a:rPr lang="ru-RU" dirty="0"/>
              <a:t>. При </a:t>
            </a:r>
            <a:r>
              <a:rPr lang="ru-RU" dirty="0" err="1"/>
              <a:t>двуетапната</a:t>
            </a:r>
            <a:r>
              <a:rPr lang="ru-RU" dirty="0"/>
              <a:t> - </a:t>
            </a:r>
            <a:r>
              <a:rPr lang="ru-RU" dirty="0" err="1"/>
              <a:t>първо</a:t>
            </a:r>
            <a:r>
              <a:rPr lang="ru-RU" dirty="0"/>
              <a:t> </a:t>
            </a:r>
            <a:r>
              <a:rPr lang="ru-RU" dirty="0" err="1"/>
              <a:t>изпращате</a:t>
            </a:r>
            <a:r>
              <a:rPr lang="ru-RU" dirty="0"/>
              <a:t> кратко резюме на проекта. Само </a:t>
            </a:r>
            <a:r>
              <a:rPr lang="ru-RU" dirty="0" err="1"/>
              <a:t>ако</a:t>
            </a:r>
            <a:r>
              <a:rPr lang="ru-RU" dirty="0"/>
              <a:t> то </a:t>
            </a:r>
            <a:r>
              <a:rPr lang="ru-RU" dirty="0" err="1"/>
              <a:t>бъде</a:t>
            </a:r>
            <a:r>
              <a:rPr lang="ru-RU" dirty="0"/>
              <a:t> одобрено,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бъдете</a:t>
            </a:r>
            <a:r>
              <a:rPr lang="ru-RU" dirty="0"/>
              <a:t> </a:t>
            </a:r>
            <a:r>
              <a:rPr lang="ru-RU" dirty="0" err="1"/>
              <a:t>поканени</a:t>
            </a:r>
            <a:r>
              <a:rPr lang="ru-RU" dirty="0"/>
              <a:t> да </a:t>
            </a:r>
            <a:r>
              <a:rPr lang="ru-RU" dirty="0" err="1"/>
              <a:t>подготвите</a:t>
            </a:r>
            <a:r>
              <a:rPr lang="ru-RU" dirty="0"/>
              <a:t> </a:t>
            </a:r>
            <a:r>
              <a:rPr lang="ru-RU" dirty="0" err="1"/>
              <a:t>пълно</a:t>
            </a:r>
            <a:r>
              <a:rPr lang="ru-RU" dirty="0"/>
              <a:t> предложение.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означава</a:t>
            </a:r>
            <a:r>
              <a:rPr lang="ru-RU" dirty="0"/>
              <a:t>, че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подготвите</a:t>
            </a:r>
            <a:r>
              <a:rPr lang="ru-RU" dirty="0"/>
              <a:t> </a:t>
            </a:r>
            <a:r>
              <a:rPr lang="ru-RU" dirty="0" err="1"/>
              <a:t>двете</a:t>
            </a:r>
            <a:r>
              <a:rPr lang="ru-RU" dirty="0"/>
              <a:t> части стратегически и с </a:t>
            </a:r>
            <a:r>
              <a:rPr lang="ru-RU" dirty="0" err="1"/>
              <a:t>разбиране</a:t>
            </a:r>
            <a:r>
              <a:rPr lang="ru-RU" dirty="0"/>
              <a:t> за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какво</a:t>
            </a:r>
            <a:r>
              <a:rPr lang="ru-RU" dirty="0"/>
              <a:t> </a:t>
            </a:r>
            <a:r>
              <a:rPr lang="ru-RU" dirty="0" err="1"/>
              <a:t>търси</a:t>
            </a:r>
            <a:r>
              <a:rPr lang="ru-RU" dirty="0"/>
              <a:t> </a:t>
            </a:r>
            <a:r>
              <a:rPr lang="ru-RU" dirty="0" err="1"/>
              <a:t>финансиращият</a:t>
            </a:r>
            <a:r>
              <a:rPr lang="ru-RU" dirty="0"/>
              <a:t> орган.</a:t>
            </a:r>
          </a:p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21754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Всяка </a:t>
            </a:r>
            <a:r>
              <a:rPr lang="ru-RU" dirty="0" err="1"/>
              <a:t>покана</a:t>
            </a:r>
            <a:r>
              <a:rPr lang="ru-RU" dirty="0"/>
              <a:t> за </a:t>
            </a:r>
            <a:r>
              <a:rPr lang="ru-RU" dirty="0" err="1"/>
              <a:t>проектно</a:t>
            </a:r>
            <a:r>
              <a:rPr lang="ru-RU" dirty="0"/>
              <a:t> </a:t>
            </a:r>
            <a:r>
              <a:rPr lang="ru-RU" dirty="0" err="1"/>
              <a:t>финансиране</a:t>
            </a:r>
            <a:r>
              <a:rPr lang="ru-RU" dirty="0"/>
              <a:t> </a:t>
            </a:r>
            <a:r>
              <a:rPr lang="ru-RU" dirty="0" err="1"/>
              <a:t>има</a:t>
            </a:r>
            <a:r>
              <a:rPr lang="ru-RU" dirty="0"/>
              <a:t> </a:t>
            </a:r>
            <a:r>
              <a:rPr lang="ru-RU" dirty="0" err="1"/>
              <a:t>специфични</a:t>
            </a:r>
            <a:r>
              <a:rPr lang="ru-RU" dirty="0"/>
              <a:t> </a:t>
            </a:r>
            <a:r>
              <a:rPr lang="ru-RU" dirty="0" err="1"/>
              <a:t>изисквания</a:t>
            </a:r>
            <a:r>
              <a:rPr lang="ru-RU" dirty="0"/>
              <a:t> и </a:t>
            </a:r>
            <a:r>
              <a:rPr lang="ru-RU" dirty="0" err="1"/>
              <a:t>особености</a:t>
            </a:r>
            <a:r>
              <a:rPr lang="ru-RU" dirty="0"/>
              <a:t>. Най-</a:t>
            </a:r>
            <a:r>
              <a:rPr lang="ru-RU" dirty="0" err="1"/>
              <a:t>важното</a:t>
            </a:r>
            <a:r>
              <a:rPr lang="ru-RU" dirty="0"/>
              <a:t> е да </a:t>
            </a:r>
            <a:r>
              <a:rPr lang="ru-RU" dirty="0" err="1"/>
              <a:t>започнете</a:t>
            </a:r>
            <a:r>
              <a:rPr lang="ru-RU" dirty="0"/>
              <a:t> </a:t>
            </a:r>
            <a:r>
              <a:rPr lang="ru-RU" dirty="0" err="1"/>
              <a:t>навреме</a:t>
            </a:r>
            <a:r>
              <a:rPr lang="ru-RU" dirty="0"/>
              <a:t>. Не </a:t>
            </a:r>
            <a:r>
              <a:rPr lang="ru-RU" dirty="0" err="1"/>
              <a:t>чакайте</a:t>
            </a:r>
            <a:r>
              <a:rPr lang="ru-RU" dirty="0"/>
              <a:t> </a:t>
            </a:r>
            <a:r>
              <a:rPr lang="ru-RU" dirty="0" err="1"/>
              <a:t>последните</a:t>
            </a:r>
            <a:r>
              <a:rPr lang="ru-RU" dirty="0"/>
              <a:t> дни. </a:t>
            </a:r>
            <a:r>
              <a:rPr lang="ru-RU" dirty="0" err="1"/>
              <a:t>Прочетете</a:t>
            </a:r>
            <a:r>
              <a:rPr lang="ru-RU" dirty="0"/>
              <a:t> </a:t>
            </a:r>
            <a:r>
              <a:rPr lang="ru-RU" dirty="0" err="1"/>
              <a:t>внимателно</a:t>
            </a:r>
            <a:r>
              <a:rPr lang="ru-RU" dirty="0"/>
              <a:t> пакета </a:t>
            </a:r>
            <a:r>
              <a:rPr lang="ru-RU" dirty="0" err="1"/>
              <a:t>документи</a:t>
            </a:r>
            <a:r>
              <a:rPr lang="ru-RU" dirty="0"/>
              <a:t>: </a:t>
            </a:r>
            <a:r>
              <a:rPr lang="ru-RU" dirty="0" err="1"/>
              <a:t>насоки</a:t>
            </a:r>
            <a:r>
              <a:rPr lang="ru-RU" dirty="0"/>
              <a:t>, </a:t>
            </a:r>
            <a:r>
              <a:rPr lang="ru-RU" dirty="0" err="1"/>
              <a:t>формуляри</a:t>
            </a:r>
            <a:r>
              <a:rPr lang="ru-RU" dirty="0"/>
              <a:t>, приложения. </a:t>
            </a:r>
            <a:r>
              <a:rPr lang="ru-RU" dirty="0" err="1"/>
              <a:t>Обърнете</a:t>
            </a:r>
            <a:r>
              <a:rPr lang="ru-RU" dirty="0"/>
              <a:t> внимание на </a:t>
            </a:r>
            <a:r>
              <a:rPr lang="ru-RU" dirty="0" err="1"/>
              <a:t>допустимите</a:t>
            </a:r>
            <a:r>
              <a:rPr lang="ru-RU" dirty="0"/>
              <a:t> </a:t>
            </a:r>
            <a:r>
              <a:rPr lang="ru-RU" dirty="0" err="1"/>
              <a:t>дейности</a:t>
            </a:r>
            <a:r>
              <a:rPr lang="ru-RU" dirty="0"/>
              <a:t>, </a:t>
            </a:r>
            <a:r>
              <a:rPr lang="ru-RU" dirty="0" err="1"/>
              <a:t>изискваните</a:t>
            </a:r>
            <a:r>
              <a:rPr lang="ru-RU" dirty="0"/>
              <a:t> </a:t>
            </a:r>
            <a:r>
              <a:rPr lang="ru-RU" dirty="0" err="1"/>
              <a:t>документи</a:t>
            </a:r>
            <a:r>
              <a:rPr lang="ru-RU" dirty="0"/>
              <a:t>, </a:t>
            </a:r>
            <a:r>
              <a:rPr lang="ru-RU" dirty="0" err="1"/>
              <a:t>сроковете</a:t>
            </a:r>
            <a:r>
              <a:rPr lang="ru-RU" dirty="0"/>
              <a:t> и </a:t>
            </a:r>
            <a:r>
              <a:rPr lang="ru-RU" dirty="0" err="1"/>
              <a:t>критериите</a:t>
            </a:r>
            <a:r>
              <a:rPr lang="ru-RU" dirty="0"/>
              <a:t> за оценка. Ако не </a:t>
            </a:r>
            <a:r>
              <a:rPr lang="ru-RU" dirty="0" err="1"/>
              <a:t>спазите</a:t>
            </a:r>
            <a:r>
              <a:rPr lang="ru-RU" dirty="0"/>
              <a:t> </a:t>
            </a:r>
            <a:r>
              <a:rPr lang="ru-RU" dirty="0" err="1"/>
              <a:t>някое</a:t>
            </a:r>
            <a:r>
              <a:rPr lang="ru-RU" dirty="0"/>
              <a:t> </a:t>
            </a:r>
            <a:r>
              <a:rPr lang="ru-RU" dirty="0" err="1"/>
              <a:t>формално</a:t>
            </a:r>
            <a:r>
              <a:rPr lang="ru-RU" dirty="0"/>
              <a:t> </a:t>
            </a:r>
            <a:r>
              <a:rPr lang="ru-RU" dirty="0" err="1"/>
              <a:t>изискване</a:t>
            </a:r>
            <a:r>
              <a:rPr lang="ru-RU" dirty="0"/>
              <a:t> –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липсващ</a:t>
            </a:r>
            <a:r>
              <a:rPr lang="ru-RU" dirty="0"/>
              <a:t> </a:t>
            </a:r>
            <a:r>
              <a:rPr lang="ru-RU" dirty="0" err="1"/>
              <a:t>подпис</a:t>
            </a:r>
            <a:r>
              <a:rPr lang="ru-RU" dirty="0"/>
              <a:t> или грешна структура – </a:t>
            </a:r>
            <a:r>
              <a:rPr lang="ru-RU" dirty="0" err="1"/>
              <a:t>проектът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отпадне</a:t>
            </a:r>
            <a:r>
              <a:rPr lang="ru-RU" dirty="0"/>
              <a:t> автоматично. 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20374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Ако </a:t>
            </a:r>
            <a:r>
              <a:rPr lang="ru-RU" dirty="0" err="1"/>
              <a:t>кандидатствате</a:t>
            </a:r>
            <a:r>
              <a:rPr lang="ru-RU" dirty="0"/>
              <a:t> по </a:t>
            </a:r>
            <a:r>
              <a:rPr lang="ru-RU" dirty="0" err="1"/>
              <a:t>програми</a:t>
            </a:r>
            <a:r>
              <a:rPr lang="ru-RU" dirty="0"/>
              <a:t> с </a:t>
            </a:r>
            <a:r>
              <a:rPr lang="ru-RU" dirty="0" err="1"/>
              <a:t>централизирано</a:t>
            </a:r>
            <a:r>
              <a:rPr lang="ru-RU" dirty="0"/>
              <a:t> управление от </a:t>
            </a:r>
            <a:r>
              <a:rPr lang="ru-RU" dirty="0" err="1"/>
              <a:t>Европейската</a:t>
            </a:r>
            <a:r>
              <a:rPr lang="ru-RU" dirty="0"/>
              <a:t> </a:t>
            </a:r>
            <a:r>
              <a:rPr lang="ru-RU" dirty="0" err="1"/>
              <a:t>комисия</a:t>
            </a:r>
            <a:r>
              <a:rPr lang="ru-RU" dirty="0"/>
              <a:t>, </a:t>
            </a:r>
            <a:r>
              <a:rPr lang="ru-RU" dirty="0" err="1"/>
              <a:t>задължително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регистрирате</a:t>
            </a:r>
            <a:r>
              <a:rPr lang="ru-RU" dirty="0"/>
              <a:t> </a:t>
            </a:r>
            <a:r>
              <a:rPr lang="ru-RU" dirty="0" err="1"/>
              <a:t>своята</a:t>
            </a:r>
            <a:r>
              <a:rPr lang="ru-RU" dirty="0"/>
              <a:t> организация и да получите PIC код. Той е уникален идентификатор, </a:t>
            </a:r>
            <a:r>
              <a:rPr lang="ru-RU" dirty="0" err="1"/>
              <a:t>който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използвате</a:t>
            </a:r>
            <a:r>
              <a:rPr lang="ru-RU" dirty="0"/>
              <a:t> при всяка </a:t>
            </a:r>
            <a:r>
              <a:rPr lang="ru-RU" dirty="0" err="1"/>
              <a:t>комуникация</a:t>
            </a:r>
            <a:r>
              <a:rPr lang="ru-RU" dirty="0"/>
              <a:t> и </a:t>
            </a:r>
            <a:r>
              <a:rPr lang="ru-RU" dirty="0" err="1"/>
              <a:t>подаване</a:t>
            </a:r>
            <a:r>
              <a:rPr lang="ru-RU" dirty="0"/>
              <a:t> на </a:t>
            </a:r>
            <a:r>
              <a:rPr lang="ru-RU" dirty="0" err="1"/>
              <a:t>проекти</a:t>
            </a:r>
            <a:r>
              <a:rPr lang="ru-RU" dirty="0"/>
              <a:t>. </a:t>
            </a:r>
            <a:r>
              <a:rPr lang="ru-RU" dirty="0" err="1"/>
              <a:t>Регистрацията</a:t>
            </a:r>
            <a:r>
              <a:rPr lang="ru-RU" dirty="0"/>
              <a:t> става чрез </a:t>
            </a:r>
            <a:r>
              <a:rPr lang="ru-RU" dirty="0" err="1"/>
              <a:t>системата</a:t>
            </a:r>
            <a:r>
              <a:rPr lang="ru-RU" dirty="0"/>
              <a:t> EU </a:t>
            </a:r>
            <a:r>
              <a:rPr lang="ru-RU" dirty="0" err="1"/>
              <a:t>Login</a:t>
            </a:r>
            <a:r>
              <a:rPr lang="ru-RU" dirty="0"/>
              <a:t>. След </a:t>
            </a:r>
            <a:r>
              <a:rPr lang="ru-RU" dirty="0" err="1"/>
              <a:t>това</a:t>
            </a:r>
            <a:r>
              <a:rPr lang="ru-RU" dirty="0"/>
              <a:t> се </a:t>
            </a:r>
            <a:r>
              <a:rPr lang="ru-RU" dirty="0" err="1"/>
              <a:t>преминава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Регистъра</a:t>
            </a:r>
            <a:r>
              <a:rPr lang="ru-RU" dirty="0"/>
              <a:t> на </a:t>
            </a:r>
            <a:r>
              <a:rPr lang="ru-RU" dirty="0" err="1"/>
              <a:t>участниците</a:t>
            </a:r>
            <a:r>
              <a:rPr lang="ru-RU" dirty="0"/>
              <a:t>, </a:t>
            </a:r>
            <a:r>
              <a:rPr lang="ru-RU" dirty="0" err="1"/>
              <a:t>където</a:t>
            </a:r>
            <a:r>
              <a:rPr lang="ru-RU" dirty="0"/>
              <a:t> се </a:t>
            </a:r>
            <a:r>
              <a:rPr lang="ru-RU" dirty="0" err="1"/>
              <a:t>въвеждат</a:t>
            </a:r>
            <a:r>
              <a:rPr lang="ru-RU" dirty="0"/>
              <a:t> </a:t>
            </a:r>
            <a:r>
              <a:rPr lang="ru-RU" dirty="0" err="1"/>
              <a:t>данни</a:t>
            </a:r>
            <a:r>
              <a:rPr lang="ru-RU" dirty="0"/>
              <a:t> за </a:t>
            </a:r>
            <a:r>
              <a:rPr lang="ru-RU" dirty="0" err="1"/>
              <a:t>организацията</a:t>
            </a:r>
            <a:r>
              <a:rPr lang="ru-RU" dirty="0"/>
              <a:t> и се </a:t>
            </a:r>
            <a:r>
              <a:rPr lang="ru-RU" dirty="0" err="1"/>
              <a:t>получава</a:t>
            </a:r>
            <a:r>
              <a:rPr lang="ru-RU" dirty="0"/>
              <a:t> </a:t>
            </a:r>
            <a:r>
              <a:rPr lang="ru-RU" dirty="0" err="1"/>
              <a:t>кодът</a:t>
            </a:r>
            <a:r>
              <a:rPr lang="ru-RU" dirty="0"/>
              <a:t>. Без </a:t>
            </a:r>
            <a:r>
              <a:rPr lang="ru-RU" dirty="0" err="1"/>
              <a:t>тази</a:t>
            </a:r>
            <a:r>
              <a:rPr lang="ru-RU" dirty="0"/>
              <a:t> регистрация не можете да </a:t>
            </a:r>
            <a:r>
              <a:rPr lang="ru-RU" dirty="0" err="1"/>
              <a:t>подадете</a:t>
            </a:r>
            <a:r>
              <a:rPr lang="ru-RU" dirty="0"/>
              <a:t> проект.</a:t>
            </a:r>
          </a:p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52148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ru-RU" sz="1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Европейското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финансиране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е </a:t>
            </a:r>
            <a:r>
              <a:rPr lang="ru-RU" sz="1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достъпно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за широк </a:t>
            </a:r>
            <a:r>
              <a:rPr lang="ru-RU" sz="1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кръг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от </a:t>
            </a:r>
            <a:r>
              <a:rPr lang="ru-RU" sz="1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бенефициенти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повечето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случаи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това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са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юридически лица –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като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университети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общини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неправителствени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организации, компании или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публични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институции.</a:t>
            </a:r>
            <a:b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Физически лица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също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могат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да получат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финансиране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но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това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се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отнася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до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специфични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програми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– например стипендии,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индивидуални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грантове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или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подкрепа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за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изследователи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b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 много случаи се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изисква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създаване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на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партньорство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–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т.нар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консорциум – между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участници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от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различни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държави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членки или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асоциирани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страни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b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Условията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за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допустимост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са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описани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подробно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във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всяка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покана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за предложения.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Затова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е важно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внимателно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да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ги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прочетете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преди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да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започнете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подготовката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на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вашето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проектно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предложение.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88850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Различните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използват</a:t>
            </a:r>
            <a:r>
              <a:rPr lang="ru-RU" dirty="0"/>
              <a:t> </a:t>
            </a:r>
            <a:r>
              <a:rPr lang="ru-RU" dirty="0" err="1"/>
              <a:t>различни</a:t>
            </a:r>
            <a:r>
              <a:rPr lang="ru-RU" dirty="0"/>
              <a:t> онлайн </a:t>
            </a:r>
            <a:r>
              <a:rPr lang="ru-RU" dirty="0" err="1"/>
              <a:t>платформи</a:t>
            </a:r>
            <a:r>
              <a:rPr lang="ru-RU" dirty="0"/>
              <a:t>. Например,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Horizon</a:t>
            </a:r>
            <a:r>
              <a:rPr lang="ru-RU" dirty="0"/>
              <a:t> Europe или Digital Europe </a:t>
            </a:r>
            <a:r>
              <a:rPr lang="ru-RU" dirty="0" err="1"/>
              <a:t>използват</a:t>
            </a:r>
            <a:r>
              <a:rPr lang="ru-RU" dirty="0"/>
              <a:t> портала за </a:t>
            </a:r>
            <a:r>
              <a:rPr lang="ru-RU" dirty="0" err="1"/>
              <a:t>финансиране</a:t>
            </a:r>
            <a:r>
              <a:rPr lang="ru-RU" dirty="0"/>
              <a:t> и </a:t>
            </a:r>
            <a:r>
              <a:rPr lang="ru-RU" dirty="0" err="1"/>
              <a:t>търгове</a:t>
            </a:r>
            <a:r>
              <a:rPr lang="ru-RU" dirty="0"/>
              <a:t> на ЕС. </a:t>
            </a:r>
            <a:r>
              <a:rPr lang="ru-RU" dirty="0" err="1"/>
              <a:t>Националните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в </a:t>
            </a:r>
            <a:r>
              <a:rPr lang="ru-RU" dirty="0" err="1"/>
              <a:t>България</a:t>
            </a:r>
            <a:r>
              <a:rPr lang="ru-RU" dirty="0"/>
              <a:t> </a:t>
            </a:r>
            <a:r>
              <a:rPr lang="ru-RU" dirty="0" err="1"/>
              <a:t>минават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системата</a:t>
            </a:r>
            <a:r>
              <a:rPr lang="ru-RU" dirty="0"/>
              <a:t> ИСУН. </a:t>
            </a:r>
            <a:r>
              <a:rPr lang="ru-RU" dirty="0" err="1"/>
              <a:t>Програмата</a:t>
            </a:r>
            <a:r>
              <a:rPr lang="ru-RU" dirty="0"/>
              <a:t> </a:t>
            </a:r>
            <a:r>
              <a:rPr lang="ru-RU" dirty="0" err="1"/>
              <a:t>Еразъм</a:t>
            </a:r>
            <a:r>
              <a:rPr lang="ru-RU" dirty="0"/>
              <a:t>+ </a:t>
            </a:r>
            <a:r>
              <a:rPr lang="ru-RU" dirty="0" err="1"/>
              <a:t>има</a:t>
            </a:r>
            <a:r>
              <a:rPr lang="ru-RU" dirty="0"/>
              <a:t> </a:t>
            </a:r>
            <a:r>
              <a:rPr lang="ru-RU" dirty="0" err="1"/>
              <a:t>собствена</a:t>
            </a:r>
            <a:r>
              <a:rPr lang="ru-RU" dirty="0"/>
              <a:t> платформа, </a:t>
            </a:r>
            <a:r>
              <a:rPr lang="ru-RU" dirty="0" err="1"/>
              <a:t>както</a:t>
            </a:r>
            <a:r>
              <a:rPr lang="ru-RU" dirty="0"/>
              <a:t> и </a:t>
            </a:r>
            <a:r>
              <a:rPr lang="ru-RU" dirty="0" err="1"/>
              <a:t>Interreg</a:t>
            </a:r>
            <a:r>
              <a:rPr lang="ru-RU" dirty="0"/>
              <a:t>. Важно е да се </a:t>
            </a:r>
            <a:r>
              <a:rPr lang="ru-RU" dirty="0" err="1"/>
              <a:t>ориентирате</a:t>
            </a:r>
            <a:r>
              <a:rPr lang="ru-RU" dirty="0"/>
              <a:t> </a:t>
            </a:r>
            <a:r>
              <a:rPr lang="ru-RU" dirty="0" err="1"/>
              <a:t>правилно</a:t>
            </a:r>
            <a:r>
              <a:rPr lang="ru-RU" dirty="0"/>
              <a:t> и да </a:t>
            </a:r>
            <a:r>
              <a:rPr lang="ru-RU" dirty="0" err="1"/>
              <a:t>използвате</a:t>
            </a:r>
            <a:r>
              <a:rPr lang="ru-RU" dirty="0"/>
              <a:t> </a:t>
            </a:r>
            <a:r>
              <a:rPr lang="ru-RU" dirty="0" err="1"/>
              <a:t>правилната</a:t>
            </a:r>
            <a:r>
              <a:rPr lang="ru-RU" dirty="0"/>
              <a:t> система, иначе </a:t>
            </a:r>
            <a:r>
              <a:rPr lang="ru-RU" dirty="0" err="1"/>
              <a:t>проектът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не </a:t>
            </a:r>
            <a:r>
              <a:rPr lang="ru-RU" dirty="0" err="1"/>
              <a:t>бъде</a:t>
            </a:r>
            <a:r>
              <a:rPr lang="ru-RU" dirty="0"/>
              <a:t> </a:t>
            </a:r>
            <a:r>
              <a:rPr lang="ru-RU" dirty="0" err="1"/>
              <a:t>разгледан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2991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Кандидатстването</a:t>
            </a:r>
            <a:r>
              <a:rPr lang="ru-RU" dirty="0"/>
              <a:t> </a:t>
            </a:r>
            <a:r>
              <a:rPr lang="ru-RU" dirty="0" err="1"/>
              <a:t>включва</a:t>
            </a:r>
            <a:r>
              <a:rPr lang="ru-RU" dirty="0"/>
              <a:t> пет важни </a:t>
            </a:r>
            <a:r>
              <a:rPr lang="ru-RU" dirty="0" err="1"/>
              <a:t>стъпки</a:t>
            </a:r>
            <a:r>
              <a:rPr lang="ru-RU" dirty="0"/>
              <a:t>: </a:t>
            </a:r>
            <a:r>
              <a:rPr lang="ru-RU" dirty="0" err="1"/>
              <a:t>първо</a:t>
            </a:r>
            <a:r>
              <a:rPr lang="ru-RU" dirty="0"/>
              <a:t>, </a:t>
            </a:r>
            <a:r>
              <a:rPr lang="ru-RU" dirty="0" err="1"/>
              <a:t>търсите</a:t>
            </a:r>
            <a:r>
              <a:rPr lang="ru-RU" dirty="0"/>
              <a:t> </a:t>
            </a:r>
            <a:r>
              <a:rPr lang="ru-RU" dirty="0" err="1"/>
              <a:t>подходяща</a:t>
            </a:r>
            <a:r>
              <a:rPr lang="ru-RU" dirty="0"/>
              <a:t> </a:t>
            </a:r>
            <a:r>
              <a:rPr lang="ru-RU" dirty="0" err="1"/>
              <a:t>покана</a:t>
            </a:r>
            <a:r>
              <a:rPr lang="ru-RU" dirty="0"/>
              <a:t>; </a:t>
            </a:r>
            <a:r>
              <a:rPr lang="ru-RU" dirty="0" err="1"/>
              <a:t>второ</a:t>
            </a:r>
            <a:r>
              <a:rPr lang="ru-RU" dirty="0"/>
              <a:t>, </a:t>
            </a:r>
            <a:r>
              <a:rPr lang="ru-RU" dirty="0" err="1"/>
              <a:t>проверявате</a:t>
            </a:r>
            <a:r>
              <a:rPr lang="ru-RU" dirty="0"/>
              <a:t> дали </a:t>
            </a:r>
            <a:r>
              <a:rPr lang="ru-RU" dirty="0" err="1"/>
              <a:t>отговаряте</a:t>
            </a:r>
            <a:r>
              <a:rPr lang="ru-RU" dirty="0"/>
              <a:t> на </a:t>
            </a:r>
            <a:r>
              <a:rPr lang="ru-RU" dirty="0" err="1"/>
              <a:t>критериите</a:t>
            </a:r>
            <a:r>
              <a:rPr lang="ru-RU" dirty="0"/>
              <a:t> за </a:t>
            </a:r>
            <a:r>
              <a:rPr lang="ru-RU" dirty="0" err="1"/>
              <a:t>допустимост</a:t>
            </a:r>
            <a:r>
              <a:rPr lang="ru-RU" dirty="0"/>
              <a:t>; </a:t>
            </a:r>
            <a:r>
              <a:rPr lang="ru-RU" dirty="0" err="1"/>
              <a:t>трето</a:t>
            </a:r>
            <a:r>
              <a:rPr lang="ru-RU" dirty="0"/>
              <a:t>, </a:t>
            </a:r>
            <a:r>
              <a:rPr lang="ru-RU" dirty="0" err="1"/>
              <a:t>създавате</a:t>
            </a:r>
            <a:r>
              <a:rPr lang="ru-RU" dirty="0"/>
              <a:t> </a:t>
            </a:r>
            <a:r>
              <a:rPr lang="ru-RU" dirty="0" err="1"/>
              <a:t>профил</a:t>
            </a:r>
            <a:r>
              <a:rPr lang="ru-RU" dirty="0"/>
              <a:t> и </a:t>
            </a:r>
            <a:r>
              <a:rPr lang="ru-RU" dirty="0" err="1"/>
              <a:t>регистрирате</a:t>
            </a:r>
            <a:r>
              <a:rPr lang="ru-RU" dirty="0"/>
              <a:t> </a:t>
            </a:r>
            <a:r>
              <a:rPr lang="ru-RU" dirty="0" err="1"/>
              <a:t>вашата</a:t>
            </a:r>
            <a:r>
              <a:rPr lang="ru-RU" dirty="0"/>
              <a:t> организация; </a:t>
            </a:r>
            <a:r>
              <a:rPr lang="ru-RU" dirty="0" err="1"/>
              <a:t>четвърто</a:t>
            </a:r>
            <a:r>
              <a:rPr lang="ru-RU" dirty="0"/>
              <a:t>, </a:t>
            </a:r>
            <a:r>
              <a:rPr lang="ru-RU" dirty="0" err="1"/>
              <a:t>изготвяте</a:t>
            </a:r>
            <a:r>
              <a:rPr lang="ru-RU" dirty="0"/>
              <a:t> </a:t>
            </a:r>
            <a:r>
              <a:rPr lang="ru-RU" dirty="0" err="1"/>
              <a:t>проектното</a:t>
            </a:r>
            <a:r>
              <a:rPr lang="ru-RU" dirty="0"/>
              <a:t> предложение и го </a:t>
            </a:r>
            <a:r>
              <a:rPr lang="ru-RU" dirty="0" err="1"/>
              <a:t>съгласувате</a:t>
            </a:r>
            <a:r>
              <a:rPr lang="ru-RU" dirty="0"/>
              <a:t> с </a:t>
            </a:r>
            <a:r>
              <a:rPr lang="ru-RU" dirty="0" err="1"/>
              <a:t>указанията</a:t>
            </a:r>
            <a:r>
              <a:rPr lang="ru-RU" dirty="0"/>
              <a:t>; и пето, </a:t>
            </a:r>
            <a:r>
              <a:rPr lang="ru-RU" dirty="0" err="1"/>
              <a:t>подавате</a:t>
            </a:r>
            <a:r>
              <a:rPr lang="ru-RU" dirty="0"/>
              <a:t> </a:t>
            </a:r>
            <a:r>
              <a:rPr lang="ru-RU" dirty="0" err="1"/>
              <a:t>предложението</a:t>
            </a:r>
            <a:r>
              <a:rPr lang="ru-RU" dirty="0"/>
              <a:t> чрез </a:t>
            </a:r>
            <a:r>
              <a:rPr lang="ru-RU" dirty="0" err="1"/>
              <a:t>платформата</a:t>
            </a:r>
            <a:r>
              <a:rPr lang="ru-RU" dirty="0"/>
              <a:t>. </a:t>
            </a:r>
            <a:r>
              <a:rPr lang="ru-RU" dirty="0" err="1"/>
              <a:t>Всеки</a:t>
            </a:r>
            <a:r>
              <a:rPr lang="ru-RU" dirty="0"/>
              <a:t> </a:t>
            </a:r>
            <a:r>
              <a:rPr lang="ru-RU" dirty="0" err="1"/>
              <a:t>етап</a:t>
            </a:r>
            <a:r>
              <a:rPr lang="ru-RU" dirty="0"/>
              <a:t> </a:t>
            </a:r>
            <a:r>
              <a:rPr lang="ru-RU" dirty="0" err="1"/>
              <a:t>изисква</a:t>
            </a:r>
            <a:r>
              <a:rPr lang="ru-RU" dirty="0"/>
              <a:t> внимание и </a:t>
            </a:r>
            <a:r>
              <a:rPr lang="ru-RU" dirty="0" err="1"/>
              <a:t>често</a:t>
            </a:r>
            <a:r>
              <a:rPr lang="ru-RU" dirty="0"/>
              <a:t> – координация с </a:t>
            </a:r>
            <a:r>
              <a:rPr lang="ru-RU" dirty="0" err="1"/>
              <a:t>партньори</a:t>
            </a:r>
            <a:r>
              <a:rPr lang="ru-RU" dirty="0"/>
              <a:t> или </a:t>
            </a:r>
            <a:r>
              <a:rPr lang="ru-RU" dirty="0" err="1"/>
              <a:t>консултанти</a:t>
            </a:r>
            <a:r>
              <a:rPr lang="ru-RU" dirty="0"/>
              <a:t>.</a:t>
            </a:r>
          </a:p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6698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1B71B1D-1278-6BCD-0A71-279038AD4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16C7FA70-3F16-196C-7A0E-9E9D35631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F8E690D5-83F7-629A-FB76-81153E46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40B916F-8AB5-0C61-9505-36A71266E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4890E3AD-B6E3-7004-7FAF-25849D017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92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5D1D3F3-BCAF-234E-669E-62473F06B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97ED3301-7727-F071-3C94-5E818CCB1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91F2F23-A921-161D-9FC7-2B3E35CE0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0DC3539A-6F03-4B38-24A1-1AF649040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F7E99CC-6874-258B-FD42-6A609678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104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B1564DDF-F155-18AA-E151-D7DC7CA5C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820258E0-8C51-6235-2E9E-C8DB7F1DE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F37B774-310E-B610-D03D-A475E8D0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B781648-1062-E047-66D1-5BF4B123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9BFA1E9-35EA-8BFC-3C74-9D716DA0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82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21DC7C1-8A32-E61A-77FF-595A0C4CE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1A3FFBC-4AB0-75BC-9CA7-0FB749771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6924383C-9AEB-C391-EF11-1B7664CC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FB602BA8-8AB2-EDED-8892-00435AE84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28ECE91C-B0B1-DC52-2226-59A14107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41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CCBD206-0302-28A5-42AC-C4E707B2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1BACBFF3-432C-4F5B-4DFC-C471CFD98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E136DA01-5CCE-9E81-F985-87123038B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147A7B41-8068-DACE-E6CC-2376BC658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B95C513A-E543-4578-1DC4-B8F2B494B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1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4337E8E-9D77-0109-571F-1431F2821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C1A55B3-68DE-735B-DFEA-056FBAA76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6AAC9A8B-C8ED-8843-3D0C-73C148EC8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0AA31852-3F52-5867-C92F-106F6F0D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2D64BCA1-8516-23A5-3579-DC4850D9C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C443B719-AE0F-0726-CDF0-9D51EB75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64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91A459B-3350-502E-C9AF-DE73F8B1B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3AE45333-A126-3CDC-5865-B1ABA5D2D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17C3E80A-A3BD-77ED-0E94-ECDD18D19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7D12BA88-3D80-5297-8B06-5EA3B59C2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6236E627-4C7A-1EF7-0BC8-C20398C07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F88F1F2B-9FDB-E664-3C97-7717BE4D3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ACF93598-9881-7EB5-7491-9B072984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7B5E5A70-D5B1-6E43-19AC-B9112687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019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1345B4F-1089-05D9-78E0-FE6C9AF6E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15613698-E5FC-1394-6425-CDAE93EDF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C3BA7C49-AE6F-035D-C90B-9D992B14B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6E1AEB7E-2B78-FB84-1B27-35895B4F6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26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576467B1-B8CF-EC2D-6AD8-B6A637FCC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2FAD57F8-6A97-4061-93F2-111CCBC1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EF46A3BA-713D-8EFE-353A-D509DD4C2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55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1E80364-84FE-1BCF-CA91-6B54104AC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03367A6-811C-B034-C717-60AA79219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D0446179-853A-8FD1-3A3B-BD200BA8F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A7E3139-647F-880F-AA7A-F0220432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E12AEE23-619C-0191-3473-B7BE4E99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AD20D208-BCBD-A881-D7B9-ED494A83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216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FA59BC7-5508-EEED-DB64-BEB701357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4E432DBB-CFA4-B3E2-23B7-8ED0FF978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D14ED5BA-9021-FD03-972B-F0D5A01C9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5424796-81C1-318B-9658-71AD27AD3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FF0ADF5F-2FE3-9495-C4FB-BF035A89C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FBADFE7F-BF5D-0860-C9AF-9C9D7385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817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0C38E9C4-8178-C097-41D7-26E2449DA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6E9B4169-F03E-2D71-4C94-E174FD88C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5C1D6C68-A7E5-B4D9-4AA5-F92F1497E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B71098-D444-4130-A54A-1CF858F9C67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2DEE9B3F-59FD-2242-ED34-F3BAB60B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E3C435B-5B2E-789A-D3FF-2DA4C44D0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9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Картина, която съдържа текст, Шрифт, екранна снимка, Електриково синьо&#10;&#10;AI-generated content may be incorrect.">
            <a:extLst>
              <a:ext uri="{FF2B5EF4-FFF2-40B4-BE49-F238E27FC236}">
                <a16:creationId xmlns:a16="http://schemas.microsoft.com/office/drawing/2014/main" id="{E6673CD0-BE34-3ACA-35A6-548FED6A8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13" y="77934"/>
            <a:ext cx="7335022" cy="2012237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578440F7-4B2C-B9AF-6DF3-DEC6B47D1248}"/>
              </a:ext>
            </a:extLst>
          </p:cNvPr>
          <p:cNvSpPr txBox="1"/>
          <p:nvPr/>
        </p:nvSpPr>
        <p:spPr>
          <a:xfrm>
            <a:off x="648929" y="2472765"/>
            <a:ext cx="381491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Проект „Инициатива за трансгранично обучение и ангажираност на религиозни общности“ е съфинансиран от Европейския съюз от Европейския фонд за регионално развитие, чрез програмата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INTERREG VI-A 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Румъния-България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" name="Право съединение 2">
            <a:extLst>
              <a:ext uri="{FF2B5EF4-FFF2-40B4-BE49-F238E27FC236}">
                <a16:creationId xmlns:a16="http://schemas.microsoft.com/office/drawing/2014/main" id="{059377B7-459F-5761-897D-C9AB394E4FE8}"/>
              </a:ext>
            </a:extLst>
          </p:cNvPr>
          <p:cNvCxnSpPr>
            <a:cxnSpLocks/>
          </p:cNvCxnSpPr>
          <p:nvPr/>
        </p:nvCxnSpPr>
        <p:spPr>
          <a:xfrm flipH="1">
            <a:off x="730017" y="2090171"/>
            <a:ext cx="6587613" cy="0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346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ОЦЕНКА НА ПРЕДЛОЖЕНИЯТА 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F37E7672-2F82-40A4-83B5-ADF790D4D49E}"/>
              </a:ext>
            </a:extLst>
          </p:cNvPr>
          <p:cNvSpPr txBox="1"/>
          <p:nvPr/>
        </p:nvSpPr>
        <p:spPr>
          <a:xfrm>
            <a:off x="1223317" y="1872599"/>
            <a:ext cx="6932141" cy="294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Trebuchet MS" panose="020B0603020202020204" pitchFamily="34" charset="0"/>
              </a:rPr>
              <a:t>3 </a:t>
            </a:r>
            <a:r>
              <a:rPr lang="ru-RU" dirty="0" err="1">
                <a:latin typeface="Trebuchet MS" panose="020B0603020202020204" pitchFamily="34" charset="0"/>
              </a:rPr>
              <a:t>етапа</a:t>
            </a:r>
            <a:r>
              <a:rPr lang="ru-RU" dirty="0">
                <a:latin typeface="Trebuchet MS" panose="020B0603020202020204" pitchFamily="34" charset="0"/>
              </a:rPr>
              <a:t> на оценка: </a:t>
            </a:r>
            <a:r>
              <a:rPr lang="ru-RU" dirty="0" err="1">
                <a:latin typeface="Trebuchet MS" panose="020B0603020202020204" pitchFamily="34" charset="0"/>
              </a:rPr>
              <a:t>формална</a:t>
            </a:r>
            <a:r>
              <a:rPr lang="ru-RU" dirty="0">
                <a:latin typeface="Trebuchet MS" panose="020B0603020202020204" pitchFamily="34" charset="0"/>
              </a:rPr>
              <a:t> – </a:t>
            </a:r>
            <a:r>
              <a:rPr lang="ru-RU" dirty="0" err="1">
                <a:latin typeface="Trebuchet MS" panose="020B0603020202020204" pitchFamily="34" charset="0"/>
              </a:rPr>
              <a:t>допустимост</a:t>
            </a:r>
            <a:r>
              <a:rPr lang="ru-RU" dirty="0">
                <a:latin typeface="Trebuchet MS" panose="020B0603020202020204" pitchFamily="34" charset="0"/>
              </a:rPr>
              <a:t> – </a:t>
            </a:r>
            <a:r>
              <a:rPr lang="ru-RU" dirty="0" err="1">
                <a:latin typeface="Trebuchet MS" panose="020B0603020202020204" pitchFamily="34" charset="0"/>
              </a:rPr>
              <a:t>съдържателна</a:t>
            </a:r>
            <a:endParaRPr lang="ru-RU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rebuchet MS" panose="020B0603020202020204" pitchFamily="34" charset="0"/>
              </a:rPr>
              <a:t>Формална оценка – проверка на документите и подадената информация</a:t>
            </a:r>
            <a:r>
              <a:rPr lang="en-US" dirty="0">
                <a:latin typeface="Trebuchet MS" panose="020B0603020202020204" pitchFamily="34" charset="0"/>
              </a:rPr>
              <a:t>;</a:t>
            </a:r>
            <a:endParaRPr lang="ru-RU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rebuchet MS" panose="020B0603020202020204" pitchFamily="34" charset="0"/>
              </a:rPr>
              <a:t>Допустимост – съответствие с критериите на програмата</a:t>
            </a:r>
            <a:r>
              <a:rPr lang="en-US" dirty="0">
                <a:latin typeface="Trebuchet MS" panose="020B0603020202020204" pitchFamily="34" charset="0"/>
              </a:rPr>
              <a:t>;</a:t>
            </a:r>
            <a:endParaRPr lang="ru-RU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rebuchet MS" panose="020B0603020202020204" pitchFamily="34" charset="0"/>
              </a:rPr>
              <a:t>Съдържателна оценка – анализ на качеството на проектното предложение</a:t>
            </a:r>
            <a:r>
              <a:rPr lang="en-US" dirty="0">
                <a:latin typeface="Trebuchet MS" panose="020B0603020202020204" pitchFamily="34" charset="0"/>
              </a:rPr>
              <a:t>.</a:t>
            </a:r>
            <a:endParaRPr lang="ru-RU" dirty="0">
              <a:latin typeface="Trebuchet MS" panose="020B0603020202020204" pitchFamily="34" charset="0"/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20B4FA11-13C0-4F05-B84F-149BDAAA5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97" y="1530521"/>
            <a:ext cx="5695435" cy="37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68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КРИТЕРИИ ЗА ОЦЕНКА </a:t>
            </a:r>
          </a:p>
        </p:txBody>
      </p:sp>
      <p:graphicFrame>
        <p:nvGraphicFramePr>
          <p:cNvPr id="4" name="Диаграма 3">
            <a:extLst>
              <a:ext uri="{FF2B5EF4-FFF2-40B4-BE49-F238E27FC236}">
                <a16:creationId xmlns:a16="http://schemas.microsoft.com/office/drawing/2014/main" id="{846494F7-7906-4209-8EC4-9517C0ECA9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8451395"/>
              </p:ext>
            </p:extLst>
          </p:nvPr>
        </p:nvGraphicFramePr>
        <p:xfrm>
          <a:off x="1982573" y="1737360"/>
          <a:ext cx="7841049" cy="4400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7693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1890"/>
            <a:ext cx="10058400" cy="1450757"/>
          </a:xfrm>
        </p:spPr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ЧЕСТО ДОПУСКАНИ ГРЕШКИ 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C302CE9B-7E48-4D7A-A370-446644D7A70E}"/>
              </a:ext>
            </a:extLst>
          </p:cNvPr>
          <p:cNvSpPr txBox="1"/>
          <p:nvPr/>
        </p:nvSpPr>
        <p:spPr>
          <a:xfrm>
            <a:off x="1297459" y="1712647"/>
            <a:ext cx="9959546" cy="374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Trebuchet MS" panose="020B0603020202020204" pitchFamily="34" charset="0"/>
              </a:rPr>
              <a:t>✅ </a:t>
            </a:r>
            <a:r>
              <a:rPr lang="ru-RU" sz="1600" b="1" dirty="0" err="1">
                <a:latin typeface="Trebuchet MS" panose="020B0603020202020204" pitchFamily="34" charset="0"/>
              </a:rPr>
              <a:t>Голяма</a:t>
            </a:r>
            <a:r>
              <a:rPr lang="ru-RU" sz="1600" b="1" dirty="0">
                <a:latin typeface="Trebuchet MS" panose="020B0603020202020204" pitchFamily="34" charset="0"/>
              </a:rPr>
              <a:t> част от </a:t>
            </a:r>
            <a:r>
              <a:rPr lang="ru-RU" sz="1600" b="1" dirty="0" err="1">
                <a:latin typeface="Trebuchet MS" panose="020B0603020202020204" pitchFamily="34" charset="0"/>
              </a:rPr>
              <a:t>проектите</a:t>
            </a:r>
            <a:r>
              <a:rPr lang="ru-RU" sz="1600" b="1" dirty="0">
                <a:latin typeface="Trebuchet MS" panose="020B0603020202020204" pitchFamily="34" charset="0"/>
              </a:rPr>
              <a:t> не </a:t>
            </a:r>
            <a:r>
              <a:rPr lang="ru-RU" sz="1600" b="1" dirty="0" err="1">
                <a:latin typeface="Trebuchet MS" panose="020B0603020202020204" pitchFamily="34" charset="0"/>
              </a:rPr>
              <a:t>преминават</a:t>
            </a:r>
            <a:r>
              <a:rPr lang="ru-RU" sz="1600" b="1" dirty="0">
                <a:latin typeface="Trebuchet MS" panose="020B0603020202020204" pitchFamily="34" charset="0"/>
              </a:rPr>
              <a:t> </a:t>
            </a:r>
            <a:r>
              <a:rPr lang="ru-RU" sz="1600" b="1" dirty="0" err="1">
                <a:latin typeface="Trebuchet MS" panose="020B0603020202020204" pitchFamily="34" charset="0"/>
              </a:rPr>
              <a:t>оценката</a:t>
            </a:r>
            <a:r>
              <a:rPr lang="ru-RU" sz="1600" b="1" dirty="0">
                <a:latin typeface="Trebuchet MS" panose="020B0603020202020204" pitchFamily="34" charset="0"/>
              </a:rPr>
              <a:t> </a:t>
            </a:r>
            <a:r>
              <a:rPr lang="ru-RU" sz="1600" b="1" dirty="0" err="1">
                <a:latin typeface="Trebuchet MS" panose="020B0603020202020204" pitchFamily="34" charset="0"/>
              </a:rPr>
              <a:t>заради</a:t>
            </a:r>
            <a:r>
              <a:rPr lang="ru-RU" sz="1600" b="1" dirty="0">
                <a:latin typeface="Trebuchet MS" panose="020B0603020202020204" pitchFamily="34" charset="0"/>
              </a:rPr>
              <a:t> технически или </a:t>
            </a:r>
            <a:r>
              <a:rPr lang="ru-RU" sz="1600" b="1" dirty="0" err="1">
                <a:latin typeface="Trebuchet MS" panose="020B0603020202020204" pitchFamily="34" charset="0"/>
              </a:rPr>
              <a:t>формални</a:t>
            </a:r>
            <a:r>
              <a:rPr lang="ru-RU" sz="1600" b="1" dirty="0">
                <a:latin typeface="Trebuchet MS" panose="020B0603020202020204" pitchFamily="34" charset="0"/>
              </a:rPr>
              <a:t> грешки.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latin typeface="Trebuchet MS" panose="020B0603020202020204" pitchFamily="34" charset="0"/>
              </a:rPr>
              <a:t>Най-</a:t>
            </a:r>
            <a:r>
              <a:rPr lang="ru-RU" sz="1600" b="1" dirty="0" err="1">
                <a:latin typeface="Trebuchet MS" panose="020B0603020202020204" pitchFamily="34" charset="0"/>
              </a:rPr>
              <a:t>често</a:t>
            </a:r>
            <a:r>
              <a:rPr lang="ru-RU" sz="1600" b="1" dirty="0">
                <a:latin typeface="Trebuchet MS" panose="020B0603020202020204" pitchFamily="34" charset="0"/>
              </a:rPr>
              <a:t> </a:t>
            </a:r>
            <a:r>
              <a:rPr lang="ru-RU" sz="1600" b="1" dirty="0" err="1">
                <a:latin typeface="Trebuchet MS" panose="020B0603020202020204" pitchFamily="34" charset="0"/>
              </a:rPr>
              <a:t>срещаните</a:t>
            </a:r>
            <a:r>
              <a:rPr lang="ru-RU" sz="1600" b="1" dirty="0">
                <a:latin typeface="Trebuchet MS" panose="020B0603020202020204" pitchFamily="34" charset="0"/>
              </a:rPr>
              <a:t> </a:t>
            </a:r>
            <a:r>
              <a:rPr lang="ru-RU" sz="1600" b="1" dirty="0" err="1">
                <a:latin typeface="Trebuchet MS" panose="020B0603020202020204" pitchFamily="34" charset="0"/>
              </a:rPr>
              <a:t>проблеми</a:t>
            </a:r>
            <a:r>
              <a:rPr lang="ru-RU" sz="1600" b="1" dirty="0">
                <a:latin typeface="Trebuchet MS" panose="020B0603020202020204" pitchFamily="34" charset="0"/>
              </a:rPr>
              <a:t> </a:t>
            </a:r>
            <a:r>
              <a:rPr lang="ru-RU" sz="1600" b="1" dirty="0" err="1">
                <a:latin typeface="Trebuchet MS" panose="020B0603020202020204" pitchFamily="34" charset="0"/>
              </a:rPr>
              <a:t>са</a:t>
            </a:r>
            <a:r>
              <a:rPr lang="ru-RU" sz="1600" b="1" dirty="0">
                <a:latin typeface="Trebuchet MS" panose="020B0603020202020204" pitchFamily="34" charset="0"/>
              </a:rPr>
              <a:t>:</a:t>
            </a:r>
            <a:endParaRPr lang="ru-RU" sz="16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>
                <a:latin typeface="Trebuchet MS" panose="020B0603020202020204" pitchFamily="34" charset="0"/>
              </a:rPr>
              <a:t>❌ </a:t>
            </a:r>
            <a:r>
              <a:rPr lang="ru-RU" sz="1600" dirty="0" err="1">
                <a:latin typeface="Trebuchet MS" panose="020B0603020202020204" pitchFamily="34" charset="0"/>
              </a:rPr>
              <a:t>Сгрешен</a:t>
            </a:r>
            <a:r>
              <a:rPr lang="ru-RU" sz="1600" dirty="0">
                <a:latin typeface="Trebuchet MS" panose="020B0603020202020204" pitchFamily="34" charset="0"/>
              </a:rPr>
              <a:t> формуляр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Trebuchet MS" panose="020B0603020202020204" pitchFamily="34" charset="0"/>
              </a:rPr>
              <a:t>❌ </a:t>
            </a:r>
            <a:r>
              <a:rPr lang="ru-RU" sz="1600" dirty="0" err="1">
                <a:latin typeface="Trebuchet MS" panose="020B0603020202020204" pitchFamily="34" charset="0"/>
              </a:rPr>
              <a:t>Липсващи</a:t>
            </a:r>
            <a:r>
              <a:rPr lang="ru-RU" sz="1600" dirty="0">
                <a:latin typeface="Trebuchet MS" panose="020B0603020202020204" pitchFamily="34" charset="0"/>
              </a:rPr>
              <a:t> </a:t>
            </a:r>
            <a:r>
              <a:rPr lang="ru-RU" sz="1600" dirty="0" err="1">
                <a:latin typeface="Trebuchet MS" panose="020B0603020202020204" pitchFamily="34" charset="0"/>
              </a:rPr>
              <a:t>задължителни</a:t>
            </a:r>
            <a:r>
              <a:rPr lang="ru-RU" sz="1600" dirty="0">
                <a:latin typeface="Trebuchet MS" panose="020B0603020202020204" pitchFamily="34" charset="0"/>
              </a:rPr>
              <a:t> </a:t>
            </a:r>
            <a:r>
              <a:rPr lang="ru-RU" sz="1600" dirty="0" err="1">
                <a:latin typeface="Trebuchet MS" panose="020B0603020202020204" pitchFamily="34" charset="0"/>
              </a:rPr>
              <a:t>документи</a:t>
            </a:r>
            <a:endParaRPr lang="ru-RU" sz="16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>
                <a:latin typeface="Trebuchet MS" panose="020B0603020202020204" pitchFamily="34" charset="0"/>
              </a:rPr>
              <a:t>❌ Слаба </a:t>
            </a:r>
            <a:r>
              <a:rPr lang="ru-RU" sz="1600" dirty="0" err="1">
                <a:latin typeface="Trebuchet MS" panose="020B0603020202020204" pitchFamily="34" charset="0"/>
              </a:rPr>
              <a:t>обосновка</a:t>
            </a:r>
            <a:r>
              <a:rPr lang="ru-RU" sz="1600" dirty="0">
                <a:latin typeface="Trebuchet MS" panose="020B0603020202020204" pitchFamily="34" charset="0"/>
              </a:rPr>
              <a:t> на целите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Trebuchet MS" panose="020B0603020202020204" pitchFamily="34" charset="0"/>
              </a:rPr>
              <a:t>❌ </a:t>
            </a:r>
            <a:r>
              <a:rPr lang="ru-RU" sz="1600" dirty="0" err="1">
                <a:latin typeface="Trebuchet MS" panose="020B0603020202020204" pitchFamily="34" charset="0"/>
              </a:rPr>
              <a:t>Липса</a:t>
            </a:r>
            <a:r>
              <a:rPr lang="ru-RU" sz="1600" dirty="0">
                <a:latin typeface="Trebuchet MS" panose="020B0603020202020204" pitchFamily="34" charset="0"/>
              </a:rPr>
              <a:t> на </a:t>
            </a:r>
            <a:r>
              <a:rPr lang="ru-RU" sz="1600" dirty="0" err="1">
                <a:latin typeface="Trebuchet MS" panose="020B0603020202020204" pitchFamily="34" charset="0"/>
              </a:rPr>
              <a:t>връзка</a:t>
            </a:r>
            <a:r>
              <a:rPr lang="ru-RU" sz="1600" dirty="0">
                <a:latin typeface="Trebuchet MS" panose="020B0603020202020204" pitchFamily="34" charset="0"/>
              </a:rPr>
              <a:t> с </a:t>
            </a:r>
            <a:r>
              <a:rPr lang="ru-RU" sz="1600" dirty="0" err="1">
                <a:latin typeface="Trebuchet MS" panose="020B0603020202020204" pitchFamily="34" charset="0"/>
              </a:rPr>
              <a:t>приоритетите</a:t>
            </a:r>
            <a:r>
              <a:rPr lang="ru-RU" sz="1600" dirty="0">
                <a:latin typeface="Trebuchet MS" panose="020B0603020202020204" pitchFamily="34" charset="0"/>
              </a:rPr>
              <a:t> на </a:t>
            </a:r>
            <a:r>
              <a:rPr lang="ru-RU" sz="1600" dirty="0" err="1">
                <a:latin typeface="Trebuchet MS" panose="020B0603020202020204" pitchFamily="34" charset="0"/>
              </a:rPr>
              <a:t>програмата</a:t>
            </a:r>
            <a:endParaRPr lang="ru-RU" sz="16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>
                <a:latin typeface="Trebuchet MS" panose="020B0603020202020204" pitchFamily="34" charset="0"/>
              </a:rPr>
              <a:t>❌ Нереалистичен бюджет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Trebuchet MS" panose="020B0603020202020204" pitchFamily="34" charset="0"/>
              </a:rPr>
              <a:t>✅ </a:t>
            </a:r>
            <a:r>
              <a:rPr lang="ru-RU" sz="1600" b="1" dirty="0" err="1">
                <a:latin typeface="Trebuchet MS" panose="020B0603020202020204" pitchFamily="34" charset="0"/>
              </a:rPr>
              <a:t>Избягвайте</a:t>
            </a:r>
            <a:r>
              <a:rPr lang="ru-RU" sz="1600" b="1" dirty="0">
                <a:latin typeface="Trebuchet MS" panose="020B0603020202020204" pitchFamily="34" charset="0"/>
              </a:rPr>
              <a:t> </a:t>
            </a:r>
            <a:r>
              <a:rPr lang="ru-RU" sz="1600" b="1" dirty="0" err="1">
                <a:latin typeface="Trebuchet MS" panose="020B0603020202020204" pitchFamily="34" charset="0"/>
              </a:rPr>
              <a:t>тези</a:t>
            </a:r>
            <a:r>
              <a:rPr lang="ru-RU" sz="1600" b="1" dirty="0">
                <a:latin typeface="Trebuchet MS" panose="020B0603020202020204" pitchFamily="34" charset="0"/>
              </a:rPr>
              <a:t> грешки, </a:t>
            </a:r>
            <a:r>
              <a:rPr lang="ru-RU" sz="1600" b="1" dirty="0" err="1">
                <a:latin typeface="Trebuchet MS" panose="020B0603020202020204" pitchFamily="34" charset="0"/>
              </a:rPr>
              <a:t>като</a:t>
            </a:r>
            <a:r>
              <a:rPr lang="ru-RU" sz="1600" b="1" dirty="0">
                <a:latin typeface="Trebuchet MS" panose="020B0603020202020204" pitchFamily="34" charset="0"/>
              </a:rPr>
              <a:t>:</a:t>
            </a:r>
            <a:endParaRPr lang="ru-RU" sz="16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>
                <a:latin typeface="Trebuchet MS" panose="020B0603020202020204" pitchFamily="34" charset="0"/>
              </a:rPr>
              <a:t>📌 </a:t>
            </a:r>
            <a:r>
              <a:rPr lang="ru-RU" sz="1600" dirty="0" err="1">
                <a:latin typeface="Trebuchet MS" panose="020B0603020202020204" pitchFamily="34" charset="0"/>
              </a:rPr>
              <a:t>Следвате</a:t>
            </a:r>
            <a:r>
              <a:rPr lang="ru-RU" sz="1600" dirty="0">
                <a:latin typeface="Trebuchet MS" panose="020B0603020202020204" pitchFamily="34" charset="0"/>
              </a:rPr>
              <a:t> </a:t>
            </a:r>
            <a:r>
              <a:rPr lang="ru-RU" sz="1600" dirty="0" err="1">
                <a:latin typeface="Trebuchet MS" panose="020B0603020202020204" pitchFamily="34" charset="0"/>
              </a:rPr>
              <a:t>внимателно</a:t>
            </a:r>
            <a:r>
              <a:rPr lang="ru-RU" sz="1600" dirty="0">
                <a:latin typeface="Trebuchet MS" panose="020B0603020202020204" pitchFamily="34" charset="0"/>
              </a:rPr>
              <a:t> </a:t>
            </a:r>
            <a:r>
              <a:rPr lang="ru-RU" sz="1600" dirty="0" err="1">
                <a:latin typeface="Trebuchet MS" panose="020B0603020202020204" pitchFamily="34" charset="0"/>
              </a:rPr>
              <a:t>всички</a:t>
            </a:r>
            <a:r>
              <a:rPr lang="ru-RU" sz="1600" dirty="0">
                <a:latin typeface="Trebuchet MS" panose="020B0603020202020204" pitchFamily="34" charset="0"/>
              </a:rPr>
              <a:t> указания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Trebuchet MS" panose="020B0603020202020204" pitchFamily="34" charset="0"/>
              </a:rPr>
              <a:t>📌 Правите </a:t>
            </a:r>
            <a:r>
              <a:rPr lang="ru-RU" sz="1600" dirty="0" err="1">
                <a:latin typeface="Trebuchet MS" panose="020B0603020202020204" pitchFamily="34" charset="0"/>
              </a:rPr>
              <a:t>вътрешна</a:t>
            </a:r>
            <a:r>
              <a:rPr lang="ru-RU" sz="1600" dirty="0">
                <a:latin typeface="Trebuchet MS" panose="020B0603020202020204" pitchFamily="34" charset="0"/>
              </a:rPr>
              <a:t> проверка </a:t>
            </a:r>
            <a:r>
              <a:rPr lang="ru-RU" sz="1600" dirty="0" err="1">
                <a:latin typeface="Trebuchet MS" panose="020B0603020202020204" pitchFamily="34" charset="0"/>
              </a:rPr>
              <a:t>преди</a:t>
            </a:r>
            <a:r>
              <a:rPr lang="ru-RU" sz="1600" dirty="0">
                <a:latin typeface="Trebuchet MS" panose="020B0603020202020204" pitchFamily="34" charset="0"/>
              </a:rPr>
              <a:t> </a:t>
            </a:r>
            <a:r>
              <a:rPr lang="ru-RU" sz="1600" dirty="0" err="1">
                <a:latin typeface="Trebuchet MS" panose="020B0603020202020204" pitchFamily="34" charset="0"/>
              </a:rPr>
              <a:t>подаване</a:t>
            </a:r>
            <a:endParaRPr lang="ru-RU" sz="16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50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1890"/>
            <a:ext cx="10058400" cy="1450757"/>
          </a:xfrm>
        </p:spPr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СЛЕД ОЦЕНКАТА</a:t>
            </a: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3CE1A4E0-9EBE-4DC2-BE2A-1B70CB208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68411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43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1890"/>
            <a:ext cx="10058400" cy="1450757"/>
          </a:xfrm>
        </p:spPr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ЗАКЛЮЧЕНИЕ </a:t>
            </a:r>
          </a:p>
        </p:txBody>
      </p:sp>
      <p:graphicFrame>
        <p:nvGraphicFramePr>
          <p:cNvPr id="3" name="Диаграма 2">
            <a:extLst>
              <a:ext uri="{FF2B5EF4-FFF2-40B4-BE49-F238E27FC236}">
                <a16:creationId xmlns:a16="http://schemas.microsoft.com/office/drawing/2014/main" id="{9E356062-3D21-4801-B474-2FF08BB373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6548849"/>
              </p:ext>
            </p:extLst>
          </p:nvPr>
        </p:nvGraphicFramePr>
        <p:xfrm>
          <a:off x="2640807" y="645886"/>
          <a:ext cx="7198497" cy="4188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3088F93C-7581-4F46-9FEE-94D41DAFCF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06" y="3817492"/>
            <a:ext cx="3937897" cy="252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35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B9A3C-B8BC-EB5C-F9B6-FCF3D1197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7506536D-CAD0-AE2F-7638-2AECE440A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610" y="4946540"/>
            <a:ext cx="10269679" cy="232778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bg-BG" sz="2900" dirty="0">
                <a:solidFill>
                  <a:srgbClr val="003399"/>
                </a:solidFill>
                <a:latin typeface="trebuchet"/>
              </a:rPr>
              <a:t>Инициатива за трансгранично обучение и ангажираност на религиозни общности </a:t>
            </a:r>
          </a:p>
          <a:p>
            <a:pPr>
              <a:lnSpc>
                <a:spcPct val="120000"/>
              </a:lnSpc>
            </a:pPr>
            <a:r>
              <a:rPr lang="bg-BG" sz="2900" dirty="0">
                <a:solidFill>
                  <a:srgbClr val="003399"/>
                </a:solidFill>
                <a:latin typeface="trebuchet"/>
              </a:rPr>
              <a:t>Фондация за регионално развитие</a:t>
            </a:r>
            <a:endParaRPr lang="en-GB" sz="2900" dirty="0">
              <a:solidFill>
                <a:srgbClr val="003399"/>
              </a:solidFill>
              <a:latin typeface="trebuchet"/>
            </a:endParaRPr>
          </a:p>
          <a:p>
            <a:pPr>
              <a:lnSpc>
                <a:spcPct val="120000"/>
              </a:lnSpc>
            </a:pPr>
            <a:r>
              <a:rPr lang="bg-BG" sz="2900" dirty="0">
                <a:solidFill>
                  <a:srgbClr val="003399"/>
                </a:solidFill>
                <a:latin typeface="trebuchet"/>
              </a:rPr>
              <a:t>Дата на публикуване: </a:t>
            </a:r>
            <a:r>
              <a:rPr lang="en-US" sz="2900" dirty="0">
                <a:solidFill>
                  <a:srgbClr val="003399"/>
                </a:solidFill>
                <a:latin typeface="trebuchet"/>
              </a:rPr>
              <a:t>7</a:t>
            </a:r>
            <a:r>
              <a:rPr lang="bg-BG" sz="2900" dirty="0">
                <a:solidFill>
                  <a:srgbClr val="003399"/>
                </a:solidFill>
                <a:latin typeface="trebuchet"/>
              </a:rPr>
              <a:t>.0</a:t>
            </a:r>
            <a:r>
              <a:rPr lang="en-US" sz="2900" dirty="0">
                <a:solidFill>
                  <a:srgbClr val="003399"/>
                </a:solidFill>
                <a:latin typeface="trebuchet"/>
              </a:rPr>
              <a:t>1</a:t>
            </a:r>
            <a:r>
              <a:rPr lang="bg-BG" sz="2900" dirty="0">
                <a:solidFill>
                  <a:srgbClr val="003399"/>
                </a:solidFill>
                <a:latin typeface="trebuchet"/>
              </a:rPr>
              <a:t>.2026</a:t>
            </a:r>
            <a:endParaRPr lang="en-GB" sz="2900" i="1" dirty="0">
              <a:solidFill>
                <a:srgbClr val="003399"/>
              </a:solidFill>
              <a:latin typeface="trebuchet"/>
            </a:endParaRPr>
          </a:p>
          <a:p>
            <a:pPr>
              <a:lnSpc>
                <a:spcPct val="120000"/>
              </a:lnSpc>
            </a:pPr>
            <a:r>
              <a:rPr lang="bg-BG" sz="2900" i="1" dirty="0">
                <a:solidFill>
                  <a:srgbClr val="003399"/>
                </a:solidFill>
                <a:latin typeface="trebuchet"/>
              </a:rPr>
              <a:t>„Съдържанието на този материал не представя непременно официалната позиция на Европейския съюз“</a:t>
            </a:r>
            <a:endParaRPr lang="en-GB" sz="2900" i="1" dirty="0">
              <a:solidFill>
                <a:srgbClr val="003399"/>
              </a:solidFill>
              <a:latin typeface="trebuchet"/>
            </a:endParaRPr>
          </a:p>
          <a:p>
            <a:r>
              <a:rPr lang="bg-BG" sz="2200" dirty="0">
                <a:solidFill>
                  <a:srgbClr val="003399"/>
                </a:solidFill>
                <a:latin typeface="trebuchet"/>
              </a:rPr>
              <a:t> </a:t>
            </a:r>
            <a:endParaRPr lang="en-GB" sz="2200" dirty="0">
              <a:solidFill>
                <a:srgbClr val="003399"/>
              </a:solidFill>
              <a:latin typeface="trebuchet"/>
            </a:endParaRPr>
          </a:p>
          <a:p>
            <a:r>
              <a:rPr lang="bg-BG" sz="2200" dirty="0">
                <a:solidFill>
                  <a:srgbClr val="003399"/>
                </a:solidFill>
                <a:latin typeface="trebuchet"/>
              </a:rPr>
              <a:t> </a:t>
            </a:r>
            <a:endParaRPr lang="en-GB" sz="2200" dirty="0">
              <a:solidFill>
                <a:srgbClr val="003399"/>
              </a:solidFill>
              <a:latin typeface="trebuche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446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>
            <a:extLst>
              <a:ext uri="{FF2B5EF4-FFF2-40B4-BE49-F238E27FC236}">
                <a16:creationId xmlns:a16="http://schemas.microsoft.com/office/drawing/2014/main" id="{9F92D020-CE74-4198-8F96-3337FDCEAAA7}"/>
              </a:ext>
            </a:extLst>
          </p:cNvPr>
          <p:cNvSpPr/>
          <p:nvPr/>
        </p:nvSpPr>
        <p:spPr>
          <a:xfrm>
            <a:off x="1718976" y="2105561"/>
            <a:ext cx="91214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4000" dirty="0">
                <a:ln w="0"/>
                <a:solidFill>
                  <a:srgbClr val="46464A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КАНДИДАТСТВАНЕ ЗА ФИНАНСИРАНЕ И ОЦЕНКА НА ПРОЕКТИ </a:t>
            </a:r>
            <a:endParaRPr kumimoji="0" lang="bg-BG" sz="4000" b="0" i="0" u="none" strike="noStrike" kern="1200" cap="none" spc="0" normalizeH="0" baseline="0" noProof="0" dirty="0">
              <a:ln w="0"/>
              <a:solidFill>
                <a:srgbClr val="46464A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30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ВЪВЕДЕНИЕ</a:t>
            </a: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E40BBEB1-3638-4736-8AE4-E84B65EE5822}"/>
              </a:ext>
            </a:extLst>
          </p:cNvPr>
          <p:cNvSpPr txBox="1"/>
          <p:nvPr/>
        </p:nvSpPr>
        <p:spPr>
          <a:xfrm>
            <a:off x="1925183" y="1890002"/>
            <a:ext cx="8454493" cy="4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bg-BG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Times New Roman" panose="02020603050405020304" pitchFamily="18" charset="0"/>
              </a:rPr>
              <a:t>Кандидатстване</a:t>
            </a:r>
            <a:r>
              <a:rPr kumimoji="0" lang="ru-RU" altLang="bg-BG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Times New Roman" panose="02020603050405020304" pitchFamily="18" charset="0"/>
              </a:rPr>
              <a:t> + Оценка = Успешно </a:t>
            </a:r>
            <a:r>
              <a:rPr kumimoji="0" lang="ru-RU" altLang="bg-BG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Times New Roman" panose="02020603050405020304" pitchFamily="18" charset="0"/>
              </a:rPr>
              <a:t>проектно</a:t>
            </a:r>
            <a:r>
              <a:rPr kumimoji="0" lang="ru-RU" altLang="bg-BG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Times New Roman" panose="02020603050405020304" pitchFamily="18" charset="0"/>
              </a:rPr>
              <a:t> предложение</a:t>
            </a:r>
            <a:r>
              <a:rPr kumimoji="0" lang="en-US" altLang="bg-BG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Times New Roman" panose="02020603050405020304" pitchFamily="18" charset="0"/>
              </a:rPr>
              <a:t>;</a:t>
            </a:r>
            <a:endParaRPr kumimoji="0" lang="bg-BG" altLang="bg-BG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ADB8897C-916B-450C-AEE7-22FCFBA7F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59" y="2540152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44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ЕДНОЕТАПНА И ДВУЕТАПНА ПРОЦЕДУРА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E40BBEB1-3638-4736-8AE4-E84B65EE5822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 marR="0" lvl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bg-BG" sz="2000" b="1" i="0" u="none" strike="noStrike" cap="none" normalizeH="0" baseline="0" dirty="0">
                <a:ln>
                  <a:noFill/>
                </a:ln>
                <a:effectLst/>
              </a:rPr>
              <a:t>1 </a:t>
            </a:r>
            <a:r>
              <a:rPr kumimoji="0" lang="en-US" altLang="bg-BG" sz="2000" b="1" i="0" u="none" strike="noStrike" cap="none" normalizeH="0" baseline="0" dirty="0" err="1">
                <a:ln>
                  <a:noFill/>
                </a:ln>
                <a:effectLst/>
              </a:rPr>
              <a:t>етап</a:t>
            </a:r>
            <a:r>
              <a:rPr kumimoji="0" lang="en-US" altLang="bg-BG" sz="20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bg-BG" sz="2000" b="0" i="0" u="none" strike="noStrike" cap="none" normalizeH="0" baseline="0" dirty="0">
                <a:ln>
                  <a:noFill/>
                </a:ln>
                <a:effectLst/>
              </a:rPr>
              <a:t>= </a:t>
            </a:r>
            <a:r>
              <a:rPr kumimoji="0" lang="en-US" altLang="bg-BG" sz="2000" b="0" i="0" u="none" strike="noStrike" cap="none" normalizeH="0" baseline="0" dirty="0" err="1">
                <a:ln>
                  <a:noFill/>
                </a:ln>
                <a:effectLst/>
              </a:rPr>
              <a:t>цялостно</a:t>
            </a:r>
            <a:r>
              <a:rPr kumimoji="0" lang="en-US" altLang="bg-BG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bg-BG" sz="2000" b="0" i="0" u="none" strike="noStrike" cap="none" normalizeH="0" baseline="0" dirty="0" err="1">
                <a:ln>
                  <a:noFill/>
                </a:ln>
                <a:effectLst/>
              </a:rPr>
              <a:t>предложение</a:t>
            </a:r>
            <a:endParaRPr kumimoji="0" lang="en-US" altLang="bg-BG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114300" marR="0" lvl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bg-BG" sz="2000" b="1" i="0" u="none" strike="noStrike" cap="none" normalizeH="0" baseline="0" dirty="0">
                <a:ln>
                  <a:noFill/>
                </a:ln>
                <a:effectLst/>
              </a:rPr>
              <a:t>2 </a:t>
            </a:r>
            <a:r>
              <a:rPr kumimoji="0" lang="en-US" altLang="bg-BG" sz="2000" b="1" i="0" u="none" strike="noStrike" cap="none" normalizeH="0" baseline="0" dirty="0" err="1">
                <a:ln>
                  <a:noFill/>
                </a:ln>
                <a:effectLst/>
              </a:rPr>
              <a:t>етапа</a:t>
            </a:r>
            <a:r>
              <a:rPr kumimoji="0" lang="en-US" altLang="bg-BG" sz="20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bg-BG" sz="2000" b="0" i="0" u="none" strike="noStrike" cap="none" normalizeH="0" baseline="0" dirty="0">
                <a:ln>
                  <a:noFill/>
                </a:ln>
                <a:effectLst/>
              </a:rPr>
              <a:t>= </a:t>
            </a:r>
            <a:r>
              <a:rPr kumimoji="0" lang="en-US" altLang="bg-BG" sz="2000" b="0" i="0" u="none" strike="noStrike" cap="none" normalizeH="0" baseline="0" dirty="0" err="1">
                <a:ln>
                  <a:noFill/>
                </a:ln>
                <a:effectLst/>
              </a:rPr>
              <a:t>резюме</a:t>
            </a:r>
            <a:r>
              <a:rPr kumimoji="0" lang="en-US" altLang="bg-BG" sz="2000" b="0" i="0" u="none" strike="noStrike" cap="none" normalizeH="0" baseline="0" dirty="0">
                <a:ln>
                  <a:noFill/>
                </a:ln>
                <a:effectLst/>
              </a:rPr>
              <a:t> ➝ </a:t>
            </a:r>
            <a:r>
              <a:rPr kumimoji="0" lang="en-US" altLang="bg-BG" sz="2000" b="0" i="0" u="none" strike="noStrike" cap="none" normalizeH="0" baseline="0" dirty="0" err="1">
                <a:ln>
                  <a:noFill/>
                </a:ln>
                <a:effectLst/>
              </a:rPr>
              <a:t>пълно</a:t>
            </a:r>
            <a:r>
              <a:rPr kumimoji="0" lang="en-US" altLang="bg-BG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bg-BG" sz="2000" b="0" i="0" u="none" strike="noStrike" cap="none" normalizeH="0" baseline="0" dirty="0" err="1">
                <a:ln>
                  <a:noFill/>
                </a:ln>
                <a:effectLst/>
              </a:rPr>
              <a:t>предложение</a:t>
            </a:r>
            <a:endParaRPr kumimoji="0" lang="en-US" altLang="bg-BG" sz="20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18B74FBF-E0E0-4665-B637-8A619713A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" r="4" b="2563"/>
          <a:stretch>
            <a:fillRect/>
          </a:stretch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30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ПОДГОТОВКА ПРЕДИ КАНДИДАТСТВАНЕ</a:t>
            </a: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E40BBEB1-3638-4736-8AE4-E84B65EE5822}"/>
              </a:ext>
            </a:extLst>
          </p:cNvPr>
          <p:cNvSpPr txBox="1"/>
          <p:nvPr/>
        </p:nvSpPr>
        <p:spPr>
          <a:xfrm>
            <a:off x="1113809" y="953037"/>
            <a:ext cx="4036333" cy="170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0" lvl="0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bg-BG" sz="2000" b="0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Указания</a:t>
            </a:r>
            <a:r>
              <a:rPr kumimoji="0" lang="en-US" altLang="bg-BG" sz="20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kumimoji="0" lang="en-US" altLang="bg-BG" sz="2000" b="0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Внимание</a:t>
            </a:r>
            <a:r>
              <a:rPr kumimoji="0" lang="en-US" altLang="bg-BG" sz="20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0" lang="en-US" altLang="bg-BG" sz="2000" b="0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към</a:t>
            </a:r>
            <a:r>
              <a:rPr kumimoji="0" lang="en-US" altLang="bg-BG" sz="20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0" lang="en-US" altLang="bg-BG" sz="2000" b="0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детайлите</a:t>
            </a:r>
            <a:r>
              <a:rPr kumimoji="0" lang="en-US" altLang="bg-BG" sz="20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kumimoji="0" lang="en-US" altLang="bg-BG" sz="2000" b="0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Допустимост</a:t>
            </a:r>
            <a:endParaRPr kumimoji="0" lang="en-US" altLang="bg-BG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823CF434-3D64-4B61-BCBC-B6F988BB5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92" y="1551983"/>
            <a:ext cx="5536001" cy="369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12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РЕГИСТРАЦИЯ И PIC КОД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38D59226-55AA-4E88-9A1F-93F99FB0ECB8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 err="1"/>
              <a:t>Регистрация</a:t>
            </a:r>
            <a:r>
              <a:rPr lang="en-US" sz="1700" b="1" dirty="0"/>
              <a:t> = </a:t>
            </a:r>
            <a:r>
              <a:rPr lang="en-US" sz="1700" b="1" dirty="0" err="1"/>
              <a:t>достъп</a:t>
            </a:r>
            <a:r>
              <a:rPr lang="en-US" sz="1700" b="1" dirty="0"/>
              <a:t> </a:t>
            </a:r>
            <a:r>
              <a:rPr lang="en-US" sz="1700" b="1" dirty="0" err="1"/>
              <a:t>до</a:t>
            </a:r>
            <a:r>
              <a:rPr lang="en-US" sz="1700" b="1" dirty="0"/>
              <a:t> </a:t>
            </a:r>
            <a:r>
              <a:rPr lang="en-US" sz="1700" b="1" dirty="0" err="1"/>
              <a:t>системите</a:t>
            </a:r>
            <a:endParaRPr lang="en-US" sz="1700" b="1" dirty="0"/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✅ </a:t>
            </a:r>
            <a:r>
              <a:rPr lang="en-US" sz="1700" dirty="0" err="1"/>
              <a:t>Регистрация</a:t>
            </a:r>
            <a:r>
              <a:rPr lang="en-US" sz="1700" dirty="0"/>
              <a:t> в EU Login – </a:t>
            </a:r>
            <a:r>
              <a:rPr lang="en-US" sz="1700" dirty="0" err="1"/>
              <a:t>задължителна</a:t>
            </a:r>
            <a:r>
              <a:rPr lang="en-US" sz="1700" dirty="0"/>
              <a:t> </a:t>
            </a:r>
            <a:r>
              <a:rPr lang="en-US" sz="1700" dirty="0" err="1"/>
              <a:t>за</a:t>
            </a:r>
            <a:r>
              <a:rPr lang="en-US" sz="1700" dirty="0"/>
              <a:t> </a:t>
            </a:r>
            <a:r>
              <a:rPr lang="en-US" sz="1700" dirty="0" err="1"/>
              <a:t>централизирани</a:t>
            </a:r>
            <a:r>
              <a:rPr lang="en-US" sz="1700" dirty="0"/>
              <a:t> </a:t>
            </a:r>
            <a:r>
              <a:rPr lang="en-US" sz="1700" dirty="0" err="1"/>
              <a:t>програми</a:t>
            </a:r>
            <a:endParaRPr lang="en-US" sz="1700" dirty="0"/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✅ </a:t>
            </a:r>
            <a:r>
              <a:rPr lang="en-US" sz="1700" dirty="0" err="1"/>
              <a:t>Получаване</a:t>
            </a:r>
            <a:r>
              <a:rPr lang="en-US" sz="1700" dirty="0"/>
              <a:t> </a:t>
            </a:r>
            <a:r>
              <a:rPr lang="en-US" sz="1700" dirty="0" err="1"/>
              <a:t>на</a:t>
            </a:r>
            <a:r>
              <a:rPr lang="en-US" sz="1700" dirty="0"/>
              <a:t> PIC </a:t>
            </a:r>
            <a:r>
              <a:rPr lang="en-US" sz="1700" dirty="0" err="1"/>
              <a:t>код</a:t>
            </a:r>
            <a:r>
              <a:rPr lang="en-US" sz="1700" dirty="0"/>
              <a:t> – </a:t>
            </a:r>
            <a:r>
              <a:rPr lang="en-US" sz="1700" dirty="0" err="1"/>
              <a:t>уникален</a:t>
            </a:r>
            <a:r>
              <a:rPr lang="en-US" sz="1700" dirty="0"/>
              <a:t> </a:t>
            </a:r>
            <a:r>
              <a:rPr lang="en-US" sz="1700" dirty="0" err="1"/>
              <a:t>идентификатор</a:t>
            </a:r>
            <a:r>
              <a:rPr lang="en-US" sz="1700" dirty="0"/>
              <a:t> </a:t>
            </a:r>
            <a:r>
              <a:rPr lang="en-US" sz="1700" dirty="0" err="1"/>
              <a:t>за</a:t>
            </a:r>
            <a:r>
              <a:rPr lang="en-US" sz="1700" dirty="0"/>
              <a:t> </a:t>
            </a:r>
            <a:r>
              <a:rPr lang="en-US" sz="1700" dirty="0" err="1"/>
              <a:t>проекти</a:t>
            </a:r>
            <a:endParaRPr lang="en-US" sz="1700" dirty="0"/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✅ </a:t>
            </a:r>
            <a:r>
              <a:rPr lang="en-US" sz="1700" dirty="0" err="1"/>
              <a:t>Въвеждане</a:t>
            </a:r>
            <a:r>
              <a:rPr lang="en-US" sz="1700" dirty="0"/>
              <a:t> </a:t>
            </a:r>
            <a:r>
              <a:rPr lang="en-US" sz="1700" dirty="0" err="1"/>
              <a:t>на</a:t>
            </a:r>
            <a:r>
              <a:rPr lang="en-US" sz="1700" dirty="0"/>
              <a:t> </a:t>
            </a:r>
            <a:r>
              <a:rPr lang="en-US" sz="1700" dirty="0" err="1"/>
              <a:t>данни</a:t>
            </a:r>
            <a:r>
              <a:rPr lang="en-US" sz="1700" dirty="0"/>
              <a:t> </a:t>
            </a:r>
            <a:r>
              <a:rPr lang="en-US" sz="1700" dirty="0" err="1"/>
              <a:t>за</a:t>
            </a:r>
            <a:r>
              <a:rPr lang="en-US" sz="1700" dirty="0"/>
              <a:t> </a:t>
            </a:r>
            <a:r>
              <a:rPr lang="en-US" sz="1700" dirty="0" err="1"/>
              <a:t>организацията</a:t>
            </a:r>
            <a:r>
              <a:rPr lang="en-US" sz="1700" dirty="0"/>
              <a:t> в </a:t>
            </a:r>
            <a:r>
              <a:rPr lang="en-US" sz="1700" dirty="0" err="1"/>
              <a:t>Регистъра</a:t>
            </a:r>
            <a:r>
              <a:rPr lang="en-US" sz="1700" dirty="0"/>
              <a:t> </a:t>
            </a:r>
            <a:r>
              <a:rPr lang="en-US" sz="1700" dirty="0" err="1"/>
              <a:t>на</a:t>
            </a:r>
            <a:r>
              <a:rPr lang="en-US" sz="1700" dirty="0"/>
              <a:t> </a:t>
            </a:r>
            <a:r>
              <a:rPr lang="en-US" sz="1700" dirty="0" err="1"/>
              <a:t>участниците</a:t>
            </a:r>
            <a:endParaRPr lang="en-US" sz="1700" dirty="0"/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✅ PIC </a:t>
            </a:r>
            <a:r>
              <a:rPr lang="en-US" sz="1700" dirty="0" err="1"/>
              <a:t>код</a:t>
            </a:r>
            <a:r>
              <a:rPr lang="en-US" sz="1700" dirty="0"/>
              <a:t> </a:t>
            </a:r>
            <a:r>
              <a:rPr lang="en-US" sz="1700" dirty="0" err="1"/>
              <a:t>се</a:t>
            </a:r>
            <a:r>
              <a:rPr lang="en-US" sz="1700" dirty="0"/>
              <a:t> </a:t>
            </a:r>
            <a:r>
              <a:rPr lang="en-US" sz="1700" dirty="0" err="1"/>
              <a:t>използва</a:t>
            </a:r>
            <a:r>
              <a:rPr lang="en-US" sz="1700" dirty="0"/>
              <a:t> </a:t>
            </a:r>
            <a:r>
              <a:rPr lang="en-US" sz="1700" dirty="0" err="1"/>
              <a:t>за</a:t>
            </a:r>
            <a:r>
              <a:rPr lang="en-US" sz="1700" dirty="0"/>
              <a:t> </a:t>
            </a:r>
            <a:r>
              <a:rPr lang="en-US" sz="1700" dirty="0" err="1"/>
              <a:t>всички</a:t>
            </a:r>
            <a:r>
              <a:rPr lang="en-US" sz="1700" dirty="0"/>
              <a:t> </a:t>
            </a:r>
            <a:r>
              <a:rPr lang="en-US" sz="1700" dirty="0" err="1"/>
              <a:t>комуникации</a:t>
            </a:r>
            <a:r>
              <a:rPr lang="en-US" sz="1700" dirty="0"/>
              <a:t> и </a:t>
            </a:r>
            <a:r>
              <a:rPr lang="en-US" sz="1700" dirty="0" err="1"/>
              <a:t>подаване</a:t>
            </a:r>
            <a:r>
              <a:rPr lang="en-US" sz="1700" dirty="0"/>
              <a:t> </a:t>
            </a:r>
            <a:r>
              <a:rPr lang="en-US" sz="1700" dirty="0" err="1"/>
              <a:t>на</a:t>
            </a:r>
            <a:r>
              <a:rPr lang="en-US" sz="1700" dirty="0"/>
              <a:t> </a:t>
            </a:r>
            <a:r>
              <a:rPr lang="en-US" sz="1700" dirty="0" err="1"/>
              <a:t>проекти</a:t>
            </a:r>
            <a:endParaRPr lang="en-US" sz="1700" dirty="0"/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⚠️ </a:t>
            </a:r>
            <a:r>
              <a:rPr lang="en-US" sz="1700" dirty="0" err="1"/>
              <a:t>Без</a:t>
            </a:r>
            <a:r>
              <a:rPr lang="en-US" sz="1700" dirty="0"/>
              <a:t> </a:t>
            </a:r>
            <a:r>
              <a:rPr lang="en-US" sz="1700" dirty="0" err="1"/>
              <a:t>регистрация</a:t>
            </a:r>
            <a:r>
              <a:rPr lang="en-US" sz="1700" dirty="0"/>
              <a:t> и PIC </a:t>
            </a:r>
            <a:r>
              <a:rPr lang="en-US" sz="1700" dirty="0" err="1"/>
              <a:t>код</a:t>
            </a:r>
            <a:r>
              <a:rPr lang="en-US" sz="1700" dirty="0"/>
              <a:t> </a:t>
            </a:r>
            <a:r>
              <a:rPr lang="en-US" sz="1700" dirty="0" err="1"/>
              <a:t>не</a:t>
            </a:r>
            <a:r>
              <a:rPr lang="en-US" sz="1700" dirty="0"/>
              <a:t> </a:t>
            </a:r>
            <a:r>
              <a:rPr lang="en-US" sz="1700" dirty="0" err="1"/>
              <a:t>може</a:t>
            </a:r>
            <a:r>
              <a:rPr lang="en-US" sz="1700" dirty="0"/>
              <a:t> </a:t>
            </a:r>
            <a:r>
              <a:rPr lang="en-US" sz="1700" dirty="0" err="1"/>
              <a:t>да</a:t>
            </a:r>
            <a:r>
              <a:rPr lang="en-US" sz="1700" dirty="0"/>
              <a:t> </a:t>
            </a:r>
            <a:r>
              <a:rPr lang="en-US" sz="1700" dirty="0" err="1"/>
              <a:t>се</a:t>
            </a:r>
            <a:r>
              <a:rPr lang="en-US" sz="1700" dirty="0"/>
              <a:t> </a:t>
            </a:r>
            <a:r>
              <a:rPr lang="en-US" sz="1700" dirty="0" err="1"/>
              <a:t>кандидатства</a:t>
            </a:r>
            <a:endParaRPr lang="en-US" sz="17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89565A6F-1B4F-4E5F-93DC-082984C4E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4" b="4"/>
          <a:stretch>
            <a:fillRect/>
          </a:stretch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79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 Кой може да получи финансиране от ЕС?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C1EFD3C1-06F0-4B29-816A-78E0D5EC1F08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✔️ </a:t>
            </a:r>
            <a:r>
              <a:rPr lang="en-US" sz="2000" b="1" dirty="0" err="1"/>
              <a:t>Юридически</a:t>
            </a:r>
            <a:r>
              <a:rPr lang="en-US" sz="2000" b="1" dirty="0"/>
              <a:t> </a:t>
            </a:r>
            <a:r>
              <a:rPr lang="en-US" sz="2000" b="1" dirty="0" err="1"/>
              <a:t>лица</a:t>
            </a:r>
            <a:r>
              <a:rPr lang="en-US" sz="2000" b="1" dirty="0"/>
              <a:t> – </a:t>
            </a:r>
            <a:r>
              <a:rPr lang="en-US" sz="2000" dirty="0" err="1"/>
              <a:t>организации</a:t>
            </a:r>
            <a:r>
              <a:rPr lang="en-US" sz="2000" dirty="0"/>
              <a:t>, </a:t>
            </a:r>
            <a:r>
              <a:rPr lang="en-US" sz="2000" dirty="0" err="1"/>
              <a:t>институции</a:t>
            </a:r>
            <a:r>
              <a:rPr lang="en-US" sz="2000" dirty="0"/>
              <a:t>, </a:t>
            </a:r>
            <a:r>
              <a:rPr lang="en-US" sz="2000" dirty="0" err="1"/>
              <a:t>компании</a:t>
            </a:r>
            <a:r>
              <a:rPr lang="en-US" sz="2000" dirty="0"/>
              <a:t>, НПО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✔️ </a:t>
            </a:r>
            <a:r>
              <a:rPr lang="en-US" sz="2000" b="1" dirty="0" err="1"/>
              <a:t>Физически</a:t>
            </a:r>
            <a:r>
              <a:rPr lang="en-US" sz="2000" b="1" dirty="0"/>
              <a:t> </a:t>
            </a:r>
            <a:r>
              <a:rPr lang="en-US" sz="2000" b="1" dirty="0" err="1"/>
              <a:t>лица</a:t>
            </a:r>
            <a:r>
              <a:rPr lang="en-US" sz="2000" b="1" dirty="0"/>
              <a:t> </a:t>
            </a:r>
            <a:r>
              <a:rPr lang="en-US" sz="2000" dirty="0"/>
              <a:t>– в </a:t>
            </a:r>
            <a:r>
              <a:rPr lang="en-US" sz="2000" dirty="0" err="1"/>
              <a:t>специфични</a:t>
            </a:r>
            <a:r>
              <a:rPr lang="en-US" sz="2000" dirty="0"/>
              <a:t> </a:t>
            </a:r>
            <a:r>
              <a:rPr lang="en-US" sz="2000" dirty="0" err="1"/>
              <a:t>случаи</a:t>
            </a:r>
            <a:r>
              <a:rPr lang="en-US" sz="2000" dirty="0"/>
              <a:t> (</a:t>
            </a:r>
            <a:r>
              <a:rPr lang="en-US" sz="2000" dirty="0" err="1"/>
              <a:t>например</a:t>
            </a:r>
            <a:r>
              <a:rPr lang="en-US" sz="2000" dirty="0"/>
              <a:t> </a:t>
            </a:r>
            <a:r>
              <a:rPr lang="en-US" sz="2000" dirty="0" err="1"/>
              <a:t>стипендии</a:t>
            </a:r>
            <a:r>
              <a:rPr lang="en-US" sz="2000" dirty="0"/>
              <a:t>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✔️ </a:t>
            </a:r>
            <a:r>
              <a:rPr lang="en-US" sz="2000" b="1" dirty="0" err="1"/>
              <a:t>Консорциуми</a:t>
            </a:r>
            <a:r>
              <a:rPr lang="en-US" sz="2000" dirty="0"/>
              <a:t> – </a:t>
            </a:r>
            <a:r>
              <a:rPr lang="en-US" sz="2000" dirty="0" err="1"/>
              <a:t>партньорства</a:t>
            </a:r>
            <a:r>
              <a:rPr lang="en-US" sz="2000" dirty="0"/>
              <a:t> </a:t>
            </a:r>
            <a:r>
              <a:rPr lang="en-US" sz="2000" dirty="0" err="1"/>
              <a:t>между</a:t>
            </a:r>
            <a:r>
              <a:rPr lang="en-US" sz="2000" dirty="0"/>
              <a:t> </a:t>
            </a:r>
            <a:r>
              <a:rPr lang="en-US" sz="2000" dirty="0" err="1"/>
              <a:t>организации</a:t>
            </a:r>
            <a:r>
              <a:rPr lang="en-US" sz="2000" dirty="0"/>
              <a:t> </a:t>
            </a:r>
            <a:r>
              <a:rPr lang="en-US" sz="2000" dirty="0" err="1"/>
              <a:t>от</a:t>
            </a:r>
            <a:r>
              <a:rPr lang="en-US" sz="2000" dirty="0"/>
              <a:t> </a:t>
            </a:r>
            <a:r>
              <a:rPr lang="en-US" sz="2000" dirty="0" err="1"/>
              <a:t>различни</a:t>
            </a:r>
            <a:r>
              <a:rPr lang="en-US" sz="2000" dirty="0"/>
              <a:t> </a:t>
            </a:r>
            <a:r>
              <a:rPr lang="en-US" sz="2000" dirty="0" err="1"/>
              <a:t>държави</a:t>
            </a:r>
            <a:endParaRPr lang="en-US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AD07D9-6021-5C17-12DB-A21C73D3D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2" r="13069" b="2"/>
          <a:stretch>
            <a:fillRect/>
          </a:stretch>
        </p:blipFill>
        <p:spPr>
          <a:xfrm>
            <a:off x="5977788" y="799352"/>
            <a:ext cx="5425410" cy="525929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4399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КЪДЕ СЕ КАНДИДАТСТВА?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0D01F1BD-2F9F-45EA-810E-38407FB11E3D}"/>
              </a:ext>
            </a:extLst>
          </p:cNvPr>
          <p:cNvSpPr txBox="1"/>
          <p:nvPr/>
        </p:nvSpPr>
        <p:spPr>
          <a:xfrm>
            <a:off x="1186250" y="1927654"/>
            <a:ext cx="6005384" cy="2949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b="1" dirty="0">
                <a:latin typeface="Trebuchet MS" panose="020B0603020202020204" pitchFamily="34" charset="0"/>
              </a:rPr>
              <a:t>О</a:t>
            </a:r>
            <a:r>
              <a:rPr lang="ru-RU" b="1" dirty="0">
                <a:latin typeface="Trebuchet MS" panose="020B0603020202020204" pitchFamily="34" charset="0"/>
              </a:rPr>
              <a:t>нлайн платформи = вход към финансиране</a:t>
            </a:r>
          </a:p>
          <a:p>
            <a:pPr>
              <a:lnSpc>
                <a:spcPct val="150000"/>
              </a:lnSpc>
            </a:pPr>
            <a:r>
              <a:rPr lang="bg-BG" dirty="0">
                <a:latin typeface="Trebuchet MS" panose="020B0603020202020204" pitchFamily="34" charset="0"/>
              </a:rPr>
              <a:t> </a:t>
            </a:r>
            <a:r>
              <a:rPr lang="en-US" dirty="0">
                <a:latin typeface="Trebuchet MS" panose="020B0603020202020204" pitchFamily="34" charset="0"/>
              </a:rPr>
              <a:t>Horizon Europe, Digital Europe → </a:t>
            </a:r>
            <a:r>
              <a:rPr lang="bg-BG" dirty="0">
                <a:latin typeface="Trebuchet MS" panose="020B0603020202020204" pitchFamily="34" charset="0"/>
              </a:rPr>
              <a:t>портал за финансиране и търгове на ЕС</a:t>
            </a:r>
          </a:p>
          <a:p>
            <a:pPr>
              <a:lnSpc>
                <a:spcPct val="1500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bg-BG" dirty="0">
                <a:latin typeface="Trebuchet MS" panose="020B0603020202020204" pitchFamily="34" charset="0"/>
              </a:rPr>
              <a:t>Национални програми → система ИСУН</a:t>
            </a:r>
          </a:p>
          <a:p>
            <a:pPr>
              <a:lnSpc>
                <a:spcPct val="150000"/>
              </a:lnSpc>
            </a:pPr>
            <a:r>
              <a:rPr lang="bg-BG" dirty="0">
                <a:latin typeface="Trebuchet MS" panose="020B0603020202020204" pitchFamily="34" charset="0"/>
              </a:rPr>
              <a:t>Еразъм+ → собствена платформа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rebuchet MS" panose="020B0603020202020204" pitchFamily="34" charset="0"/>
              </a:rPr>
              <a:t>Interreg → JEMS</a:t>
            </a:r>
            <a:r>
              <a:rPr lang="bg-BG" dirty="0">
                <a:latin typeface="Trebuchet MS" panose="020B0603020202020204" pitchFamily="34" charset="0"/>
              </a:rPr>
              <a:t> платформа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E27516B5-BB42-461C-ADFA-1CCDC115B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31" y="1890584"/>
            <a:ext cx="4139925" cy="413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77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ОСНОВНИ СТЪПКИ ЗА КАНДИДАТСТВАНЕ 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9EB4AA8E-E1C4-4DBB-8911-793EA6E546E4}"/>
              </a:ext>
            </a:extLst>
          </p:cNvPr>
          <p:cNvSpPr txBox="1"/>
          <p:nvPr/>
        </p:nvSpPr>
        <p:spPr>
          <a:xfrm>
            <a:off x="1285103" y="1890584"/>
            <a:ext cx="5165124" cy="4090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169EFE0-9E51-4FAD-9F65-683E22A04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78" y="1890584"/>
            <a:ext cx="2545493" cy="3818240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EFF52C58-5143-47C3-999A-B155D2E01B13}"/>
              </a:ext>
            </a:extLst>
          </p:cNvPr>
          <p:cNvSpPr txBox="1"/>
          <p:nvPr/>
        </p:nvSpPr>
        <p:spPr>
          <a:xfrm>
            <a:off x="1285103" y="1890584"/>
            <a:ext cx="6264875" cy="253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Trebuchet MS" panose="020B0603020202020204" pitchFamily="34" charset="0"/>
              </a:rPr>
              <a:t>Стъпка 1:</a:t>
            </a:r>
            <a:r>
              <a:rPr lang="ru-RU" dirty="0">
                <a:latin typeface="Trebuchet MS" panose="020B0603020202020204" pitchFamily="34" charset="0"/>
              </a:rPr>
              <a:t> Търсене на подходяща покана</a:t>
            </a:r>
            <a:r>
              <a:rPr lang="en-US" dirty="0">
                <a:latin typeface="Trebuchet MS" panose="020B0603020202020204" pitchFamily="34" charset="0"/>
              </a:rPr>
              <a:t>;</a:t>
            </a:r>
            <a:br>
              <a:rPr lang="ru-RU" dirty="0">
                <a:latin typeface="Trebuchet MS" panose="020B0603020202020204" pitchFamily="34" charset="0"/>
              </a:rPr>
            </a:br>
            <a:r>
              <a:rPr lang="ru-RU" b="1" dirty="0">
                <a:latin typeface="Trebuchet MS" panose="020B0603020202020204" pitchFamily="34" charset="0"/>
              </a:rPr>
              <a:t>Стъпка 2:</a:t>
            </a:r>
            <a:r>
              <a:rPr lang="ru-RU" dirty="0">
                <a:latin typeface="Trebuchet MS" panose="020B0603020202020204" pitchFamily="34" charset="0"/>
              </a:rPr>
              <a:t> Проверка за допустимост</a:t>
            </a:r>
            <a:r>
              <a:rPr lang="en-US" dirty="0">
                <a:latin typeface="Trebuchet MS" panose="020B0603020202020204" pitchFamily="34" charset="0"/>
              </a:rPr>
              <a:t>;</a:t>
            </a:r>
            <a:br>
              <a:rPr lang="ru-RU" dirty="0">
                <a:latin typeface="Trebuchet MS" panose="020B0603020202020204" pitchFamily="34" charset="0"/>
              </a:rPr>
            </a:br>
            <a:r>
              <a:rPr lang="ru-RU" b="1" dirty="0">
                <a:latin typeface="Trebuchet MS" panose="020B0603020202020204" pitchFamily="34" charset="0"/>
              </a:rPr>
              <a:t>Стъпка 3:</a:t>
            </a:r>
            <a:r>
              <a:rPr lang="ru-RU" dirty="0">
                <a:latin typeface="Trebuchet MS" panose="020B0603020202020204" pitchFamily="34" charset="0"/>
              </a:rPr>
              <a:t> Създаване на профил и регистрация на организация</a:t>
            </a:r>
            <a:r>
              <a:rPr lang="en-US" dirty="0">
                <a:latin typeface="Trebuchet MS" panose="020B0603020202020204" pitchFamily="34" charset="0"/>
              </a:rPr>
              <a:t>;</a:t>
            </a:r>
            <a:br>
              <a:rPr lang="ru-RU" dirty="0">
                <a:latin typeface="Trebuchet MS" panose="020B0603020202020204" pitchFamily="34" charset="0"/>
              </a:rPr>
            </a:br>
            <a:r>
              <a:rPr lang="ru-RU" b="1" dirty="0">
                <a:latin typeface="Trebuchet MS" panose="020B0603020202020204" pitchFamily="34" charset="0"/>
              </a:rPr>
              <a:t>Стъпка 4:</a:t>
            </a:r>
            <a:r>
              <a:rPr lang="ru-RU" dirty="0">
                <a:latin typeface="Trebuchet MS" panose="020B0603020202020204" pitchFamily="34" charset="0"/>
              </a:rPr>
              <a:t> Изготвяне на проектно предложение</a:t>
            </a:r>
            <a:r>
              <a:rPr lang="en-US" dirty="0">
                <a:latin typeface="Trebuchet MS" panose="020B0603020202020204" pitchFamily="34" charset="0"/>
              </a:rPr>
              <a:t>;</a:t>
            </a:r>
            <a:endParaRPr lang="ru-RU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Trebuchet MS" panose="020B0603020202020204" pitchFamily="34" charset="0"/>
              </a:rPr>
              <a:t>Стъпка 5:</a:t>
            </a:r>
            <a:r>
              <a:rPr lang="ru-RU" dirty="0">
                <a:latin typeface="Trebuchet MS" panose="020B0603020202020204" pitchFamily="34" charset="0"/>
              </a:rPr>
              <a:t> Подаване чрез платформата</a:t>
            </a:r>
            <a:r>
              <a:rPr lang="en-US" dirty="0">
                <a:latin typeface="Trebuchet MS" panose="020B0603020202020204" pitchFamily="34" charset="0"/>
              </a:rPr>
              <a:t>.</a:t>
            </a:r>
            <a:endParaRPr lang="bg-BG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0169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2621</TotalTime>
  <Words>1282</Words>
  <Application>Microsoft Office PowerPoint</Application>
  <PresentationFormat>Widescreen</PresentationFormat>
  <Paragraphs>94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Times New Roman</vt:lpstr>
      <vt:lpstr>trebuchet</vt:lpstr>
      <vt:lpstr>Trebuchet MS</vt:lpstr>
      <vt:lpstr>Wingdings</vt:lpstr>
      <vt:lpstr>Тема на Office</vt:lpstr>
      <vt:lpstr>PowerPoint Presentation</vt:lpstr>
      <vt:lpstr>PowerPoint Presentation</vt:lpstr>
      <vt:lpstr>ВЪВЕДЕНИЕ</vt:lpstr>
      <vt:lpstr>ЕДНОЕТАПНА И ДВУЕТАПНА ПРОЦЕДУРА </vt:lpstr>
      <vt:lpstr>ПОДГОТОВКА ПРЕДИ КАНДИДАТСТВАНЕ</vt:lpstr>
      <vt:lpstr>РЕГИСТРАЦИЯ И PIC КОД</vt:lpstr>
      <vt:lpstr> Кой може да получи финансиране от ЕС?</vt:lpstr>
      <vt:lpstr>КЪДЕ СЕ КАНДИДАТСТВА?</vt:lpstr>
      <vt:lpstr>ОСНОВНИ СТЪПКИ ЗА КАНДИДАТСТВАНЕ </vt:lpstr>
      <vt:lpstr>ОЦЕНКА НА ПРЕДЛОЖЕНИЯТА </vt:lpstr>
      <vt:lpstr>КРИТЕРИИ ЗА ОЦЕНКА </vt:lpstr>
      <vt:lpstr>ЧЕСТО ДОПУСКАНИ ГРЕШКИ </vt:lpstr>
      <vt:lpstr>СЛЕД ОЦЕНКАТА</vt:lpstr>
      <vt:lpstr>ЗАКЛЮЧЕНИЕ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1</dc:title>
  <dc:creator>Gabriela Raykovska</dc:creator>
  <cp:lastModifiedBy>Диана Петрова Тюркеджиева</cp:lastModifiedBy>
  <cp:revision>121</cp:revision>
  <dcterms:created xsi:type="dcterms:W3CDTF">2025-07-04T06:51:17Z</dcterms:created>
  <dcterms:modified xsi:type="dcterms:W3CDTF">2026-04-18T15:39:47Z</dcterms:modified>
</cp:coreProperties>
</file>