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6"/>
  </p:notesMasterIdLst>
  <p:sldIdLst>
    <p:sldId id="257" r:id="rId2"/>
    <p:sldId id="281" r:id="rId3"/>
    <p:sldId id="258" r:id="rId4"/>
    <p:sldId id="259" r:id="rId5"/>
    <p:sldId id="283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Raykovska" initials="GR" lastIdx="1" clrIdx="0">
    <p:extLst>
      <p:ext uri="{19B8F6BF-5375-455C-9EA6-DF929625EA0E}">
        <p15:presenceInfo xmlns:p15="http://schemas.microsoft.com/office/powerpoint/2012/main" userId="8cc4f6012a79d2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ен стил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ен стил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ен стил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ен стил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ен стил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 с тема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 с тема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19" autoAdjust="0"/>
    <p:restoredTop sz="73919" autoAdjust="0"/>
  </p:normalViewPr>
  <p:slideViewPr>
    <p:cSldViewPr snapToGrid="0">
      <p:cViewPr varScale="1">
        <p:scale>
          <a:sx n="55" d="100"/>
          <a:sy n="55" d="100"/>
        </p:scale>
        <p:origin x="22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E99908-861E-4A7D-B5E6-3E47A6E3460A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4A960D5-E25A-4C65-8806-F117CC3EE222}">
      <dgm:prSet/>
      <dgm:spPr/>
      <dgm:t>
        <a:bodyPr/>
        <a:lstStyle/>
        <a:p>
          <a:pPr>
            <a:defRPr cap="all"/>
          </a:pPr>
          <a:r>
            <a:rPr lang="ru-RU" b="1"/>
            <a:t>Хоризонт Европа</a:t>
          </a:r>
          <a:r>
            <a:rPr lang="ru-RU"/>
            <a:t> – изследвания и иновации</a:t>
          </a:r>
          <a:r>
            <a:rPr lang="en-US"/>
            <a:t>;</a:t>
          </a:r>
        </a:p>
      </dgm:t>
    </dgm:pt>
    <dgm:pt modelId="{7A713B62-B43C-4FA4-80F1-4072FBA8B280}" type="parTrans" cxnId="{112315DE-D53C-4897-8171-D1E7B982F7BC}">
      <dgm:prSet/>
      <dgm:spPr/>
      <dgm:t>
        <a:bodyPr/>
        <a:lstStyle/>
        <a:p>
          <a:endParaRPr lang="en-US"/>
        </a:p>
      </dgm:t>
    </dgm:pt>
    <dgm:pt modelId="{4F1A14DC-6144-4F4A-8C9B-8C96BAEFD88D}" type="sibTrans" cxnId="{112315DE-D53C-4897-8171-D1E7B982F7BC}">
      <dgm:prSet/>
      <dgm:spPr/>
      <dgm:t>
        <a:bodyPr/>
        <a:lstStyle/>
        <a:p>
          <a:endParaRPr lang="en-US"/>
        </a:p>
      </dgm:t>
    </dgm:pt>
    <dgm:pt modelId="{18E5E07C-764F-42EF-A621-6FC9119F8EB2}">
      <dgm:prSet/>
      <dgm:spPr/>
      <dgm:t>
        <a:bodyPr/>
        <a:lstStyle/>
        <a:p>
          <a:pPr>
            <a:defRPr cap="all"/>
          </a:pPr>
          <a:r>
            <a:rPr lang="ru-RU" b="1"/>
            <a:t>Цифрова Европа</a:t>
          </a:r>
          <a:r>
            <a:rPr lang="ru-RU"/>
            <a:t> – дигитализация</a:t>
          </a:r>
          <a:r>
            <a:rPr lang="en-US"/>
            <a:t>;</a:t>
          </a:r>
          <a:br>
            <a:rPr lang="ru-RU"/>
          </a:br>
          <a:endParaRPr lang="en-US"/>
        </a:p>
      </dgm:t>
    </dgm:pt>
    <dgm:pt modelId="{A0AF4523-9677-4887-8824-E84EF9825E39}" type="parTrans" cxnId="{7B61ABA1-84AF-4DF8-B2D6-0F6B7C4B1446}">
      <dgm:prSet/>
      <dgm:spPr/>
      <dgm:t>
        <a:bodyPr/>
        <a:lstStyle/>
        <a:p>
          <a:endParaRPr lang="en-US"/>
        </a:p>
      </dgm:t>
    </dgm:pt>
    <dgm:pt modelId="{A1D3C386-4A3D-4A4B-BD29-8EEA4C3DCE69}" type="sibTrans" cxnId="{7B61ABA1-84AF-4DF8-B2D6-0F6B7C4B1446}">
      <dgm:prSet/>
      <dgm:spPr/>
      <dgm:t>
        <a:bodyPr/>
        <a:lstStyle/>
        <a:p>
          <a:endParaRPr lang="en-US"/>
        </a:p>
      </dgm:t>
    </dgm:pt>
    <dgm:pt modelId="{32580CFC-17BC-4BC8-93C9-B4A607372F31}">
      <dgm:prSet/>
      <dgm:spPr/>
      <dgm:t>
        <a:bodyPr/>
        <a:lstStyle/>
        <a:p>
          <a:pPr>
            <a:defRPr cap="all"/>
          </a:pPr>
          <a:r>
            <a:rPr lang="ru-RU" b="1"/>
            <a:t>ЕС за здравето</a:t>
          </a:r>
          <a:r>
            <a:rPr lang="ru-RU"/>
            <a:t> – здравеопазване</a:t>
          </a:r>
          <a:r>
            <a:rPr lang="en-US"/>
            <a:t>.</a:t>
          </a:r>
        </a:p>
      </dgm:t>
    </dgm:pt>
    <dgm:pt modelId="{EF7B338D-A83F-4841-8721-71F0FB1AB795}" type="parTrans" cxnId="{1C48352C-3D7C-4B42-B090-7B4DB926E9FD}">
      <dgm:prSet/>
      <dgm:spPr/>
      <dgm:t>
        <a:bodyPr/>
        <a:lstStyle/>
        <a:p>
          <a:endParaRPr lang="en-US"/>
        </a:p>
      </dgm:t>
    </dgm:pt>
    <dgm:pt modelId="{3DF5BA91-29E6-48B3-A892-677FC758686E}" type="sibTrans" cxnId="{1C48352C-3D7C-4B42-B090-7B4DB926E9FD}">
      <dgm:prSet/>
      <dgm:spPr/>
      <dgm:t>
        <a:bodyPr/>
        <a:lstStyle/>
        <a:p>
          <a:endParaRPr lang="en-US"/>
        </a:p>
      </dgm:t>
    </dgm:pt>
    <dgm:pt modelId="{4DE2B0A3-5603-486E-A4FB-E6E20ED03F6A}" type="pres">
      <dgm:prSet presAssocID="{9EE99908-861E-4A7D-B5E6-3E47A6E346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537D03E-D202-48D8-857F-82B33A2CB74D}" type="pres">
      <dgm:prSet presAssocID="{E4A960D5-E25A-4C65-8806-F117CC3EE222}" presName="hierRoot1" presStyleCnt="0"/>
      <dgm:spPr/>
    </dgm:pt>
    <dgm:pt modelId="{E7DDACAF-0365-49B8-8DEF-7889D7096429}" type="pres">
      <dgm:prSet presAssocID="{E4A960D5-E25A-4C65-8806-F117CC3EE222}" presName="composite" presStyleCnt="0"/>
      <dgm:spPr/>
    </dgm:pt>
    <dgm:pt modelId="{70450A0A-2E08-47DD-A68D-18275EEDE11E}" type="pres">
      <dgm:prSet presAssocID="{E4A960D5-E25A-4C65-8806-F117CC3EE222}" presName="background" presStyleLbl="node0" presStyleIdx="0" presStyleCnt="3"/>
      <dgm:spPr/>
    </dgm:pt>
    <dgm:pt modelId="{579FB8BC-8352-450C-8277-1E161D2A0585}" type="pres">
      <dgm:prSet presAssocID="{E4A960D5-E25A-4C65-8806-F117CC3EE222}" presName="text" presStyleLbl="fgAcc0" presStyleIdx="0" presStyleCnt="3">
        <dgm:presLayoutVars>
          <dgm:chPref val="3"/>
        </dgm:presLayoutVars>
      </dgm:prSet>
      <dgm:spPr/>
    </dgm:pt>
    <dgm:pt modelId="{03FC04E2-F7AB-45B4-99A6-668EB4692441}" type="pres">
      <dgm:prSet presAssocID="{E4A960D5-E25A-4C65-8806-F117CC3EE222}" presName="hierChild2" presStyleCnt="0"/>
      <dgm:spPr/>
    </dgm:pt>
    <dgm:pt modelId="{96A536A0-FBE7-4487-90C0-809767325B92}" type="pres">
      <dgm:prSet presAssocID="{18E5E07C-764F-42EF-A621-6FC9119F8EB2}" presName="hierRoot1" presStyleCnt="0"/>
      <dgm:spPr/>
    </dgm:pt>
    <dgm:pt modelId="{3B5F23E5-33CC-41EE-800D-0001BAAE3133}" type="pres">
      <dgm:prSet presAssocID="{18E5E07C-764F-42EF-A621-6FC9119F8EB2}" presName="composite" presStyleCnt="0"/>
      <dgm:spPr/>
    </dgm:pt>
    <dgm:pt modelId="{8F1B8847-7A8C-4191-AB08-7F9237CAC271}" type="pres">
      <dgm:prSet presAssocID="{18E5E07C-764F-42EF-A621-6FC9119F8EB2}" presName="background" presStyleLbl="node0" presStyleIdx="1" presStyleCnt="3"/>
      <dgm:spPr/>
    </dgm:pt>
    <dgm:pt modelId="{C46F36E3-1D89-4909-AC2B-5A62B9F0089E}" type="pres">
      <dgm:prSet presAssocID="{18E5E07C-764F-42EF-A621-6FC9119F8EB2}" presName="text" presStyleLbl="fgAcc0" presStyleIdx="1" presStyleCnt="3">
        <dgm:presLayoutVars>
          <dgm:chPref val="3"/>
        </dgm:presLayoutVars>
      </dgm:prSet>
      <dgm:spPr/>
    </dgm:pt>
    <dgm:pt modelId="{FA9A5B0E-9178-424C-9933-0C9B834F39FB}" type="pres">
      <dgm:prSet presAssocID="{18E5E07C-764F-42EF-A621-6FC9119F8EB2}" presName="hierChild2" presStyleCnt="0"/>
      <dgm:spPr/>
    </dgm:pt>
    <dgm:pt modelId="{264BBDCE-861B-4695-B18A-4536BD25DD80}" type="pres">
      <dgm:prSet presAssocID="{32580CFC-17BC-4BC8-93C9-B4A607372F31}" presName="hierRoot1" presStyleCnt="0"/>
      <dgm:spPr/>
    </dgm:pt>
    <dgm:pt modelId="{6766CE08-3C37-4CC7-82AD-F74516A151B7}" type="pres">
      <dgm:prSet presAssocID="{32580CFC-17BC-4BC8-93C9-B4A607372F31}" presName="composite" presStyleCnt="0"/>
      <dgm:spPr/>
    </dgm:pt>
    <dgm:pt modelId="{BC2E495E-7E3A-41F6-A686-1914DE3C5535}" type="pres">
      <dgm:prSet presAssocID="{32580CFC-17BC-4BC8-93C9-B4A607372F31}" presName="background" presStyleLbl="node0" presStyleIdx="2" presStyleCnt="3"/>
      <dgm:spPr/>
    </dgm:pt>
    <dgm:pt modelId="{9833B0E7-D80A-49EE-828F-D7B3BEC9B8C4}" type="pres">
      <dgm:prSet presAssocID="{32580CFC-17BC-4BC8-93C9-B4A607372F31}" presName="text" presStyleLbl="fgAcc0" presStyleIdx="2" presStyleCnt="3">
        <dgm:presLayoutVars>
          <dgm:chPref val="3"/>
        </dgm:presLayoutVars>
      </dgm:prSet>
      <dgm:spPr/>
    </dgm:pt>
    <dgm:pt modelId="{05BBF1F5-8FEB-4901-B1A0-B358BE3D7FF1}" type="pres">
      <dgm:prSet presAssocID="{32580CFC-17BC-4BC8-93C9-B4A607372F31}" presName="hierChild2" presStyleCnt="0"/>
      <dgm:spPr/>
    </dgm:pt>
  </dgm:ptLst>
  <dgm:cxnLst>
    <dgm:cxn modelId="{85D91018-1BC6-4F0B-83DB-7648DED073A2}" type="presOf" srcId="{E4A960D5-E25A-4C65-8806-F117CC3EE222}" destId="{579FB8BC-8352-450C-8277-1E161D2A0585}" srcOrd="0" destOrd="0" presId="urn:microsoft.com/office/officeart/2005/8/layout/hierarchy1"/>
    <dgm:cxn modelId="{1C48352C-3D7C-4B42-B090-7B4DB926E9FD}" srcId="{9EE99908-861E-4A7D-B5E6-3E47A6E3460A}" destId="{32580CFC-17BC-4BC8-93C9-B4A607372F31}" srcOrd="2" destOrd="0" parTransId="{EF7B338D-A83F-4841-8721-71F0FB1AB795}" sibTransId="{3DF5BA91-29E6-48B3-A892-677FC758686E}"/>
    <dgm:cxn modelId="{AD281995-90D9-4079-8BE4-836DB29E1D6A}" type="presOf" srcId="{32580CFC-17BC-4BC8-93C9-B4A607372F31}" destId="{9833B0E7-D80A-49EE-828F-D7B3BEC9B8C4}" srcOrd="0" destOrd="0" presId="urn:microsoft.com/office/officeart/2005/8/layout/hierarchy1"/>
    <dgm:cxn modelId="{7B61ABA1-84AF-4DF8-B2D6-0F6B7C4B1446}" srcId="{9EE99908-861E-4A7D-B5E6-3E47A6E3460A}" destId="{18E5E07C-764F-42EF-A621-6FC9119F8EB2}" srcOrd="1" destOrd="0" parTransId="{A0AF4523-9677-4887-8824-E84EF9825E39}" sibTransId="{A1D3C386-4A3D-4A4B-BD29-8EEA4C3DCE69}"/>
    <dgm:cxn modelId="{112315DE-D53C-4897-8171-D1E7B982F7BC}" srcId="{9EE99908-861E-4A7D-B5E6-3E47A6E3460A}" destId="{E4A960D5-E25A-4C65-8806-F117CC3EE222}" srcOrd="0" destOrd="0" parTransId="{7A713B62-B43C-4FA4-80F1-4072FBA8B280}" sibTransId="{4F1A14DC-6144-4F4A-8C9B-8C96BAEFD88D}"/>
    <dgm:cxn modelId="{8D50BBF2-C89B-4A71-A457-98DBA4246C9E}" type="presOf" srcId="{18E5E07C-764F-42EF-A621-6FC9119F8EB2}" destId="{C46F36E3-1D89-4909-AC2B-5A62B9F0089E}" srcOrd="0" destOrd="0" presId="urn:microsoft.com/office/officeart/2005/8/layout/hierarchy1"/>
    <dgm:cxn modelId="{F73814F5-D7C3-4820-AFC8-06833DD979D2}" type="presOf" srcId="{9EE99908-861E-4A7D-B5E6-3E47A6E3460A}" destId="{4DE2B0A3-5603-486E-A4FB-E6E20ED03F6A}" srcOrd="0" destOrd="0" presId="urn:microsoft.com/office/officeart/2005/8/layout/hierarchy1"/>
    <dgm:cxn modelId="{0A08534E-2569-4FE3-9C48-8FD5E9653866}" type="presParOf" srcId="{4DE2B0A3-5603-486E-A4FB-E6E20ED03F6A}" destId="{0537D03E-D202-48D8-857F-82B33A2CB74D}" srcOrd="0" destOrd="0" presId="urn:microsoft.com/office/officeart/2005/8/layout/hierarchy1"/>
    <dgm:cxn modelId="{CE9DA2CF-506A-4DD7-9D74-A44556D64BD9}" type="presParOf" srcId="{0537D03E-D202-48D8-857F-82B33A2CB74D}" destId="{E7DDACAF-0365-49B8-8DEF-7889D7096429}" srcOrd="0" destOrd="0" presId="urn:microsoft.com/office/officeart/2005/8/layout/hierarchy1"/>
    <dgm:cxn modelId="{DC6617C1-5CCB-4ACD-BF37-03FA8CB99DAD}" type="presParOf" srcId="{E7DDACAF-0365-49B8-8DEF-7889D7096429}" destId="{70450A0A-2E08-47DD-A68D-18275EEDE11E}" srcOrd="0" destOrd="0" presId="urn:microsoft.com/office/officeart/2005/8/layout/hierarchy1"/>
    <dgm:cxn modelId="{8E810E9E-45E6-4E91-A1F5-46FB44854AED}" type="presParOf" srcId="{E7DDACAF-0365-49B8-8DEF-7889D7096429}" destId="{579FB8BC-8352-450C-8277-1E161D2A0585}" srcOrd="1" destOrd="0" presId="urn:microsoft.com/office/officeart/2005/8/layout/hierarchy1"/>
    <dgm:cxn modelId="{F8A41068-4D52-4692-B1DD-54E191FC0FD8}" type="presParOf" srcId="{0537D03E-D202-48D8-857F-82B33A2CB74D}" destId="{03FC04E2-F7AB-45B4-99A6-668EB4692441}" srcOrd="1" destOrd="0" presId="urn:microsoft.com/office/officeart/2005/8/layout/hierarchy1"/>
    <dgm:cxn modelId="{C2DBE0F4-4902-4084-B274-52FB292B0B56}" type="presParOf" srcId="{4DE2B0A3-5603-486E-A4FB-E6E20ED03F6A}" destId="{96A536A0-FBE7-4487-90C0-809767325B92}" srcOrd="1" destOrd="0" presId="urn:microsoft.com/office/officeart/2005/8/layout/hierarchy1"/>
    <dgm:cxn modelId="{E8D1D6F8-EA66-4554-B992-C35BE84FE3C1}" type="presParOf" srcId="{96A536A0-FBE7-4487-90C0-809767325B92}" destId="{3B5F23E5-33CC-41EE-800D-0001BAAE3133}" srcOrd="0" destOrd="0" presId="urn:microsoft.com/office/officeart/2005/8/layout/hierarchy1"/>
    <dgm:cxn modelId="{FE37070E-FA18-4E6E-819A-4AD59ED05EC4}" type="presParOf" srcId="{3B5F23E5-33CC-41EE-800D-0001BAAE3133}" destId="{8F1B8847-7A8C-4191-AB08-7F9237CAC271}" srcOrd="0" destOrd="0" presId="urn:microsoft.com/office/officeart/2005/8/layout/hierarchy1"/>
    <dgm:cxn modelId="{50CCCC59-DF7F-485E-B451-C95BBB2964CB}" type="presParOf" srcId="{3B5F23E5-33CC-41EE-800D-0001BAAE3133}" destId="{C46F36E3-1D89-4909-AC2B-5A62B9F0089E}" srcOrd="1" destOrd="0" presId="urn:microsoft.com/office/officeart/2005/8/layout/hierarchy1"/>
    <dgm:cxn modelId="{99D005C7-CC52-461D-9A8C-96A98CC03BEF}" type="presParOf" srcId="{96A536A0-FBE7-4487-90C0-809767325B92}" destId="{FA9A5B0E-9178-424C-9933-0C9B834F39FB}" srcOrd="1" destOrd="0" presId="urn:microsoft.com/office/officeart/2005/8/layout/hierarchy1"/>
    <dgm:cxn modelId="{8A307D75-998D-4F36-A741-7B02F73524CA}" type="presParOf" srcId="{4DE2B0A3-5603-486E-A4FB-E6E20ED03F6A}" destId="{264BBDCE-861B-4695-B18A-4536BD25DD80}" srcOrd="2" destOrd="0" presId="urn:microsoft.com/office/officeart/2005/8/layout/hierarchy1"/>
    <dgm:cxn modelId="{D1467599-B8C9-473E-9C3E-D12E8616D4C4}" type="presParOf" srcId="{264BBDCE-861B-4695-B18A-4536BD25DD80}" destId="{6766CE08-3C37-4CC7-82AD-F74516A151B7}" srcOrd="0" destOrd="0" presId="urn:microsoft.com/office/officeart/2005/8/layout/hierarchy1"/>
    <dgm:cxn modelId="{315C7BC3-48FE-4B9B-9A43-BBDA0278F52A}" type="presParOf" srcId="{6766CE08-3C37-4CC7-82AD-F74516A151B7}" destId="{BC2E495E-7E3A-41F6-A686-1914DE3C5535}" srcOrd="0" destOrd="0" presId="urn:microsoft.com/office/officeart/2005/8/layout/hierarchy1"/>
    <dgm:cxn modelId="{974BCBF0-E4A0-43EC-9837-D6E02D27ED33}" type="presParOf" srcId="{6766CE08-3C37-4CC7-82AD-F74516A151B7}" destId="{9833B0E7-D80A-49EE-828F-D7B3BEC9B8C4}" srcOrd="1" destOrd="0" presId="urn:microsoft.com/office/officeart/2005/8/layout/hierarchy1"/>
    <dgm:cxn modelId="{499362A6-2D12-473B-85C3-7C534AC473C6}" type="presParOf" srcId="{264BBDCE-861B-4695-B18A-4536BD25DD80}" destId="{05BBF1F5-8FEB-4901-B1A0-B358BE3D7F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D16549-8C40-48B3-8F86-F196DDB6F90D}" type="doc">
      <dgm:prSet loTypeId="urn:microsoft.com/office/officeart/2009/3/layout/HorizontalOrganizationChart" loCatId="hierarchy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B0DADAD-EF47-4FD6-8674-6300DE707307}">
      <dgm:prSet/>
      <dgm:spPr/>
      <dgm:t>
        <a:bodyPr/>
        <a:lstStyle/>
        <a:p>
          <a:r>
            <a:rPr lang="ru-RU" b="1"/>
            <a:t>Централно</a:t>
          </a:r>
          <a:r>
            <a:rPr lang="ru-RU"/>
            <a:t> – от Европейската комисия (напр. </a:t>
          </a:r>
          <a:r>
            <a:rPr lang="ru-RU" i="1"/>
            <a:t>Horizon Europe</a:t>
          </a:r>
          <a:r>
            <a:rPr lang="ru-RU"/>
            <a:t>)</a:t>
          </a:r>
          <a:r>
            <a:rPr lang="en-US"/>
            <a:t>;</a:t>
          </a:r>
          <a:br>
            <a:rPr lang="ru-RU"/>
          </a:br>
          <a:endParaRPr lang="en-US"/>
        </a:p>
      </dgm:t>
    </dgm:pt>
    <dgm:pt modelId="{622EC102-EC44-42E0-8123-30BFCC3B4BA6}" type="parTrans" cxnId="{D572D112-92E1-4CA1-881E-451604B469B3}">
      <dgm:prSet/>
      <dgm:spPr/>
      <dgm:t>
        <a:bodyPr/>
        <a:lstStyle/>
        <a:p>
          <a:endParaRPr lang="en-US"/>
        </a:p>
      </dgm:t>
    </dgm:pt>
    <dgm:pt modelId="{2F143E46-DDC3-4965-A28D-FF8916DB35C7}" type="sibTrans" cxnId="{D572D112-92E1-4CA1-881E-451604B469B3}">
      <dgm:prSet/>
      <dgm:spPr/>
      <dgm:t>
        <a:bodyPr/>
        <a:lstStyle/>
        <a:p>
          <a:endParaRPr lang="en-US"/>
        </a:p>
      </dgm:t>
    </dgm:pt>
    <dgm:pt modelId="{88C0EFC2-0DFE-4077-B4BD-518709E5258C}">
      <dgm:prSet/>
      <dgm:spPr/>
      <dgm:t>
        <a:bodyPr/>
        <a:lstStyle/>
        <a:p>
          <a:r>
            <a:rPr lang="ru-RU" b="1"/>
            <a:t>Споделено</a:t>
          </a:r>
          <a:r>
            <a:rPr lang="ru-RU"/>
            <a:t> – ЕС + държавите членки (напр. </a:t>
          </a:r>
          <a:r>
            <a:rPr lang="ru-RU" i="1"/>
            <a:t>Оперативни програми</a:t>
          </a:r>
          <a:r>
            <a:rPr lang="ru-RU"/>
            <a:t>)</a:t>
          </a:r>
          <a:r>
            <a:rPr lang="en-US"/>
            <a:t>;</a:t>
          </a:r>
          <a:br>
            <a:rPr lang="ru-RU"/>
          </a:br>
          <a:endParaRPr lang="en-US"/>
        </a:p>
      </dgm:t>
    </dgm:pt>
    <dgm:pt modelId="{809C1A58-6799-47D7-AFAE-08E8FA3D9B6D}" type="parTrans" cxnId="{D93CE741-1673-40F5-B89D-CB052C5066FF}">
      <dgm:prSet/>
      <dgm:spPr/>
      <dgm:t>
        <a:bodyPr/>
        <a:lstStyle/>
        <a:p>
          <a:endParaRPr lang="en-US"/>
        </a:p>
      </dgm:t>
    </dgm:pt>
    <dgm:pt modelId="{3B2E88B1-19A0-4CDB-B9EC-005366C847A2}" type="sibTrans" cxnId="{D93CE741-1673-40F5-B89D-CB052C5066FF}">
      <dgm:prSet/>
      <dgm:spPr/>
      <dgm:t>
        <a:bodyPr/>
        <a:lstStyle/>
        <a:p>
          <a:endParaRPr lang="en-US"/>
        </a:p>
      </dgm:t>
    </dgm:pt>
    <dgm:pt modelId="{D985EEFD-B14B-4AE2-A5CF-F9F52418CE2F}">
      <dgm:prSet/>
      <dgm:spPr/>
      <dgm:t>
        <a:bodyPr/>
        <a:lstStyle/>
        <a:p>
          <a:r>
            <a:rPr lang="ru-RU" b="1"/>
            <a:t>Децентрализирано</a:t>
          </a:r>
          <a:r>
            <a:rPr lang="ru-RU"/>
            <a:t> – от национални агенции (напр. </a:t>
          </a:r>
          <a:r>
            <a:rPr lang="ru-RU" i="1"/>
            <a:t>Еразъм+</a:t>
          </a:r>
          <a:r>
            <a:rPr lang="ru-RU"/>
            <a:t>)</a:t>
          </a:r>
          <a:r>
            <a:rPr lang="en-US"/>
            <a:t>.</a:t>
          </a:r>
        </a:p>
      </dgm:t>
    </dgm:pt>
    <dgm:pt modelId="{7B5A7F9B-F241-485C-A6F0-377395376516}" type="parTrans" cxnId="{858206BB-4823-4A8B-863F-4F88E21828D0}">
      <dgm:prSet/>
      <dgm:spPr/>
      <dgm:t>
        <a:bodyPr/>
        <a:lstStyle/>
        <a:p>
          <a:endParaRPr lang="en-US"/>
        </a:p>
      </dgm:t>
    </dgm:pt>
    <dgm:pt modelId="{B2A89210-54A1-4088-8248-17A24ED4A4A8}" type="sibTrans" cxnId="{858206BB-4823-4A8B-863F-4F88E21828D0}">
      <dgm:prSet/>
      <dgm:spPr/>
      <dgm:t>
        <a:bodyPr/>
        <a:lstStyle/>
        <a:p>
          <a:endParaRPr lang="en-US"/>
        </a:p>
      </dgm:t>
    </dgm:pt>
    <dgm:pt modelId="{58C90673-9962-4435-9A7B-38B21E0E65B9}" type="pres">
      <dgm:prSet presAssocID="{4CD16549-8C40-48B3-8F86-F196DDB6F9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E7E82A-D2A6-4C06-B49E-81C52B2F01B3}" type="pres">
      <dgm:prSet presAssocID="{CB0DADAD-EF47-4FD6-8674-6300DE707307}" presName="hierRoot1" presStyleCnt="0">
        <dgm:presLayoutVars>
          <dgm:hierBranch val="init"/>
        </dgm:presLayoutVars>
      </dgm:prSet>
      <dgm:spPr/>
    </dgm:pt>
    <dgm:pt modelId="{B3A328FD-8853-4E69-8BA8-46A4C19FD45A}" type="pres">
      <dgm:prSet presAssocID="{CB0DADAD-EF47-4FD6-8674-6300DE707307}" presName="rootComposite1" presStyleCnt="0"/>
      <dgm:spPr/>
    </dgm:pt>
    <dgm:pt modelId="{6B81D9A0-656B-4265-B4E2-AF2356993C6B}" type="pres">
      <dgm:prSet presAssocID="{CB0DADAD-EF47-4FD6-8674-6300DE707307}" presName="rootText1" presStyleLbl="node0" presStyleIdx="0" presStyleCnt="3">
        <dgm:presLayoutVars>
          <dgm:chPref val="3"/>
        </dgm:presLayoutVars>
      </dgm:prSet>
      <dgm:spPr/>
    </dgm:pt>
    <dgm:pt modelId="{D8D565F4-52AA-4A6F-9BD3-6FD45A82E932}" type="pres">
      <dgm:prSet presAssocID="{CB0DADAD-EF47-4FD6-8674-6300DE707307}" presName="rootConnector1" presStyleLbl="node1" presStyleIdx="0" presStyleCnt="0"/>
      <dgm:spPr/>
    </dgm:pt>
    <dgm:pt modelId="{086F1F1E-AA3C-414E-968E-B16E03FDA25C}" type="pres">
      <dgm:prSet presAssocID="{CB0DADAD-EF47-4FD6-8674-6300DE707307}" presName="hierChild2" presStyleCnt="0"/>
      <dgm:spPr/>
    </dgm:pt>
    <dgm:pt modelId="{B32F174D-03E6-4CDE-9715-694F50299C1C}" type="pres">
      <dgm:prSet presAssocID="{CB0DADAD-EF47-4FD6-8674-6300DE707307}" presName="hierChild3" presStyleCnt="0"/>
      <dgm:spPr/>
    </dgm:pt>
    <dgm:pt modelId="{CBED3C5D-9706-4E33-BDBF-68A9DA693367}" type="pres">
      <dgm:prSet presAssocID="{88C0EFC2-0DFE-4077-B4BD-518709E5258C}" presName="hierRoot1" presStyleCnt="0">
        <dgm:presLayoutVars>
          <dgm:hierBranch val="init"/>
        </dgm:presLayoutVars>
      </dgm:prSet>
      <dgm:spPr/>
    </dgm:pt>
    <dgm:pt modelId="{11E1AFE1-992B-4A89-BC66-66E8E70D0C3A}" type="pres">
      <dgm:prSet presAssocID="{88C0EFC2-0DFE-4077-B4BD-518709E5258C}" presName="rootComposite1" presStyleCnt="0"/>
      <dgm:spPr/>
    </dgm:pt>
    <dgm:pt modelId="{AD1B1D22-6CEB-4908-A13F-976A377D51AB}" type="pres">
      <dgm:prSet presAssocID="{88C0EFC2-0DFE-4077-B4BD-518709E5258C}" presName="rootText1" presStyleLbl="node0" presStyleIdx="1" presStyleCnt="3">
        <dgm:presLayoutVars>
          <dgm:chPref val="3"/>
        </dgm:presLayoutVars>
      </dgm:prSet>
      <dgm:spPr/>
    </dgm:pt>
    <dgm:pt modelId="{72E65DC6-2BCE-474A-9960-66EFF77F55B0}" type="pres">
      <dgm:prSet presAssocID="{88C0EFC2-0DFE-4077-B4BD-518709E5258C}" presName="rootConnector1" presStyleLbl="node1" presStyleIdx="0" presStyleCnt="0"/>
      <dgm:spPr/>
    </dgm:pt>
    <dgm:pt modelId="{37FE6C2B-1106-4E9D-98CB-9CC7D301F743}" type="pres">
      <dgm:prSet presAssocID="{88C0EFC2-0DFE-4077-B4BD-518709E5258C}" presName="hierChild2" presStyleCnt="0"/>
      <dgm:spPr/>
    </dgm:pt>
    <dgm:pt modelId="{3A3AB6E1-6BA1-457C-AB68-CDD6CE084958}" type="pres">
      <dgm:prSet presAssocID="{88C0EFC2-0DFE-4077-B4BD-518709E5258C}" presName="hierChild3" presStyleCnt="0"/>
      <dgm:spPr/>
    </dgm:pt>
    <dgm:pt modelId="{73A95B54-2522-4629-8C66-F66304E194AC}" type="pres">
      <dgm:prSet presAssocID="{D985EEFD-B14B-4AE2-A5CF-F9F52418CE2F}" presName="hierRoot1" presStyleCnt="0">
        <dgm:presLayoutVars>
          <dgm:hierBranch val="init"/>
        </dgm:presLayoutVars>
      </dgm:prSet>
      <dgm:spPr/>
    </dgm:pt>
    <dgm:pt modelId="{E56BFC49-78D5-4C18-95F4-9437FBCDB7EA}" type="pres">
      <dgm:prSet presAssocID="{D985EEFD-B14B-4AE2-A5CF-F9F52418CE2F}" presName="rootComposite1" presStyleCnt="0"/>
      <dgm:spPr/>
    </dgm:pt>
    <dgm:pt modelId="{CD23C34C-4AD9-4AB4-80FA-CA1692A429C5}" type="pres">
      <dgm:prSet presAssocID="{D985EEFD-B14B-4AE2-A5CF-F9F52418CE2F}" presName="rootText1" presStyleLbl="node0" presStyleIdx="2" presStyleCnt="3">
        <dgm:presLayoutVars>
          <dgm:chPref val="3"/>
        </dgm:presLayoutVars>
      </dgm:prSet>
      <dgm:spPr/>
    </dgm:pt>
    <dgm:pt modelId="{FC02A1F2-2308-4370-A298-E73B3B619D45}" type="pres">
      <dgm:prSet presAssocID="{D985EEFD-B14B-4AE2-A5CF-F9F52418CE2F}" presName="rootConnector1" presStyleLbl="node1" presStyleIdx="0" presStyleCnt="0"/>
      <dgm:spPr/>
    </dgm:pt>
    <dgm:pt modelId="{1FEA3B5B-8093-4B3A-937A-CF30850EB47C}" type="pres">
      <dgm:prSet presAssocID="{D985EEFD-B14B-4AE2-A5CF-F9F52418CE2F}" presName="hierChild2" presStyleCnt="0"/>
      <dgm:spPr/>
    </dgm:pt>
    <dgm:pt modelId="{57604CA2-BC82-422A-BE6B-5E9E887EA206}" type="pres">
      <dgm:prSet presAssocID="{D985EEFD-B14B-4AE2-A5CF-F9F52418CE2F}" presName="hierChild3" presStyleCnt="0"/>
      <dgm:spPr/>
    </dgm:pt>
  </dgm:ptLst>
  <dgm:cxnLst>
    <dgm:cxn modelId="{D572D112-92E1-4CA1-881E-451604B469B3}" srcId="{4CD16549-8C40-48B3-8F86-F196DDB6F90D}" destId="{CB0DADAD-EF47-4FD6-8674-6300DE707307}" srcOrd="0" destOrd="0" parTransId="{622EC102-EC44-42E0-8123-30BFCC3B4BA6}" sibTransId="{2F143E46-DDC3-4965-A28D-FF8916DB35C7}"/>
    <dgm:cxn modelId="{1D30171D-B2F4-44F0-9E60-D0C11557A510}" type="presOf" srcId="{CB0DADAD-EF47-4FD6-8674-6300DE707307}" destId="{D8D565F4-52AA-4A6F-9BD3-6FD45A82E932}" srcOrd="1" destOrd="0" presId="urn:microsoft.com/office/officeart/2009/3/layout/HorizontalOrganizationChart"/>
    <dgm:cxn modelId="{D93CE741-1673-40F5-B89D-CB052C5066FF}" srcId="{4CD16549-8C40-48B3-8F86-F196DDB6F90D}" destId="{88C0EFC2-0DFE-4077-B4BD-518709E5258C}" srcOrd="1" destOrd="0" parTransId="{809C1A58-6799-47D7-AFAE-08E8FA3D9B6D}" sibTransId="{3B2E88B1-19A0-4CDB-B9EC-005366C847A2}"/>
    <dgm:cxn modelId="{3B754566-C5EB-46F3-9585-AFD4C1B78033}" type="presOf" srcId="{CB0DADAD-EF47-4FD6-8674-6300DE707307}" destId="{6B81D9A0-656B-4265-B4E2-AF2356993C6B}" srcOrd="0" destOrd="0" presId="urn:microsoft.com/office/officeart/2009/3/layout/HorizontalOrganizationChart"/>
    <dgm:cxn modelId="{25847568-031F-4596-AD70-E4A0F884BF2D}" type="presOf" srcId="{D985EEFD-B14B-4AE2-A5CF-F9F52418CE2F}" destId="{CD23C34C-4AD9-4AB4-80FA-CA1692A429C5}" srcOrd="0" destOrd="0" presId="urn:microsoft.com/office/officeart/2009/3/layout/HorizontalOrganizationChart"/>
    <dgm:cxn modelId="{69D7F454-DC63-4D2E-854C-87EA90D106A3}" type="presOf" srcId="{D985EEFD-B14B-4AE2-A5CF-F9F52418CE2F}" destId="{FC02A1F2-2308-4370-A298-E73B3B619D45}" srcOrd="1" destOrd="0" presId="urn:microsoft.com/office/officeart/2009/3/layout/HorizontalOrganizationChart"/>
    <dgm:cxn modelId="{F582157A-E8D7-4320-9585-1D9ACCE02F0B}" type="presOf" srcId="{88C0EFC2-0DFE-4077-B4BD-518709E5258C}" destId="{72E65DC6-2BCE-474A-9960-66EFF77F55B0}" srcOrd="1" destOrd="0" presId="urn:microsoft.com/office/officeart/2009/3/layout/HorizontalOrganizationChart"/>
    <dgm:cxn modelId="{9842F7A4-4156-412B-A2ED-D9D97D46441A}" type="presOf" srcId="{88C0EFC2-0DFE-4077-B4BD-518709E5258C}" destId="{AD1B1D22-6CEB-4908-A13F-976A377D51AB}" srcOrd="0" destOrd="0" presId="urn:microsoft.com/office/officeart/2009/3/layout/HorizontalOrganizationChart"/>
    <dgm:cxn modelId="{858206BB-4823-4A8B-863F-4F88E21828D0}" srcId="{4CD16549-8C40-48B3-8F86-F196DDB6F90D}" destId="{D985EEFD-B14B-4AE2-A5CF-F9F52418CE2F}" srcOrd="2" destOrd="0" parTransId="{7B5A7F9B-F241-485C-A6F0-377395376516}" sibTransId="{B2A89210-54A1-4088-8248-17A24ED4A4A8}"/>
    <dgm:cxn modelId="{BAACBBD1-9163-4FC1-BADE-D714FA7DE664}" type="presOf" srcId="{4CD16549-8C40-48B3-8F86-F196DDB6F90D}" destId="{58C90673-9962-4435-9A7B-38B21E0E65B9}" srcOrd="0" destOrd="0" presId="urn:microsoft.com/office/officeart/2009/3/layout/HorizontalOrganizationChart"/>
    <dgm:cxn modelId="{B65DEC0D-1DC7-4FFC-BA4F-582D8DC3E89E}" type="presParOf" srcId="{58C90673-9962-4435-9A7B-38B21E0E65B9}" destId="{0DE7E82A-D2A6-4C06-B49E-81C52B2F01B3}" srcOrd="0" destOrd="0" presId="urn:microsoft.com/office/officeart/2009/3/layout/HorizontalOrganizationChart"/>
    <dgm:cxn modelId="{92BCE730-4CC7-4765-AE03-F463588C5A9D}" type="presParOf" srcId="{0DE7E82A-D2A6-4C06-B49E-81C52B2F01B3}" destId="{B3A328FD-8853-4E69-8BA8-46A4C19FD45A}" srcOrd="0" destOrd="0" presId="urn:microsoft.com/office/officeart/2009/3/layout/HorizontalOrganizationChart"/>
    <dgm:cxn modelId="{F0671789-BEC5-457A-8256-DFF8453C09D7}" type="presParOf" srcId="{B3A328FD-8853-4E69-8BA8-46A4C19FD45A}" destId="{6B81D9A0-656B-4265-B4E2-AF2356993C6B}" srcOrd="0" destOrd="0" presId="urn:microsoft.com/office/officeart/2009/3/layout/HorizontalOrganizationChart"/>
    <dgm:cxn modelId="{364C7FCA-45B9-4D0E-9B45-CE95B0F820C9}" type="presParOf" srcId="{B3A328FD-8853-4E69-8BA8-46A4C19FD45A}" destId="{D8D565F4-52AA-4A6F-9BD3-6FD45A82E932}" srcOrd="1" destOrd="0" presId="urn:microsoft.com/office/officeart/2009/3/layout/HorizontalOrganizationChart"/>
    <dgm:cxn modelId="{72584208-7ED2-41E0-845D-9FD42583D391}" type="presParOf" srcId="{0DE7E82A-D2A6-4C06-B49E-81C52B2F01B3}" destId="{086F1F1E-AA3C-414E-968E-B16E03FDA25C}" srcOrd="1" destOrd="0" presId="urn:microsoft.com/office/officeart/2009/3/layout/HorizontalOrganizationChart"/>
    <dgm:cxn modelId="{9C3731F8-E1ED-463E-ADF9-0F8FA1D7EC5E}" type="presParOf" srcId="{0DE7E82A-D2A6-4C06-B49E-81C52B2F01B3}" destId="{B32F174D-03E6-4CDE-9715-694F50299C1C}" srcOrd="2" destOrd="0" presId="urn:microsoft.com/office/officeart/2009/3/layout/HorizontalOrganizationChart"/>
    <dgm:cxn modelId="{460290FC-CC7D-49BC-8ED3-53DF55A479E7}" type="presParOf" srcId="{58C90673-9962-4435-9A7B-38B21E0E65B9}" destId="{CBED3C5D-9706-4E33-BDBF-68A9DA693367}" srcOrd="1" destOrd="0" presId="urn:microsoft.com/office/officeart/2009/3/layout/HorizontalOrganizationChart"/>
    <dgm:cxn modelId="{9A21FAAA-9FF4-4E4F-944B-88258DD391D2}" type="presParOf" srcId="{CBED3C5D-9706-4E33-BDBF-68A9DA693367}" destId="{11E1AFE1-992B-4A89-BC66-66E8E70D0C3A}" srcOrd="0" destOrd="0" presId="urn:microsoft.com/office/officeart/2009/3/layout/HorizontalOrganizationChart"/>
    <dgm:cxn modelId="{48862887-243F-4250-9630-982A725B9A08}" type="presParOf" srcId="{11E1AFE1-992B-4A89-BC66-66E8E70D0C3A}" destId="{AD1B1D22-6CEB-4908-A13F-976A377D51AB}" srcOrd="0" destOrd="0" presId="urn:microsoft.com/office/officeart/2009/3/layout/HorizontalOrganizationChart"/>
    <dgm:cxn modelId="{4C369B42-1552-4F79-848C-D3CE9E332AA4}" type="presParOf" srcId="{11E1AFE1-992B-4A89-BC66-66E8E70D0C3A}" destId="{72E65DC6-2BCE-474A-9960-66EFF77F55B0}" srcOrd="1" destOrd="0" presId="urn:microsoft.com/office/officeart/2009/3/layout/HorizontalOrganizationChart"/>
    <dgm:cxn modelId="{92039B4D-57E9-4F1D-B296-38CD491F2DBE}" type="presParOf" srcId="{CBED3C5D-9706-4E33-BDBF-68A9DA693367}" destId="{37FE6C2B-1106-4E9D-98CB-9CC7D301F743}" srcOrd="1" destOrd="0" presId="urn:microsoft.com/office/officeart/2009/3/layout/HorizontalOrganizationChart"/>
    <dgm:cxn modelId="{83EA4BE4-1A1F-4C06-9948-2CAF5C6748D5}" type="presParOf" srcId="{CBED3C5D-9706-4E33-BDBF-68A9DA693367}" destId="{3A3AB6E1-6BA1-457C-AB68-CDD6CE084958}" srcOrd="2" destOrd="0" presId="urn:microsoft.com/office/officeart/2009/3/layout/HorizontalOrganizationChart"/>
    <dgm:cxn modelId="{ACEAAEED-D3C0-40DD-8ED9-9332EDF8FD3F}" type="presParOf" srcId="{58C90673-9962-4435-9A7B-38B21E0E65B9}" destId="{73A95B54-2522-4629-8C66-F66304E194AC}" srcOrd="2" destOrd="0" presId="urn:microsoft.com/office/officeart/2009/3/layout/HorizontalOrganizationChart"/>
    <dgm:cxn modelId="{3198F731-BEA1-42D8-BE2F-7E2EABC660D0}" type="presParOf" srcId="{73A95B54-2522-4629-8C66-F66304E194AC}" destId="{E56BFC49-78D5-4C18-95F4-9437FBCDB7EA}" srcOrd="0" destOrd="0" presId="urn:microsoft.com/office/officeart/2009/3/layout/HorizontalOrganizationChart"/>
    <dgm:cxn modelId="{3A8BB540-99D3-47CD-96B3-DB7BEC5C017E}" type="presParOf" srcId="{E56BFC49-78D5-4C18-95F4-9437FBCDB7EA}" destId="{CD23C34C-4AD9-4AB4-80FA-CA1692A429C5}" srcOrd="0" destOrd="0" presId="urn:microsoft.com/office/officeart/2009/3/layout/HorizontalOrganizationChart"/>
    <dgm:cxn modelId="{1151C748-8A2F-4C5C-8C31-675BEC757EC3}" type="presParOf" srcId="{E56BFC49-78D5-4C18-95F4-9437FBCDB7EA}" destId="{FC02A1F2-2308-4370-A298-E73B3B619D45}" srcOrd="1" destOrd="0" presId="urn:microsoft.com/office/officeart/2009/3/layout/HorizontalOrganizationChart"/>
    <dgm:cxn modelId="{B7E7A80A-75F4-47A7-AF55-9F76AF501142}" type="presParOf" srcId="{73A95B54-2522-4629-8C66-F66304E194AC}" destId="{1FEA3B5B-8093-4B3A-937A-CF30850EB47C}" srcOrd="1" destOrd="0" presId="urn:microsoft.com/office/officeart/2009/3/layout/HorizontalOrganizationChart"/>
    <dgm:cxn modelId="{61BB039F-4EA6-4BA2-B658-796E6247FD26}" type="presParOf" srcId="{73A95B54-2522-4629-8C66-F66304E194AC}" destId="{57604CA2-BC82-422A-BE6B-5E9E887EA206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453FAB-2F60-4661-95E2-F37C04D32AC6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15E53A06-F71E-41A4-AC27-3971E6D2C12D}">
      <dgm:prSet/>
      <dgm:spPr/>
      <dgm:t>
        <a:bodyPr/>
        <a:lstStyle/>
        <a:p>
          <a:r>
            <a:rPr lang="ru-RU" b="1" i="0"/>
            <a:t>Фонд</a:t>
          </a:r>
          <a:r>
            <a:rPr lang="ru-RU" b="0" i="0"/>
            <a:t> – осигурява ресурси</a:t>
          </a:r>
          <a:r>
            <a:rPr lang="en-US" b="0" i="0"/>
            <a:t>;</a:t>
          </a:r>
          <a:br>
            <a:rPr lang="ru-RU" b="0" i="0"/>
          </a:br>
          <a:endParaRPr lang="en-US"/>
        </a:p>
      </dgm:t>
    </dgm:pt>
    <dgm:pt modelId="{05848136-1278-4275-AFD4-66BD01E5CF41}" type="parTrans" cxnId="{987EB6BF-D31C-4A67-9916-E6A53F67256E}">
      <dgm:prSet/>
      <dgm:spPr/>
      <dgm:t>
        <a:bodyPr/>
        <a:lstStyle/>
        <a:p>
          <a:endParaRPr lang="en-US"/>
        </a:p>
      </dgm:t>
    </dgm:pt>
    <dgm:pt modelId="{1953C45F-4D1B-4812-9868-0045195E347D}" type="sibTrans" cxnId="{987EB6BF-D31C-4A67-9916-E6A53F67256E}">
      <dgm:prSet/>
      <dgm:spPr/>
      <dgm:t>
        <a:bodyPr/>
        <a:lstStyle/>
        <a:p>
          <a:endParaRPr lang="en-US"/>
        </a:p>
      </dgm:t>
    </dgm:pt>
    <dgm:pt modelId="{C56F8ED2-4FFD-4243-93BF-AAC8B2E04715}">
      <dgm:prSet/>
      <dgm:spPr/>
      <dgm:t>
        <a:bodyPr/>
        <a:lstStyle/>
        <a:p>
          <a:r>
            <a:rPr lang="ru-RU" b="1" i="0"/>
            <a:t>Програма</a:t>
          </a:r>
          <a:r>
            <a:rPr lang="ru-RU" b="0" i="0"/>
            <a:t> – определя цели, теми и правила</a:t>
          </a:r>
          <a:r>
            <a:rPr lang="en-US" b="0" i="0"/>
            <a:t>;</a:t>
          </a:r>
          <a:br>
            <a:rPr lang="ru-RU" b="0" i="0"/>
          </a:br>
          <a:endParaRPr lang="en-US"/>
        </a:p>
      </dgm:t>
    </dgm:pt>
    <dgm:pt modelId="{C73F01C0-CCFC-4ABF-9A67-6964379A6284}" type="parTrans" cxnId="{A83FE98E-74C1-416C-BBBB-A4D3E5A2CCA0}">
      <dgm:prSet/>
      <dgm:spPr/>
      <dgm:t>
        <a:bodyPr/>
        <a:lstStyle/>
        <a:p>
          <a:endParaRPr lang="en-US"/>
        </a:p>
      </dgm:t>
    </dgm:pt>
    <dgm:pt modelId="{59FC49F9-F38C-4870-9F5B-B4E163704786}" type="sibTrans" cxnId="{A83FE98E-74C1-416C-BBBB-A4D3E5A2CCA0}">
      <dgm:prSet/>
      <dgm:spPr/>
      <dgm:t>
        <a:bodyPr/>
        <a:lstStyle/>
        <a:p>
          <a:endParaRPr lang="en-US"/>
        </a:p>
      </dgm:t>
    </dgm:pt>
    <dgm:pt modelId="{27ED340F-269E-4341-AAF1-492541C6BCA4}">
      <dgm:prSet/>
      <dgm:spPr/>
      <dgm:t>
        <a:bodyPr/>
        <a:lstStyle/>
        <a:p>
          <a:r>
            <a:rPr lang="ru-RU" b="1" i="0"/>
            <a:t>Проект</a:t>
          </a:r>
          <a:r>
            <a:rPr lang="ru-RU" b="0" i="0"/>
            <a:t> – реализира конкретна идея</a:t>
          </a:r>
          <a:r>
            <a:rPr lang="en-US" b="0" i="0"/>
            <a:t>;</a:t>
          </a:r>
          <a:br>
            <a:rPr lang="ru-RU" b="0" i="0"/>
          </a:br>
          <a:endParaRPr lang="en-US"/>
        </a:p>
      </dgm:t>
    </dgm:pt>
    <dgm:pt modelId="{07C1C0CC-7F95-496F-9ECC-08E46D1286A5}" type="parTrans" cxnId="{321B629C-896D-4C85-85EA-A1C6F4769D5D}">
      <dgm:prSet/>
      <dgm:spPr/>
      <dgm:t>
        <a:bodyPr/>
        <a:lstStyle/>
        <a:p>
          <a:endParaRPr lang="en-US"/>
        </a:p>
      </dgm:t>
    </dgm:pt>
    <dgm:pt modelId="{C2E73DCA-9F6B-45B7-B773-AB48F63968F2}" type="sibTrans" cxnId="{321B629C-896D-4C85-85EA-A1C6F4769D5D}">
      <dgm:prSet/>
      <dgm:spPr/>
      <dgm:t>
        <a:bodyPr/>
        <a:lstStyle/>
        <a:p>
          <a:endParaRPr lang="en-US"/>
        </a:p>
      </dgm:t>
    </dgm:pt>
    <dgm:pt modelId="{9855D292-6E3D-46E7-925C-23C19875A1F8}">
      <dgm:prSet/>
      <dgm:spPr/>
      <dgm:t>
        <a:bodyPr/>
        <a:lstStyle/>
        <a:p>
          <a:r>
            <a:rPr lang="ru-RU" b="1" i="0"/>
            <a:t>Резултат</a:t>
          </a:r>
          <a:r>
            <a:rPr lang="ru-RU" b="0" i="0"/>
            <a:t> – реално въздействие върху хората и регионите</a:t>
          </a:r>
          <a:r>
            <a:rPr lang="en-US" b="0" i="0"/>
            <a:t>.</a:t>
          </a:r>
          <a:endParaRPr lang="en-US"/>
        </a:p>
      </dgm:t>
    </dgm:pt>
    <dgm:pt modelId="{921AB4BA-188F-402A-AB8F-4BA3528EFF1E}" type="parTrans" cxnId="{A46BA016-5CA1-4230-AF53-D2CB7780251D}">
      <dgm:prSet/>
      <dgm:spPr/>
      <dgm:t>
        <a:bodyPr/>
        <a:lstStyle/>
        <a:p>
          <a:endParaRPr lang="en-US"/>
        </a:p>
      </dgm:t>
    </dgm:pt>
    <dgm:pt modelId="{D18C13B1-D82E-4173-9477-93D320272FDA}" type="sibTrans" cxnId="{A46BA016-5CA1-4230-AF53-D2CB7780251D}">
      <dgm:prSet/>
      <dgm:spPr/>
      <dgm:t>
        <a:bodyPr/>
        <a:lstStyle/>
        <a:p>
          <a:endParaRPr lang="en-US"/>
        </a:p>
      </dgm:t>
    </dgm:pt>
    <dgm:pt modelId="{9D7640E3-542D-4331-A9E5-A4E79AB021E6}" type="pres">
      <dgm:prSet presAssocID="{2A453FAB-2F60-4661-95E2-F37C04D32AC6}" presName="diagram" presStyleCnt="0">
        <dgm:presLayoutVars>
          <dgm:dir/>
          <dgm:resizeHandles val="exact"/>
        </dgm:presLayoutVars>
      </dgm:prSet>
      <dgm:spPr/>
    </dgm:pt>
    <dgm:pt modelId="{D1039F17-78F6-4C6D-8C8B-62E550995D78}" type="pres">
      <dgm:prSet presAssocID="{15E53A06-F71E-41A4-AC27-3971E6D2C12D}" presName="node" presStyleLbl="node1" presStyleIdx="0" presStyleCnt="4">
        <dgm:presLayoutVars>
          <dgm:bulletEnabled val="1"/>
        </dgm:presLayoutVars>
      </dgm:prSet>
      <dgm:spPr/>
    </dgm:pt>
    <dgm:pt modelId="{4DB01C58-0546-4E99-A740-53BFC12AC839}" type="pres">
      <dgm:prSet presAssocID="{1953C45F-4D1B-4812-9868-0045195E347D}" presName="sibTrans" presStyleLbl="sibTrans2D1" presStyleIdx="0" presStyleCnt="3"/>
      <dgm:spPr/>
    </dgm:pt>
    <dgm:pt modelId="{38E2B29A-592B-4A1C-9811-969A777DC609}" type="pres">
      <dgm:prSet presAssocID="{1953C45F-4D1B-4812-9868-0045195E347D}" presName="connectorText" presStyleLbl="sibTrans2D1" presStyleIdx="0" presStyleCnt="3"/>
      <dgm:spPr/>
    </dgm:pt>
    <dgm:pt modelId="{48684932-7750-43E3-9814-4BECDFF44A86}" type="pres">
      <dgm:prSet presAssocID="{C56F8ED2-4FFD-4243-93BF-AAC8B2E04715}" presName="node" presStyleLbl="node1" presStyleIdx="1" presStyleCnt="4">
        <dgm:presLayoutVars>
          <dgm:bulletEnabled val="1"/>
        </dgm:presLayoutVars>
      </dgm:prSet>
      <dgm:spPr/>
    </dgm:pt>
    <dgm:pt modelId="{AD69F231-0D1B-41EA-9511-F43E9CCBFFBA}" type="pres">
      <dgm:prSet presAssocID="{59FC49F9-F38C-4870-9F5B-B4E163704786}" presName="sibTrans" presStyleLbl="sibTrans2D1" presStyleIdx="1" presStyleCnt="3"/>
      <dgm:spPr/>
    </dgm:pt>
    <dgm:pt modelId="{A6AC3C83-933B-449A-9D2F-E7DA9378AADA}" type="pres">
      <dgm:prSet presAssocID="{59FC49F9-F38C-4870-9F5B-B4E163704786}" presName="connectorText" presStyleLbl="sibTrans2D1" presStyleIdx="1" presStyleCnt="3"/>
      <dgm:spPr/>
    </dgm:pt>
    <dgm:pt modelId="{819E501D-7EF6-4F71-B468-05AD48F674B0}" type="pres">
      <dgm:prSet presAssocID="{27ED340F-269E-4341-AAF1-492541C6BCA4}" presName="node" presStyleLbl="node1" presStyleIdx="2" presStyleCnt="4">
        <dgm:presLayoutVars>
          <dgm:bulletEnabled val="1"/>
        </dgm:presLayoutVars>
      </dgm:prSet>
      <dgm:spPr/>
    </dgm:pt>
    <dgm:pt modelId="{00F8A8A8-1868-4FAB-B9A6-F4B43D7EF017}" type="pres">
      <dgm:prSet presAssocID="{C2E73DCA-9F6B-45B7-B773-AB48F63968F2}" presName="sibTrans" presStyleLbl="sibTrans2D1" presStyleIdx="2" presStyleCnt="3"/>
      <dgm:spPr/>
    </dgm:pt>
    <dgm:pt modelId="{69192928-55BA-491B-A4B6-1638CEF1D192}" type="pres">
      <dgm:prSet presAssocID="{C2E73DCA-9F6B-45B7-B773-AB48F63968F2}" presName="connectorText" presStyleLbl="sibTrans2D1" presStyleIdx="2" presStyleCnt="3"/>
      <dgm:spPr/>
    </dgm:pt>
    <dgm:pt modelId="{970817AB-CF28-4683-9779-150BC91E53D5}" type="pres">
      <dgm:prSet presAssocID="{9855D292-6E3D-46E7-925C-23C19875A1F8}" presName="node" presStyleLbl="node1" presStyleIdx="3" presStyleCnt="4">
        <dgm:presLayoutVars>
          <dgm:bulletEnabled val="1"/>
        </dgm:presLayoutVars>
      </dgm:prSet>
      <dgm:spPr/>
    </dgm:pt>
  </dgm:ptLst>
  <dgm:cxnLst>
    <dgm:cxn modelId="{87930D06-70D6-4F64-ADCE-59514C0F0AD3}" type="presOf" srcId="{C56F8ED2-4FFD-4243-93BF-AAC8B2E04715}" destId="{48684932-7750-43E3-9814-4BECDFF44A86}" srcOrd="0" destOrd="0" presId="urn:microsoft.com/office/officeart/2005/8/layout/process5"/>
    <dgm:cxn modelId="{DD198A10-9267-4853-8D14-37AF93FD0564}" type="presOf" srcId="{27ED340F-269E-4341-AAF1-492541C6BCA4}" destId="{819E501D-7EF6-4F71-B468-05AD48F674B0}" srcOrd="0" destOrd="0" presId="urn:microsoft.com/office/officeart/2005/8/layout/process5"/>
    <dgm:cxn modelId="{A46BA016-5CA1-4230-AF53-D2CB7780251D}" srcId="{2A453FAB-2F60-4661-95E2-F37C04D32AC6}" destId="{9855D292-6E3D-46E7-925C-23C19875A1F8}" srcOrd="3" destOrd="0" parTransId="{921AB4BA-188F-402A-AB8F-4BA3528EFF1E}" sibTransId="{D18C13B1-D82E-4173-9477-93D320272FDA}"/>
    <dgm:cxn modelId="{D9809B2B-F840-4934-9CE9-7296850ABFD0}" type="presOf" srcId="{15E53A06-F71E-41A4-AC27-3971E6D2C12D}" destId="{D1039F17-78F6-4C6D-8C8B-62E550995D78}" srcOrd="0" destOrd="0" presId="urn:microsoft.com/office/officeart/2005/8/layout/process5"/>
    <dgm:cxn modelId="{AE4D1A3F-923D-4EA1-9A83-902331449CCF}" type="presOf" srcId="{C2E73DCA-9F6B-45B7-B773-AB48F63968F2}" destId="{00F8A8A8-1868-4FAB-B9A6-F4B43D7EF017}" srcOrd="0" destOrd="0" presId="urn:microsoft.com/office/officeart/2005/8/layout/process5"/>
    <dgm:cxn modelId="{059BE14C-A724-4612-BF3A-E25615FD497E}" type="presOf" srcId="{1953C45F-4D1B-4812-9868-0045195E347D}" destId="{38E2B29A-592B-4A1C-9811-969A777DC609}" srcOrd="1" destOrd="0" presId="urn:microsoft.com/office/officeart/2005/8/layout/process5"/>
    <dgm:cxn modelId="{23E7D974-6B2C-4DE8-80ED-7D78EDBD79D4}" type="presOf" srcId="{C2E73DCA-9F6B-45B7-B773-AB48F63968F2}" destId="{69192928-55BA-491B-A4B6-1638CEF1D192}" srcOrd="1" destOrd="0" presId="urn:microsoft.com/office/officeart/2005/8/layout/process5"/>
    <dgm:cxn modelId="{7BEC7E85-EEC7-4421-9781-41F967965680}" type="presOf" srcId="{9855D292-6E3D-46E7-925C-23C19875A1F8}" destId="{970817AB-CF28-4683-9779-150BC91E53D5}" srcOrd="0" destOrd="0" presId="urn:microsoft.com/office/officeart/2005/8/layout/process5"/>
    <dgm:cxn modelId="{701FB88A-A67C-4734-BC29-2F2DCAD08F41}" type="presOf" srcId="{59FC49F9-F38C-4870-9F5B-B4E163704786}" destId="{A6AC3C83-933B-449A-9D2F-E7DA9378AADA}" srcOrd="1" destOrd="0" presId="urn:microsoft.com/office/officeart/2005/8/layout/process5"/>
    <dgm:cxn modelId="{A83FE98E-74C1-416C-BBBB-A4D3E5A2CCA0}" srcId="{2A453FAB-2F60-4661-95E2-F37C04D32AC6}" destId="{C56F8ED2-4FFD-4243-93BF-AAC8B2E04715}" srcOrd="1" destOrd="0" parTransId="{C73F01C0-CCFC-4ABF-9A67-6964379A6284}" sibTransId="{59FC49F9-F38C-4870-9F5B-B4E163704786}"/>
    <dgm:cxn modelId="{321B629C-896D-4C85-85EA-A1C6F4769D5D}" srcId="{2A453FAB-2F60-4661-95E2-F37C04D32AC6}" destId="{27ED340F-269E-4341-AAF1-492541C6BCA4}" srcOrd="2" destOrd="0" parTransId="{07C1C0CC-7F95-496F-9ECC-08E46D1286A5}" sibTransId="{C2E73DCA-9F6B-45B7-B773-AB48F63968F2}"/>
    <dgm:cxn modelId="{E66364BA-EA71-4027-B63D-516353DFDA32}" type="presOf" srcId="{59FC49F9-F38C-4870-9F5B-B4E163704786}" destId="{AD69F231-0D1B-41EA-9511-F43E9CCBFFBA}" srcOrd="0" destOrd="0" presId="urn:microsoft.com/office/officeart/2005/8/layout/process5"/>
    <dgm:cxn modelId="{987EB6BF-D31C-4A67-9916-E6A53F67256E}" srcId="{2A453FAB-2F60-4661-95E2-F37C04D32AC6}" destId="{15E53A06-F71E-41A4-AC27-3971E6D2C12D}" srcOrd="0" destOrd="0" parTransId="{05848136-1278-4275-AFD4-66BD01E5CF41}" sibTransId="{1953C45F-4D1B-4812-9868-0045195E347D}"/>
    <dgm:cxn modelId="{65FA2DEE-4E1D-4889-99FC-CE96509C46D4}" type="presOf" srcId="{1953C45F-4D1B-4812-9868-0045195E347D}" destId="{4DB01C58-0546-4E99-A740-53BFC12AC839}" srcOrd="0" destOrd="0" presId="urn:microsoft.com/office/officeart/2005/8/layout/process5"/>
    <dgm:cxn modelId="{5085F2FE-AB68-401D-98CB-4ABD703B1DC4}" type="presOf" srcId="{2A453FAB-2F60-4661-95E2-F37C04D32AC6}" destId="{9D7640E3-542D-4331-A9E5-A4E79AB021E6}" srcOrd="0" destOrd="0" presId="urn:microsoft.com/office/officeart/2005/8/layout/process5"/>
    <dgm:cxn modelId="{7CFCB3A3-B811-40B1-BD84-C9E1C91A8D0A}" type="presParOf" srcId="{9D7640E3-542D-4331-A9E5-A4E79AB021E6}" destId="{D1039F17-78F6-4C6D-8C8B-62E550995D78}" srcOrd="0" destOrd="0" presId="urn:microsoft.com/office/officeart/2005/8/layout/process5"/>
    <dgm:cxn modelId="{8BC89316-AA55-4A36-8344-A163D97080E1}" type="presParOf" srcId="{9D7640E3-542D-4331-A9E5-A4E79AB021E6}" destId="{4DB01C58-0546-4E99-A740-53BFC12AC839}" srcOrd="1" destOrd="0" presId="urn:microsoft.com/office/officeart/2005/8/layout/process5"/>
    <dgm:cxn modelId="{BF173BE3-85B3-4F0A-A66F-305520C197CF}" type="presParOf" srcId="{4DB01C58-0546-4E99-A740-53BFC12AC839}" destId="{38E2B29A-592B-4A1C-9811-969A777DC609}" srcOrd="0" destOrd="0" presId="urn:microsoft.com/office/officeart/2005/8/layout/process5"/>
    <dgm:cxn modelId="{F741DCBD-2B4C-4119-AA82-E5DBA4006BDE}" type="presParOf" srcId="{9D7640E3-542D-4331-A9E5-A4E79AB021E6}" destId="{48684932-7750-43E3-9814-4BECDFF44A86}" srcOrd="2" destOrd="0" presId="urn:microsoft.com/office/officeart/2005/8/layout/process5"/>
    <dgm:cxn modelId="{959C6518-2FA4-4380-914F-C3E25DA2D19B}" type="presParOf" srcId="{9D7640E3-542D-4331-A9E5-A4E79AB021E6}" destId="{AD69F231-0D1B-41EA-9511-F43E9CCBFFBA}" srcOrd="3" destOrd="0" presId="urn:microsoft.com/office/officeart/2005/8/layout/process5"/>
    <dgm:cxn modelId="{1850E28B-3518-49FF-A059-EC7838061665}" type="presParOf" srcId="{AD69F231-0D1B-41EA-9511-F43E9CCBFFBA}" destId="{A6AC3C83-933B-449A-9D2F-E7DA9378AADA}" srcOrd="0" destOrd="0" presId="urn:microsoft.com/office/officeart/2005/8/layout/process5"/>
    <dgm:cxn modelId="{188789B4-65B3-4D85-951B-98F10B392ED1}" type="presParOf" srcId="{9D7640E3-542D-4331-A9E5-A4E79AB021E6}" destId="{819E501D-7EF6-4F71-B468-05AD48F674B0}" srcOrd="4" destOrd="0" presId="urn:microsoft.com/office/officeart/2005/8/layout/process5"/>
    <dgm:cxn modelId="{AB263BB2-4FD4-4197-88A2-14BC5B52D1A5}" type="presParOf" srcId="{9D7640E3-542D-4331-A9E5-A4E79AB021E6}" destId="{00F8A8A8-1868-4FAB-B9A6-F4B43D7EF017}" srcOrd="5" destOrd="0" presId="urn:microsoft.com/office/officeart/2005/8/layout/process5"/>
    <dgm:cxn modelId="{161372DE-F1E5-42F1-A820-6AE01F714E17}" type="presParOf" srcId="{00F8A8A8-1868-4FAB-B9A6-F4B43D7EF017}" destId="{69192928-55BA-491B-A4B6-1638CEF1D192}" srcOrd="0" destOrd="0" presId="urn:microsoft.com/office/officeart/2005/8/layout/process5"/>
    <dgm:cxn modelId="{86254031-AEC1-44EE-AD7C-1C540F0F69FA}" type="presParOf" srcId="{9D7640E3-542D-4331-A9E5-A4E79AB021E6}" destId="{970817AB-CF28-4683-9779-150BC91E53D5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450A0A-2E08-47DD-A68D-18275EEDE11E}">
      <dsp:nvSpPr>
        <dsp:cNvPr id="0" name=""/>
        <dsp:cNvSpPr/>
      </dsp:nvSpPr>
      <dsp:spPr>
        <a:xfrm>
          <a:off x="0" y="1452247"/>
          <a:ext cx="1406691" cy="893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9FB8BC-8352-450C-8277-1E161D2A0585}">
      <dsp:nvSpPr>
        <dsp:cNvPr id="0" name=""/>
        <dsp:cNvSpPr/>
      </dsp:nvSpPr>
      <dsp:spPr>
        <a:xfrm>
          <a:off x="156299" y="1600732"/>
          <a:ext cx="1406691" cy="89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b="1" kern="1200"/>
            <a:t>Хоризонт Европа</a:t>
          </a:r>
          <a:r>
            <a:rPr lang="ru-RU" sz="1100" kern="1200"/>
            <a:t> – изследвания и иновации</a:t>
          </a:r>
          <a:r>
            <a:rPr lang="en-US" sz="1100" kern="1200"/>
            <a:t>;</a:t>
          </a:r>
        </a:p>
      </dsp:txBody>
      <dsp:txXfrm>
        <a:off x="182461" y="1626894"/>
        <a:ext cx="1354367" cy="840924"/>
      </dsp:txXfrm>
    </dsp:sp>
    <dsp:sp modelId="{8F1B8847-7A8C-4191-AB08-7F9237CAC271}">
      <dsp:nvSpPr>
        <dsp:cNvPr id="0" name=""/>
        <dsp:cNvSpPr/>
      </dsp:nvSpPr>
      <dsp:spPr>
        <a:xfrm>
          <a:off x="1719289" y="1452247"/>
          <a:ext cx="1406691" cy="893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6F36E3-1D89-4909-AC2B-5A62B9F0089E}">
      <dsp:nvSpPr>
        <dsp:cNvPr id="0" name=""/>
        <dsp:cNvSpPr/>
      </dsp:nvSpPr>
      <dsp:spPr>
        <a:xfrm>
          <a:off x="1875588" y="1600732"/>
          <a:ext cx="1406691" cy="89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b="1" kern="1200"/>
            <a:t>Цифрова Европа</a:t>
          </a:r>
          <a:r>
            <a:rPr lang="ru-RU" sz="1100" kern="1200"/>
            <a:t> – дигитализация</a:t>
          </a:r>
          <a:r>
            <a:rPr lang="en-US" sz="1100" kern="1200"/>
            <a:t>;</a:t>
          </a:r>
          <a:br>
            <a:rPr lang="ru-RU" sz="1100" kern="1200"/>
          </a:br>
          <a:endParaRPr lang="en-US" sz="1100" kern="1200"/>
        </a:p>
      </dsp:txBody>
      <dsp:txXfrm>
        <a:off x="1901750" y="1626894"/>
        <a:ext cx="1354367" cy="840924"/>
      </dsp:txXfrm>
    </dsp:sp>
    <dsp:sp modelId="{BC2E495E-7E3A-41F6-A686-1914DE3C5535}">
      <dsp:nvSpPr>
        <dsp:cNvPr id="0" name=""/>
        <dsp:cNvSpPr/>
      </dsp:nvSpPr>
      <dsp:spPr>
        <a:xfrm>
          <a:off x="3438578" y="1452247"/>
          <a:ext cx="1406691" cy="8932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833B0E7-D80A-49EE-828F-D7B3BEC9B8C4}">
      <dsp:nvSpPr>
        <dsp:cNvPr id="0" name=""/>
        <dsp:cNvSpPr/>
      </dsp:nvSpPr>
      <dsp:spPr>
        <a:xfrm>
          <a:off x="3594877" y="1600732"/>
          <a:ext cx="1406691" cy="893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b="1" kern="1200"/>
            <a:t>ЕС за здравето</a:t>
          </a:r>
          <a:r>
            <a:rPr lang="ru-RU" sz="1100" kern="1200"/>
            <a:t> – здравеопазване</a:t>
          </a:r>
          <a:r>
            <a:rPr lang="en-US" sz="1100" kern="1200"/>
            <a:t>.</a:t>
          </a:r>
        </a:p>
      </dsp:txBody>
      <dsp:txXfrm>
        <a:off x="3621039" y="1626894"/>
        <a:ext cx="1354367" cy="840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1D9A0-656B-4265-B4E2-AF2356993C6B}">
      <dsp:nvSpPr>
        <dsp:cNvPr id="0" name=""/>
        <dsp:cNvSpPr/>
      </dsp:nvSpPr>
      <dsp:spPr>
        <a:xfrm>
          <a:off x="993677" y="1163"/>
          <a:ext cx="4679478" cy="1427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Централно</a:t>
          </a:r>
          <a:r>
            <a:rPr lang="ru-RU" sz="2400" kern="1200"/>
            <a:t> – от Европейската комисия (напр. </a:t>
          </a:r>
          <a:r>
            <a:rPr lang="ru-RU" sz="2400" i="1" kern="1200"/>
            <a:t>Horizon Europe</a:t>
          </a:r>
          <a:r>
            <a:rPr lang="ru-RU" sz="2400" kern="1200"/>
            <a:t>)</a:t>
          </a:r>
          <a:r>
            <a:rPr lang="en-US" sz="2400" kern="1200"/>
            <a:t>;</a:t>
          </a:r>
          <a:br>
            <a:rPr lang="ru-RU" sz="2400" kern="1200"/>
          </a:br>
          <a:endParaRPr lang="en-US" sz="2400" kern="1200"/>
        </a:p>
      </dsp:txBody>
      <dsp:txXfrm>
        <a:off x="993677" y="1163"/>
        <a:ext cx="4679478" cy="1427241"/>
      </dsp:txXfrm>
    </dsp:sp>
    <dsp:sp modelId="{AD1B1D22-6CEB-4908-A13F-976A377D51AB}">
      <dsp:nvSpPr>
        <dsp:cNvPr id="0" name=""/>
        <dsp:cNvSpPr/>
      </dsp:nvSpPr>
      <dsp:spPr>
        <a:xfrm>
          <a:off x="993677" y="2013339"/>
          <a:ext cx="4679478" cy="1427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Споделено</a:t>
          </a:r>
          <a:r>
            <a:rPr lang="ru-RU" sz="2400" kern="1200"/>
            <a:t> – ЕС + държавите членки (напр. </a:t>
          </a:r>
          <a:r>
            <a:rPr lang="ru-RU" sz="2400" i="1" kern="1200"/>
            <a:t>Оперативни програми</a:t>
          </a:r>
          <a:r>
            <a:rPr lang="ru-RU" sz="2400" kern="1200"/>
            <a:t>)</a:t>
          </a:r>
          <a:r>
            <a:rPr lang="en-US" sz="2400" kern="1200"/>
            <a:t>;</a:t>
          </a:r>
          <a:br>
            <a:rPr lang="ru-RU" sz="2400" kern="1200"/>
          </a:br>
          <a:endParaRPr lang="en-US" sz="2400" kern="1200"/>
        </a:p>
      </dsp:txBody>
      <dsp:txXfrm>
        <a:off x="993677" y="2013339"/>
        <a:ext cx="4679478" cy="1427241"/>
      </dsp:txXfrm>
    </dsp:sp>
    <dsp:sp modelId="{CD23C34C-4AD9-4AB4-80FA-CA1692A429C5}">
      <dsp:nvSpPr>
        <dsp:cNvPr id="0" name=""/>
        <dsp:cNvSpPr/>
      </dsp:nvSpPr>
      <dsp:spPr>
        <a:xfrm>
          <a:off x="993677" y="4025515"/>
          <a:ext cx="4679478" cy="142724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/>
            <a:t>Децентрализирано</a:t>
          </a:r>
          <a:r>
            <a:rPr lang="ru-RU" sz="2400" kern="1200"/>
            <a:t> – от национални агенции (напр. </a:t>
          </a:r>
          <a:r>
            <a:rPr lang="ru-RU" sz="2400" i="1" kern="1200"/>
            <a:t>Еразъм+</a:t>
          </a:r>
          <a:r>
            <a:rPr lang="ru-RU" sz="2400" kern="1200"/>
            <a:t>)</a:t>
          </a:r>
          <a:r>
            <a:rPr lang="en-US" sz="2400" kern="1200"/>
            <a:t>.</a:t>
          </a:r>
        </a:p>
      </dsp:txBody>
      <dsp:txXfrm>
        <a:off x="993677" y="4025515"/>
        <a:ext cx="4679478" cy="14272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039F17-78F6-4C6D-8C8B-62E550995D78}">
      <dsp:nvSpPr>
        <dsp:cNvPr id="0" name=""/>
        <dsp:cNvSpPr/>
      </dsp:nvSpPr>
      <dsp:spPr>
        <a:xfrm>
          <a:off x="336057" y="1756"/>
          <a:ext cx="2590390" cy="155423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/>
            <a:t>Фонд</a:t>
          </a:r>
          <a:r>
            <a:rPr lang="ru-RU" sz="2200" b="0" i="0" kern="1200"/>
            <a:t> – осигурява ресурси</a:t>
          </a:r>
          <a:r>
            <a:rPr lang="en-US" sz="2200" b="0" i="0" kern="1200"/>
            <a:t>;</a:t>
          </a:r>
          <a:br>
            <a:rPr lang="ru-RU" sz="2200" b="0" i="0" kern="1200"/>
          </a:br>
          <a:endParaRPr lang="en-US" sz="2200" kern="1200"/>
        </a:p>
      </dsp:txBody>
      <dsp:txXfrm>
        <a:off x="381579" y="47278"/>
        <a:ext cx="2499346" cy="1463190"/>
      </dsp:txXfrm>
    </dsp:sp>
    <dsp:sp modelId="{4DB01C58-0546-4E99-A740-53BFC12AC839}">
      <dsp:nvSpPr>
        <dsp:cNvPr id="0" name=""/>
        <dsp:cNvSpPr/>
      </dsp:nvSpPr>
      <dsp:spPr>
        <a:xfrm>
          <a:off x="3154402" y="457665"/>
          <a:ext cx="549162" cy="642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154402" y="586148"/>
        <a:ext cx="384413" cy="385450"/>
      </dsp:txXfrm>
    </dsp:sp>
    <dsp:sp modelId="{48684932-7750-43E3-9814-4BECDFF44A86}">
      <dsp:nvSpPr>
        <dsp:cNvPr id="0" name=""/>
        <dsp:cNvSpPr/>
      </dsp:nvSpPr>
      <dsp:spPr>
        <a:xfrm>
          <a:off x="3962604" y="1756"/>
          <a:ext cx="2590390" cy="1554234"/>
        </a:xfrm>
        <a:prstGeom prst="roundRect">
          <a:avLst>
            <a:gd name="adj" fmla="val 10000"/>
          </a:avLst>
        </a:prstGeom>
        <a:solidFill>
          <a:schemeClr val="accent5">
            <a:hueOff val="-5720238"/>
            <a:satOff val="7661"/>
            <a:lumOff val="522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/>
            <a:t>Програма</a:t>
          </a:r>
          <a:r>
            <a:rPr lang="ru-RU" sz="2200" b="0" i="0" kern="1200"/>
            <a:t> – определя цели, теми и правила</a:t>
          </a:r>
          <a:r>
            <a:rPr lang="en-US" sz="2200" b="0" i="0" kern="1200"/>
            <a:t>;</a:t>
          </a:r>
          <a:br>
            <a:rPr lang="ru-RU" sz="2200" b="0" i="0" kern="1200"/>
          </a:br>
          <a:endParaRPr lang="en-US" sz="2200" kern="1200"/>
        </a:p>
      </dsp:txBody>
      <dsp:txXfrm>
        <a:off x="4008126" y="47278"/>
        <a:ext cx="2499346" cy="1463190"/>
      </dsp:txXfrm>
    </dsp:sp>
    <dsp:sp modelId="{AD69F231-0D1B-41EA-9511-F43E9CCBFFBA}">
      <dsp:nvSpPr>
        <dsp:cNvPr id="0" name=""/>
        <dsp:cNvSpPr/>
      </dsp:nvSpPr>
      <dsp:spPr>
        <a:xfrm>
          <a:off x="6780949" y="457665"/>
          <a:ext cx="549162" cy="642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580357"/>
            <a:satOff val="11491"/>
            <a:lumOff val="78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6780949" y="586148"/>
        <a:ext cx="384413" cy="385450"/>
      </dsp:txXfrm>
    </dsp:sp>
    <dsp:sp modelId="{819E501D-7EF6-4F71-B468-05AD48F674B0}">
      <dsp:nvSpPr>
        <dsp:cNvPr id="0" name=""/>
        <dsp:cNvSpPr/>
      </dsp:nvSpPr>
      <dsp:spPr>
        <a:xfrm>
          <a:off x="7589151" y="1756"/>
          <a:ext cx="2590390" cy="1554234"/>
        </a:xfrm>
        <a:prstGeom prst="roundRect">
          <a:avLst>
            <a:gd name="adj" fmla="val 10000"/>
          </a:avLst>
        </a:prstGeom>
        <a:solidFill>
          <a:schemeClr val="accent5">
            <a:hueOff val="-11440476"/>
            <a:satOff val="15322"/>
            <a:lumOff val="1045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/>
            <a:t>Проект</a:t>
          </a:r>
          <a:r>
            <a:rPr lang="ru-RU" sz="2200" b="0" i="0" kern="1200"/>
            <a:t> – реализира конкретна идея</a:t>
          </a:r>
          <a:r>
            <a:rPr lang="en-US" sz="2200" b="0" i="0" kern="1200"/>
            <a:t>;</a:t>
          </a:r>
          <a:br>
            <a:rPr lang="ru-RU" sz="2200" b="0" i="0" kern="1200"/>
          </a:br>
          <a:endParaRPr lang="en-US" sz="2200" kern="1200"/>
        </a:p>
      </dsp:txBody>
      <dsp:txXfrm>
        <a:off x="7634673" y="47278"/>
        <a:ext cx="2499346" cy="1463190"/>
      </dsp:txXfrm>
    </dsp:sp>
    <dsp:sp modelId="{00F8A8A8-1868-4FAB-B9A6-F4B43D7EF017}">
      <dsp:nvSpPr>
        <dsp:cNvPr id="0" name=""/>
        <dsp:cNvSpPr/>
      </dsp:nvSpPr>
      <dsp:spPr>
        <a:xfrm rot="5400000">
          <a:off x="8609765" y="1737318"/>
          <a:ext cx="549162" cy="64241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-5400000">
        <a:off x="8691622" y="1783945"/>
        <a:ext cx="385450" cy="384413"/>
      </dsp:txXfrm>
    </dsp:sp>
    <dsp:sp modelId="{970817AB-CF28-4683-9779-150BC91E53D5}">
      <dsp:nvSpPr>
        <dsp:cNvPr id="0" name=""/>
        <dsp:cNvSpPr/>
      </dsp:nvSpPr>
      <dsp:spPr>
        <a:xfrm>
          <a:off x="7589151" y="2592147"/>
          <a:ext cx="2590390" cy="1554234"/>
        </a:xfrm>
        <a:prstGeom prst="roundRect">
          <a:avLst>
            <a:gd name="adj" fmla="val 10000"/>
          </a:avLst>
        </a:prstGeom>
        <a:solidFill>
          <a:schemeClr val="accent5">
            <a:hueOff val="-17160714"/>
            <a:satOff val="22983"/>
            <a:lumOff val="1568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b="1" i="0" kern="1200"/>
            <a:t>Резултат</a:t>
          </a:r>
          <a:r>
            <a:rPr lang="ru-RU" sz="2200" b="0" i="0" kern="1200"/>
            <a:t> – реално въздействие върху хората и регионите</a:t>
          </a:r>
          <a:r>
            <a:rPr lang="en-US" sz="2200" b="0" i="0" kern="1200"/>
            <a:t>.</a:t>
          </a:r>
          <a:endParaRPr lang="en-US" sz="2200" kern="1200"/>
        </a:p>
      </dsp:txBody>
      <dsp:txXfrm>
        <a:off x="7634673" y="2637669"/>
        <a:ext cx="2499346" cy="14631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F8F0C-E357-4907-AAC6-C7A4D5BF1BD7}" type="datetimeFigureOut">
              <a:rPr lang="bg-BG" smtClean="0"/>
              <a:t>18.4.2026 г.</a:t>
            </a:fld>
            <a:endParaRPr lang="bg-BG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bg-BG"/>
              <a:t>Щракнете, за да редактирате стиловете на текста в образеца</a:t>
            </a:r>
          </a:p>
          <a:p>
            <a:pPr lvl="1"/>
            <a:r>
              <a:rPr lang="bg-BG"/>
              <a:t>Второ ниво</a:t>
            </a:r>
          </a:p>
          <a:p>
            <a:pPr lvl="2"/>
            <a:r>
              <a:rPr lang="bg-BG"/>
              <a:t>Трето ниво</a:t>
            </a:r>
          </a:p>
          <a:p>
            <a:pPr lvl="3"/>
            <a:r>
              <a:rPr lang="bg-BG"/>
              <a:t>Четвърто ниво</a:t>
            </a:r>
          </a:p>
          <a:p>
            <a:pPr lvl="4"/>
            <a:r>
              <a:rPr lang="bg-BG"/>
              <a:t>Пето ниво</a:t>
            </a:r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752C1E-71FA-4F88-9120-54C838D33D0A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3228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Първа страница</a:t>
            </a:r>
            <a:endParaRPr lang="en-GB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87CA-F9EB-41E9-A578-65FC6179B6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43014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таблица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обобщава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логиката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разглежданата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проблематика: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парите,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практика.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Виждаме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всяко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11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715450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три начина.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Брюксел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Споделено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децентрализирано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агенции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Еразъм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+“.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12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6011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задават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реализират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целите.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тристепенната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логика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ЕС.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разбирате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можете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по-успешно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5131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B171E-5289-6767-1716-A37A480201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>
            <a:extLst>
              <a:ext uri="{FF2B5EF4-FFF2-40B4-BE49-F238E27FC236}">
                <a16:creationId xmlns:a16="http://schemas.microsoft.com/office/drawing/2014/main" id="{EEEF88C4-8649-824F-E481-CCB9B3479F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>
            <a:extLst>
              <a:ext uri="{FF2B5EF4-FFF2-40B4-BE49-F238E27FC236}">
                <a16:creationId xmlns:a16="http://schemas.microsoft.com/office/drawing/2014/main" id="{8D2A955C-D33E-1DDA-4B5D-45FCED9511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Последна страница</a:t>
            </a:r>
            <a:endParaRPr lang="en-GB" dirty="0"/>
          </a:p>
        </p:txBody>
      </p:sp>
      <p:sp>
        <p:nvSpPr>
          <p:cNvPr id="4" name="Контейнер за номер на слайда 3">
            <a:extLst>
              <a:ext uri="{FF2B5EF4-FFF2-40B4-BE49-F238E27FC236}">
                <a16:creationId xmlns:a16="http://schemas.microsoft.com/office/drawing/2014/main" id="{F3964EA4-A2B6-BE42-D618-64824E666D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DB87CA-F9EB-41E9-A578-65FC6179B6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8629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752C1E-71FA-4F88-9120-54C838D33D0A}" type="slidenum">
              <a:rPr kumimoji="0" lang="bg-B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bg-B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7854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урок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разгледаме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понятия: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фонд,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проект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изясним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заедно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изграждат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започнем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фонд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тъй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взаимозаменяемо, 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роли.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Фондът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източникът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финансов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механизъм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създаден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ЕС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(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сближаване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зелена трансформация).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стратегическият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който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разпределя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създава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инициативи.Проектът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инициатива на организация, община или консорциум,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получава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за 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ясно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дефинирани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задачи и да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измерими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резултати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3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212799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ЕС е стратегически инструмент.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бъдат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 и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правила. Например,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Еразъм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образование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младеж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могат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споделено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децентрализирано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4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48876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какви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условия.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рамка за действия.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следват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нейната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логика.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6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96734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конкретна идея,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която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изпълнява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Например, реставрация на храм по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развитие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роля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постигането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по-големите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цели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.“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7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16888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насоките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приложение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тази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възможност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свързани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план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изпълнение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8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907066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източник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средства. Те не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осигуряват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своя страна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9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6104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ЕС. ЕФРР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ЕСФ+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подкрепя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чрез образование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заетост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Кохезионният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фонд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Фондът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справедлив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насочен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зеления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преход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52C1E-71FA-4F88-9120-54C838D33D0A}" type="slidenum">
              <a:rPr lang="bg-BG" smtClean="0"/>
              <a:t>10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244253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58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686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39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0629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66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733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6104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08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76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68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2B71098-D444-4130-A54A-1CF858F9C672}" type="datetimeFigureOut">
              <a:rPr lang="en-GB" smtClean="0"/>
              <a:t>18/04/2026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FC7E1A-B790-418D-941A-A123248BC0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14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6.png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Картина, която съдържа текст, Шрифт, екранна снимка, Електриково синьо&#10;&#10;AI-generated content may be incorrect.">
            <a:extLst>
              <a:ext uri="{FF2B5EF4-FFF2-40B4-BE49-F238E27FC236}">
                <a16:creationId xmlns:a16="http://schemas.microsoft.com/office/drawing/2014/main" id="{E6673CD0-BE34-3ACA-35A6-548FED6A80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13" y="77934"/>
            <a:ext cx="7335022" cy="2012237"/>
          </a:xfrm>
          <a:prstGeom prst="rect">
            <a:avLst/>
          </a:prstGeom>
        </p:spPr>
      </p:pic>
      <p:sp>
        <p:nvSpPr>
          <p:cNvPr id="6" name="Текстово поле 5">
            <a:extLst>
              <a:ext uri="{FF2B5EF4-FFF2-40B4-BE49-F238E27FC236}">
                <a16:creationId xmlns:a16="http://schemas.microsoft.com/office/drawing/2014/main" id="{578440F7-4B2C-B9AF-6DF3-DEC6B47D1248}"/>
              </a:ext>
            </a:extLst>
          </p:cNvPr>
          <p:cNvSpPr txBox="1"/>
          <p:nvPr/>
        </p:nvSpPr>
        <p:spPr>
          <a:xfrm>
            <a:off x="648929" y="2472765"/>
            <a:ext cx="38149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Проект „Инициатива за трансгранично обучение и ангажираност на религиозни общности“ е съфинансиран от Европейския съюз от Европейския фонд за регионално развитие, чрез програмата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INTERREG VI-A </a:t>
            </a:r>
            <a:r>
              <a:rPr kumimoji="0" lang="bg-BG" sz="1400" b="0" i="0" u="none" strike="noStrike" kern="120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trebuchet"/>
                <a:ea typeface="+mn-ea"/>
                <a:cs typeface="+mn-cs"/>
              </a:rPr>
              <a:t>Румъния-България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trebuche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cxnSp>
        <p:nvCxnSpPr>
          <p:cNvPr id="3" name="Право съединение 2">
            <a:extLst>
              <a:ext uri="{FF2B5EF4-FFF2-40B4-BE49-F238E27FC236}">
                <a16:creationId xmlns:a16="http://schemas.microsoft.com/office/drawing/2014/main" id="{059377B7-459F-5761-897D-C9AB394E4FE8}"/>
              </a:ext>
            </a:extLst>
          </p:cNvPr>
          <p:cNvCxnSpPr>
            <a:cxnSpLocks/>
          </p:cNvCxnSpPr>
          <p:nvPr/>
        </p:nvCxnSpPr>
        <p:spPr>
          <a:xfrm flipH="1">
            <a:off x="730017" y="2090171"/>
            <a:ext cx="6587613" cy="0"/>
          </a:xfrm>
          <a:prstGeom prst="line">
            <a:avLst/>
          </a:prstGeom>
          <a:ln>
            <a:solidFill>
              <a:srgbClr val="00339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0276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BC6133C-0615-4CE4-9132-37E609A9B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4" y="525982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ФОНДОВЕ НА ЕС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9CC832-2974-4E8D-90ED-3E2941BA7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6533" y="1944913"/>
            <a:ext cx="402336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0D6260-A8AC-472E-AB92-C427DDFE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065" y="2031101"/>
            <a:ext cx="4899207" cy="3511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bg-BG" b="1" i="0" u="none" strike="noStrike" cap="none" normalizeH="0" baseline="0" dirty="0">
                <a:ln>
                  <a:noFill/>
                </a:ln>
                <a:effectLst/>
              </a:rPr>
              <a:t>ЕФРР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регионално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развитие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иновации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инфраструктура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;</a:t>
            </a:r>
            <a:b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</a:br>
            <a:endParaRPr lang="en-US" altLang="bg-BG" dirty="0"/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bg-BG" b="1" i="0" u="none" strike="noStrike" cap="none" normalizeH="0" baseline="0" dirty="0">
                <a:ln>
                  <a:noFill/>
                </a:ln>
                <a:effectLst/>
              </a:rPr>
              <a:t>ЕСФ+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заетост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образование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приобщаване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;</a:t>
            </a:r>
            <a:endParaRPr lang="en-US" altLang="bg-BG" dirty="0"/>
          </a:p>
          <a:p>
            <a:pPr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altLang="bg-BG" dirty="0"/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bg-BG" b="1" i="0" u="none" strike="noStrike" cap="none" normalizeH="0" baseline="0" dirty="0" err="1">
                <a:ln>
                  <a:noFill/>
                </a:ln>
                <a:effectLst/>
              </a:rPr>
              <a:t>Кохезионен</a:t>
            </a:r>
            <a:r>
              <a:rPr kumimoji="0" lang="en-US" altLang="bg-BG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1" i="0" u="none" strike="noStrike" cap="none" normalizeH="0" baseline="0" dirty="0" err="1">
                <a:ln>
                  <a:noFill/>
                </a:ln>
                <a:effectLst/>
              </a:rPr>
              <a:t>фонд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транспорт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,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околна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среда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;</a:t>
            </a:r>
            <a:b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</a:br>
            <a:endParaRPr lang="en-US" altLang="bg-BG" dirty="0"/>
          </a:p>
          <a:p>
            <a:pPr marR="0" lvl="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bg-BG" b="1" i="0" u="none" strike="noStrike" cap="none" normalizeH="0" baseline="0" dirty="0" err="1">
                <a:ln>
                  <a:noFill/>
                </a:ln>
                <a:effectLst/>
              </a:rPr>
              <a:t>Фонд</a:t>
            </a:r>
            <a:r>
              <a:rPr kumimoji="0" lang="en-US" altLang="bg-BG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1" i="0" u="none" strike="noStrike" cap="none" normalizeH="0" baseline="0" dirty="0" err="1">
                <a:ln>
                  <a:noFill/>
                </a:ln>
                <a:effectLst/>
              </a:rPr>
              <a:t>за</a:t>
            </a:r>
            <a:r>
              <a:rPr kumimoji="0" lang="en-US" altLang="bg-BG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1" i="0" u="none" strike="noStrike" cap="none" normalizeH="0" baseline="0" dirty="0" err="1">
                <a:ln>
                  <a:noFill/>
                </a:ln>
                <a:effectLst/>
              </a:rPr>
              <a:t>справедлив</a:t>
            </a:r>
            <a:r>
              <a:rPr kumimoji="0" lang="en-US" altLang="bg-BG" b="1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1" i="0" u="none" strike="noStrike" cap="none" normalizeH="0" baseline="0" dirty="0" err="1">
                <a:ln>
                  <a:noFill/>
                </a:ln>
                <a:effectLst/>
              </a:rPr>
              <a:t>преход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–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енергийна</a:t>
            </a:r>
            <a:r>
              <a:rPr kumimoji="0" lang="en-US" altLang="bg-BG" b="0" i="0" u="none" strike="noStrike" cap="none" normalizeH="0" baseline="0" dirty="0">
                <a:ln>
                  <a:noFill/>
                </a:ln>
                <a:effectLst/>
              </a:rPr>
              <a:t> </a:t>
            </a:r>
            <a:r>
              <a:rPr kumimoji="0" lang="en-US" altLang="bg-BG" b="0" i="0" u="none" strike="noStrike" cap="none" normalizeH="0" baseline="0" dirty="0" err="1">
                <a:ln>
                  <a:noFill/>
                </a:ln>
                <a:effectLst/>
              </a:rPr>
              <a:t>трансформация</a:t>
            </a:r>
            <a:r>
              <a:rPr lang="en-US" altLang="bg-BG" dirty="0"/>
              <a:t>.</a:t>
            </a:r>
            <a:endParaRPr kumimoji="0" lang="en-US" altLang="bg-BG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-228600" defTabSz="9144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bg-BG" b="0" i="0" u="none" strike="noStrike" cap="none" normalizeH="0" baseline="0" dirty="0">
              <a:ln>
                <a:noFill/>
              </a:ln>
              <a:effectLst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5222F96-971A-4F90-B841-6BAB416C7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225843" y="6053360"/>
            <a:ext cx="740664" cy="1541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980754-6F4B-43C9-B9BE-127B6BED65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904923" y="215201"/>
            <a:ext cx="740664" cy="1183349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6793" y="354959"/>
            <a:ext cx="6184973" cy="59152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27EE3A-CF7C-6BFA-7762-301E03CF43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" r="-1" b="-1"/>
          <a:stretch>
            <a:fillRect/>
          </a:stretch>
        </p:blipFill>
        <p:spPr>
          <a:xfrm>
            <a:off x="5987738" y="1316794"/>
            <a:ext cx="5628018" cy="399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908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421" y="209620"/>
            <a:ext cx="10058400" cy="1450757"/>
          </a:xfrm>
        </p:spPr>
        <p:txBody>
          <a:bodyPr/>
          <a:lstStyle/>
          <a:p>
            <a:pPr algn="ctr"/>
            <a:r>
              <a:rPr lang="bg-BG" dirty="0">
                <a:latin typeface="Trebuchet MS" panose="020B0603020202020204" pitchFamily="34" charset="0"/>
                <a:cs typeface="Times New Roman" panose="02020603050405020304" pitchFamily="18" charset="0"/>
              </a:rPr>
              <a:t>ФОНД – ПРОГРАМА - ПРОЕКТ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0D6260-A8AC-472E-AB92-C427DDFE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147" y="2581016"/>
            <a:ext cx="9924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44E96D0B-EDC1-4734-86B9-C70A1D0EE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322978"/>
              </p:ext>
            </p:extLst>
          </p:nvPr>
        </p:nvGraphicFramePr>
        <p:xfrm>
          <a:off x="1238147" y="2199503"/>
          <a:ext cx="9924948" cy="220014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1237">
                  <a:extLst>
                    <a:ext uri="{9D8B030D-6E8A-4147-A177-3AD203B41FA5}">
                      <a16:colId xmlns:a16="http://schemas.microsoft.com/office/drawing/2014/main" val="331491240"/>
                    </a:ext>
                  </a:extLst>
                </a:gridCol>
                <a:gridCol w="2481237">
                  <a:extLst>
                    <a:ext uri="{9D8B030D-6E8A-4147-A177-3AD203B41FA5}">
                      <a16:colId xmlns:a16="http://schemas.microsoft.com/office/drawing/2014/main" val="3845238865"/>
                    </a:ext>
                  </a:extLst>
                </a:gridCol>
                <a:gridCol w="2481237">
                  <a:extLst>
                    <a:ext uri="{9D8B030D-6E8A-4147-A177-3AD203B41FA5}">
                      <a16:colId xmlns:a16="http://schemas.microsoft.com/office/drawing/2014/main" val="2543817984"/>
                    </a:ext>
                  </a:extLst>
                </a:gridCol>
                <a:gridCol w="2481237">
                  <a:extLst>
                    <a:ext uri="{9D8B030D-6E8A-4147-A177-3AD203B41FA5}">
                      <a16:colId xmlns:a16="http://schemas.microsoft.com/office/drawing/2014/main" val="1068622215"/>
                    </a:ext>
                  </a:extLst>
                </a:gridCol>
              </a:tblGrid>
              <a:tr h="423774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 ЕЛЕМЕНТ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 ФОНД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ПРОГРАМА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 ПРОЕКТ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53178851"/>
                  </a:ext>
                </a:extLst>
              </a:tr>
              <a:tr h="731446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РОЛЯ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>
                          <a:latin typeface="Trebuchet MS" panose="020B0603020202020204" pitchFamily="34" charset="0"/>
                        </a:rPr>
                        <a:t>ОСИГУРЯВА СРЕДСТВА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>
                          <a:latin typeface="Trebuchet MS" panose="020B0603020202020204" pitchFamily="34" charset="0"/>
                        </a:rPr>
                        <a:t>УПРАВЛЯВА И НАСОЧВА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>
                          <a:latin typeface="Trebuchet MS" panose="020B0603020202020204" pitchFamily="34" charset="0"/>
                        </a:rPr>
                        <a:t>РЕАЛИЗИРА ИДЕЯ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1614124"/>
                  </a:ext>
                </a:extLst>
              </a:tr>
              <a:tr h="1044922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ПРИМЕР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>
                          <a:latin typeface="Trebuchet MS" panose="020B0603020202020204" pitchFamily="34" charset="0"/>
                        </a:rPr>
                        <a:t>ЕФРР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>
                          <a:latin typeface="Trebuchet MS" panose="020B0603020202020204" pitchFamily="34" charset="0"/>
                        </a:rPr>
                        <a:t>INTERREG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latin typeface="Trebuchet MS" panose="020B0603020202020204" pitchFamily="34" charset="0"/>
                        </a:rPr>
                        <a:t>ОБУЧЕНИЕ НА СОЦИАЛНИ РАБОТНИЦИ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3954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3921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1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ВИДОВЕ УПРАВЛЕНИЕ НА ФОНДОВЕТЕ НА ЕС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0D6260-A8AC-472E-AB92-C427DDFE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147" y="2542544"/>
            <a:ext cx="992494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bg-BG" altLang="bg-BG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екстово поле 4">
            <a:extLst>
              <a:ext uri="{FF2B5EF4-FFF2-40B4-BE49-F238E27FC236}">
                <a16:creationId xmlns:a16="http://schemas.microsoft.com/office/drawing/2014/main" id="{8183BFED-A5CE-E807-B854-38576B5E2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51937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731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D11FD0E-2D27-4A5A-949D-222E61ECB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BC8109F-B452-45EE-8BB3-65433C039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0D6260-A8AC-472E-AB92-C427DDFEF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147" y="2542544"/>
            <a:ext cx="9924947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bg-BG" altLang="bg-BG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bg-BG" altLang="bg-BG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Текстово поле 4">
            <a:extLst>
              <a:ext uri="{FF2B5EF4-FFF2-40B4-BE49-F238E27FC236}">
                <a16:creationId xmlns:a16="http://schemas.microsoft.com/office/drawing/2014/main" id="{C37B1F48-DDFA-DF01-CC1F-DF584710F5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464580"/>
              </p:ext>
            </p:extLst>
          </p:nvPr>
        </p:nvGraphicFramePr>
        <p:xfrm>
          <a:off x="838200" y="2028825"/>
          <a:ext cx="10515600" cy="414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2789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B9A3C-B8BC-EB5C-F9B6-FCF3D1197F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лавие 2">
            <a:extLst>
              <a:ext uri="{FF2B5EF4-FFF2-40B4-BE49-F238E27FC236}">
                <a16:creationId xmlns:a16="http://schemas.microsoft.com/office/drawing/2014/main" id="{7506536D-CAD0-AE2F-7638-2AECE440A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1610" y="4946540"/>
            <a:ext cx="10269679" cy="232778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Инициатива за трансгранично обучение и ангажираност на религиозни общности </a:t>
            </a:r>
          </a:p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Фондация за регионално развитие</a:t>
            </a:r>
            <a:endParaRPr lang="en-GB" sz="2900" dirty="0">
              <a:solidFill>
                <a:srgbClr val="003399"/>
              </a:solidFill>
              <a:latin typeface="trebuchet"/>
            </a:endParaRPr>
          </a:p>
          <a:p>
            <a:pPr>
              <a:lnSpc>
                <a:spcPct val="120000"/>
              </a:lnSpc>
            </a:pPr>
            <a:r>
              <a:rPr lang="bg-BG" sz="2900" dirty="0">
                <a:solidFill>
                  <a:srgbClr val="003399"/>
                </a:solidFill>
                <a:latin typeface="trebuchet"/>
              </a:rPr>
              <a:t>Дата на публикуване: </a:t>
            </a:r>
            <a:r>
              <a:rPr lang="en-US" sz="2900" dirty="0">
                <a:solidFill>
                  <a:srgbClr val="003399"/>
                </a:solidFill>
                <a:latin typeface="trebuchet"/>
              </a:rPr>
              <a:t>7</a:t>
            </a:r>
            <a:r>
              <a:rPr lang="bg-BG" sz="2900" dirty="0">
                <a:solidFill>
                  <a:srgbClr val="003399"/>
                </a:solidFill>
                <a:latin typeface="trebuchet"/>
              </a:rPr>
              <a:t>.0</a:t>
            </a:r>
            <a:r>
              <a:rPr lang="en-US" sz="2900">
                <a:solidFill>
                  <a:srgbClr val="003399"/>
                </a:solidFill>
                <a:latin typeface="trebuchet"/>
              </a:rPr>
              <a:t>1</a:t>
            </a:r>
            <a:r>
              <a:rPr lang="bg-BG" sz="2900">
                <a:solidFill>
                  <a:srgbClr val="003399"/>
                </a:solidFill>
                <a:latin typeface="trebuchet"/>
              </a:rPr>
              <a:t>.2026</a:t>
            </a:r>
            <a:endParaRPr lang="en-GB" sz="2900" i="1" dirty="0">
              <a:solidFill>
                <a:srgbClr val="003399"/>
              </a:solidFill>
              <a:latin typeface="trebuchet"/>
            </a:endParaRPr>
          </a:p>
          <a:p>
            <a:pPr>
              <a:lnSpc>
                <a:spcPct val="120000"/>
              </a:lnSpc>
            </a:pPr>
            <a:r>
              <a:rPr lang="bg-BG" sz="2900" i="1" dirty="0">
                <a:solidFill>
                  <a:srgbClr val="003399"/>
                </a:solidFill>
                <a:latin typeface="trebuchet"/>
              </a:rPr>
              <a:t>„Съдържанието на този материал не представя непременно официалната позиция на Европейския съюз“</a:t>
            </a:r>
            <a:endParaRPr lang="en-GB" sz="2900" i="1" dirty="0">
              <a:solidFill>
                <a:srgbClr val="003399"/>
              </a:solidFill>
              <a:latin typeface="trebuchet"/>
            </a:endParaRPr>
          </a:p>
          <a:p>
            <a:r>
              <a:rPr lang="bg-BG" sz="2200" dirty="0">
                <a:solidFill>
                  <a:srgbClr val="003399"/>
                </a:solidFill>
                <a:latin typeface="trebuchet"/>
              </a:rPr>
              <a:t> </a:t>
            </a:r>
            <a:endParaRPr lang="en-GB" sz="2200" dirty="0">
              <a:solidFill>
                <a:srgbClr val="003399"/>
              </a:solidFill>
              <a:latin typeface="trebuchet"/>
            </a:endParaRPr>
          </a:p>
          <a:p>
            <a:r>
              <a:rPr lang="bg-BG" sz="2200" dirty="0">
                <a:solidFill>
                  <a:srgbClr val="003399"/>
                </a:solidFill>
                <a:latin typeface="trebuchet"/>
              </a:rPr>
              <a:t> </a:t>
            </a:r>
            <a:endParaRPr lang="en-GB" sz="2200" dirty="0">
              <a:solidFill>
                <a:srgbClr val="003399"/>
              </a:solidFill>
              <a:latin typeface="trebuchet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446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43CAA20-3569-4189-9E48-239A229A8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авоъгълник 5">
            <a:extLst>
              <a:ext uri="{FF2B5EF4-FFF2-40B4-BE49-F238E27FC236}">
                <a16:creationId xmlns:a16="http://schemas.microsoft.com/office/drawing/2014/main" id="{9F92D020-CE74-4198-8F96-3337FDCEAAA7}"/>
              </a:ext>
            </a:extLst>
          </p:cNvPr>
          <p:cNvSpPr/>
          <p:nvPr/>
        </p:nvSpPr>
        <p:spPr>
          <a:xfrm>
            <a:off x="838200" y="451381"/>
            <a:ext cx="10512552" cy="406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ФОНДОВЕ И ПРОГРАМИ НА</a:t>
            </a:r>
          </a:p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ЕВРОПЕЙСКИЯ СЪЮЗ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A542B6D-E775-4832-91DC-2D20F8578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18595"/>
            <a:ext cx="5410200" cy="18288"/>
          </a:xfrm>
          <a:custGeom>
            <a:avLst/>
            <a:gdLst>
              <a:gd name="csX0" fmla="*/ 0 w 5410200"/>
              <a:gd name="csY0" fmla="*/ 0 h 18288"/>
              <a:gd name="csX1" fmla="*/ 568071 w 5410200"/>
              <a:gd name="csY1" fmla="*/ 0 h 18288"/>
              <a:gd name="csX2" fmla="*/ 1298448 w 5410200"/>
              <a:gd name="csY2" fmla="*/ 0 h 18288"/>
              <a:gd name="csX3" fmla="*/ 1920621 w 5410200"/>
              <a:gd name="csY3" fmla="*/ 0 h 18288"/>
              <a:gd name="csX4" fmla="*/ 2488692 w 5410200"/>
              <a:gd name="csY4" fmla="*/ 0 h 18288"/>
              <a:gd name="csX5" fmla="*/ 3219069 w 5410200"/>
              <a:gd name="csY5" fmla="*/ 0 h 18288"/>
              <a:gd name="csX6" fmla="*/ 3895344 w 5410200"/>
              <a:gd name="csY6" fmla="*/ 0 h 18288"/>
              <a:gd name="csX7" fmla="*/ 4571619 w 5410200"/>
              <a:gd name="csY7" fmla="*/ 0 h 18288"/>
              <a:gd name="csX8" fmla="*/ 5410200 w 5410200"/>
              <a:gd name="csY8" fmla="*/ 0 h 18288"/>
              <a:gd name="csX9" fmla="*/ 5410200 w 5410200"/>
              <a:gd name="csY9" fmla="*/ 18288 h 18288"/>
              <a:gd name="csX10" fmla="*/ 4842129 w 5410200"/>
              <a:gd name="csY10" fmla="*/ 18288 h 18288"/>
              <a:gd name="csX11" fmla="*/ 4328160 w 5410200"/>
              <a:gd name="csY11" fmla="*/ 18288 h 18288"/>
              <a:gd name="csX12" fmla="*/ 3597783 w 5410200"/>
              <a:gd name="csY12" fmla="*/ 18288 h 18288"/>
              <a:gd name="csX13" fmla="*/ 3029712 w 5410200"/>
              <a:gd name="csY13" fmla="*/ 18288 h 18288"/>
              <a:gd name="csX14" fmla="*/ 2299335 w 5410200"/>
              <a:gd name="csY14" fmla="*/ 18288 h 18288"/>
              <a:gd name="csX15" fmla="*/ 1514856 w 5410200"/>
              <a:gd name="csY15" fmla="*/ 18288 h 18288"/>
              <a:gd name="csX16" fmla="*/ 892683 w 5410200"/>
              <a:gd name="csY16" fmla="*/ 18288 h 18288"/>
              <a:gd name="csX17" fmla="*/ 0 w 5410200"/>
              <a:gd name="csY17" fmla="*/ 18288 h 18288"/>
              <a:gd name="csX18" fmla="*/ 0 w 5410200"/>
              <a:gd name="csY18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0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ВЪВЕДЕНИЕ</a:t>
            </a:r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512CA3B-85B0-4001-A070-9430B32167A0}"/>
              </a:ext>
            </a:extLst>
          </p:cNvPr>
          <p:cNvSpPr txBox="1"/>
          <p:nvPr/>
        </p:nvSpPr>
        <p:spPr>
          <a:xfrm>
            <a:off x="630936" y="2807208"/>
            <a:ext cx="3429000" cy="34107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ФОНДОВЕ НА ЕС</a:t>
            </a:r>
            <a:br>
              <a:rPr lang="en-US" sz="2200" dirty="0"/>
            </a:br>
            <a:endParaRPr lang="bg-BG" sz="22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ПРОГРАМИ НА ЕС</a:t>
            </a:r>
          </a:p>
        </p:txBody>
      </p:sp>
      <p:pic>
        <p:nvPicPr>
          <p:cNvPr id="13" name="Картина 12">
            <a:extLst>
              <a:ext uri="{FF2B5EF4-FFF2-40B4-BE49-F238E27FC236}">
                <a16:creationId xmlns:a16="http://schemas.microsoft.com/office/drawing/2014/main" id="{68965498-F255-476E-9956-7E56C26A1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79698"/>
            <a:ext cx="6903720" cy="529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79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КАКВО Е ПРОГРАМА НА ЕС?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D5942F93-2270-47EE-878C-6EA960E089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512CA3B-85B0-4001-A070-9430B32167A0}"/>
              </a:ext>
            </a:extLst>
          </p:cNvPr>
          <p:cNvSpPr txBox="1"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dirty="0" err="1"/>
              <a:t>Стратегически</a:t>
            </a:r>
            <a:r>
              <a:rPr lang="en-US" dirty="0"/>
              <a:t> </a:t>
            </a:r>
            <a:r>
              <a:rPr lang="en-US" dirty="0" err="1"/>
              <a:t>план</a:t>
            </a:r>
            <a:r>
              <a:rPr lang="en-US" dirty="0"/>
              <a:t> с </a:t>
            </a:r>
            <a:r>
              <a:rPr lang="en-US" dirty="0" err="1"/>
              <a:t>цели</a:t>
            </a:r>
            <a:r>
              <a:rPr lang="en-US" dirty="0"/>
              <a:t>, </a:t>
            </a:r>
            <a:r>
              <a:rPr lang="en-US" dirty="0" err="1"/>
              <a:t>приоритети</a:t>
            </a:r>
            <a:r>
              <a:rPr lang="en-US" dirty="0"/>
              <a:t> и </a:t>
            </a:r>
            <a:r>
              <a:rPr lang="en-US" dirty="0" err="1"/>
              <a:t>бюджет</a:t>
            </a:r>
            <a:r>
              <a:rPr lang="en-US" dirty="0"/>
              <a:t>;</a:t>
            </a:r>
            <a:endParaRPr lang="bg-BG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br>
              <a:rPr lang="en-US" dirty="0"/>
            </a:br>
            <a:r>
              <a:rPr lang="en-US" dirty="0" err="1"/>
              <a:t>Създава</a:t>
            </a:r>
            <a:r>
              <a:rPr lang="en-US" dirty="0"/>
              <a:t> </a:t>
            </a:r>
            <a:r>
              <a:rPr lang="en-US" dirty="0" err="1"/>
              <a:t>се</a:t>
            </a:r>
            <a:r>
              <a:rPr lang="en-US" dirty="0"/>
              <a:t> </a:t>
            </a:r>
            <a:r>
              <a:rPr lang="en-US" dirty="0" err="1"/>
              <a:t>от</a:t>
            </a:r>
            <a:r>
              <a:rPr lang="en-US" dirty="0"/>
              <a:t> ЕК </a:t>
            </a:r>
            <a:r>
              <a:rPr lang="en-US" dirty="0" err="1"/>
              <a:t>или</a:t>
            </a:r>
            <a:r>
              <a:rPr lang="en-US" dirty="0"/>
              <a:t> </a:t>
            </a:r>
            <a:r>
              <a:rPr lang="en-US" dirty="0" err="1"/>
              <a:t>държавите</a:t>
            </a:r>
            <a:r>
              <a:rPr lang="en-US" dirty="0"/>
              <a:t> </a:t>
            </a:r>
            <a:r>
              <a:rPr lang="en-US" dirty="0" err="1"/>
              <a:t>членки</a:t>
            </a:r>
            <a:r>
              <a:rPr lang="en-US" dirty="0"/>
              <a:t>;</a:t>
            </a:r>
            <a:br>
              <a:rPr lang="en-US" dirty="0"/>
            </a:br>
            <a:endParaRPr lang="bg-BG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b="1" dirty="0" err="1"/>
              <a:t>Срок</a:t>
            </a:r>
            <a:r>
              <a:rPr lang="en-US" b="1" dirty="0"/>
              <a:t>:</a:t>
            </a:r>
            <a:r>
              <a:rPr lang="en-US" dirty="0"/>
              <a:t> </a:t>
            </a:r>
            <a:r>
              <a:rPr lang="en-US" dirty="0" err="1"/>
              <a:t>обикновено</a:t>
            </a:r>
            <a:r>
              <a:rPr lang="en-US" dirty="0"/>
              <a:t> 7 </a:t>
            </a:r>
            <a:r>
              <a:rPr lang="en-US" dirty="0" err="1"/>
              <a:t>години</a:t>
            </a:r>
            <a:r>
              <a:rPr lang="en-US" dirty="0"/>
              <a:t>;</a:t>
            </a:r>
            <a:br>
              <a:rPr lang="en-US" dirty="0"/>
            </a:br>
            <a:endParaRPr lang="bg-BG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bg-BG" dirty="0"/>
              <a:t>Подпомага изпълнението на</a:t>
            </a:r>
            <a:r>
              <a:rPr lang="en-US" dirty="0"/>
              <a:t> </a:t>
            </a:r>
            <a:r>
              <a:rPr lang="en-US" dirty="0" err="1"/>
              <a:t>политики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ЕС.</a:t>
            </a:r>
          </a:p>
        </p:txBody>
      </p:sp>
    </p:spTree>
    <p:extLst>
      <p:ext uri="{BB962C8B-B14F-4D97-AF65-F5344CB8AC3E}">
        <p14:creationId xmlns:p14="http://schemas.microsoft.com/office/powerpoint/2010/main" val="3036200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1F6FCE1-8678-40F4-9644-79CD53330D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лавие 3">
            <a:extLst>
              <a:ext uri="{FF2B5EF4-FFF2-40B4-BE49-F238E27FC236}">
                <a16:creationId xmlns:a16="http://schemas.microsoft.com/office/drawing/2014/main" id="{68F00200-B6DE-49D1-5940-6B73EB43ECB0}"/>
              </a:ext>
            </a:extLst>
          </p:cNvPr>
          <p:cNvSpPr txBox="1">
            <a:spLocks/>
          </p:cNvSpPr>
          <p:nvPr/>
        </p:nvSpPr>
        <p:spPr>
          <a:xfrm>
            <a:off x="6352230" y="507283"/>
            <a:ext cx="5001569" cy="1544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000" dirty="0"/>
              <a:t>ПРИМЕРИ</a:t>
            </a:r>
          </a:p>
        </p:txBody>
      </p:sp>
      <p:pic>
        <p:nvPicPr>
          <p:cNvPr id="11" name="Картина 4">
            <a:extLst>
              <a:ext uri="{FF2B5EF4-FFF2-40B4-BE49-F238E27FC236}">
                <a16:creationId xmlns:a16="http://schemas.microsoft.com/office/drawing/2014/main" id="{B393CEB5-FD56-4302-94AE-ABB0FD423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97" y="176189"/>
            <a:ext cx="1872500" cy="2609757"/>
          </a:xfrm>
          <a:prstGeom prst="rect">
            <a:avLst/>
          </a:prstGeom>
        </p:spPr>
      </p:pic>
      <p:pic>
        <p:nvPicPr>
          <p:cNvPr id="12" name="Картина 11">
            <a:extLst>
              <a:ext uri="{FF2B5EF4-FFF2-40B4-BE49-F238E27FC236}">
                <a16:creationId xmlns:a16="http://schemas.microsoft.com/office/drawing/2014/main" id="{E3238855-98AB-4DD9-8BA8-1821045B4D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4" y="590230"/>
            <a:ext cx="2805787" cy="1781674"/>
          </a:xfrm>
          <a:prstGeom prst="rect">
            <a:avLst/>
          </a:prstGeom>
        </p:spPr>
      </p:pic>
      <p:pic>
        <p:nvPicPr>
          <p:cNvPr id="9" name="Картина 6">
            <a:extLst>
              <a:ext uri="{FF2B5EF4-FFF2-40B4-BE49-F238E27FC236}">
                <a16:creationId xmlns:a16="http://schemas.microsoft.com/office/drawing/2014/main" id="{1EFCB8DF-2913-4CDF-BE8E-BB7789BA6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0" y="2963362"/>
            <a:ext cx="5627965" cy="3165730"/>
          </a:xfrm>
          <a:prstGeom prst="rect">
            <a:avLst/>
          </a:prstGeom>
        </p:spPr>
      </p:pic>
      <p:graphicFrame>
        <p:nvGraphicFramePr>
          <p:cNvPr id="14" name="Текстово поле 9">
            <a:extLst>
              <a:ext uri="{FF2B5EF4-FFF2-40B4-BE49-F238E27FC236}">
                <a16:creationId xmlns:a16="http://schemas.microsoft.com/office/drawing/2014/main" id="{F44EE473-76D1-35DB-CC42-FFEE6A2AB89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0352790"/>
              </p:ext>
            </p:extLst>
          </p:nvPr>
        </p:nvGraphicFramePr>
        <p:xfrm>
          <a:off x="6352230" y="2230733"/>
          <a:ext cx="5001569" cy="3946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95186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4B0B678-CD10-4371-96E5-2706F4579F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270323-9616-4384-857D-E86B78272E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2340441" y="2666183"/>
            <a:ext cx="5860051" cy="527712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8A3838D5-9565-4601-BAC3-D1B5BDB803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349A4B8-3246-4579-922E-FE1155C7F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517897"/>
            <a:ext cx="11111729" cy="585796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7475" y="847827"/>
            <a:ext cx="5408813" cy="116958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ПРОГРАМА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2C9732-CC5B-7F9A-5242-D1FF03AAD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3" r="-2" b="-2"/>
          <a:stretch>
            <a:fillRect/>
          </a:stretch>
        </p:blipFill>
        <p:spPr>
          <a:xfrm>
            <a:off x="914401" y="799648"/>
            <a:ext cx="4389120" cy="2530447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382A32C-5B0C-4B1C-A074-76C6DBCC9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57331" y="2188548"/>
            <a:ext cx="5041025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DDAAD8-0756-E0ED-9848-EA39BEEBD6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6"/>
          <a:stretch>
            <a:fillRect/>
          </a:stretch>
        </p:blipFill>
        <p:spPr>
          <a:xfrm>
            <a:off x="914401" y="3600446"/>
            <a:ext cx="4389120" cy="2530428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512CA3B-85B0-4001-A070-9430B32167A0}"/>
              </a:ext>
            </a:extLst>
          </p:cNvPr>
          <p:cNvSpPr txBox="1"/>
          <p:nvPr/>
        </p:nvSpPr>
        <p:spPr>
          <a:xfrm>
            <a:off x="5868786" y="2508105"/>
            <a:ext cx="5408813" cy="36324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bg-BG" sz="2000" b="1" dirty="0"/>
              <a:t>С</a:t>
            </a:r>
            <a:r>
              <a:rPr lang="en-US" sz="2000" b="1" dirty="0"/>
              <a:t>ТРАТЕГИЧЕСКИ ПЛАН, КОЙТО ОПРЕДЕЛЯ:</a:t>
            </a:r>
            <a:br>
              <a:rPr lang="en-US" sz="2000" dirty="0"/>
            </a:br>
            <a:endParaRPr lang="en-US" sz="2000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Целите</a:t>
            </a:r>
            <a:r>
              <a:rPr lang="en-US" sz="2000" dirty="0"/>
              <a:t> – </a:t>
            </a:r>
            <a:r>
              <a:rPr lang="en-US" sz="2000" dirty="0" err="1"/>
              <a:t>какво</a:t>
            </a:r>
            <a:r>
              <a:rPr lang="en-US" sz="2000" dirty="0"/>
              <a:t> </a:t>
            </a:r>
            <a:r>
              <a:rPr lang="en-US" sz="2000" dirty="0" err="1"/>
              <a:t>трябва</a:t>
            </a:r>
            <a:r>
              <a:rPr lang="en-US" sz="2000" dirty="0"/>
              <a:t> </a:t>
            </a:r>
            <a:r>
              <a:rPr lang="en-US" sz="2000" dirty="0" err="1"/>
              <a:t>да</a:t>
            </a:r>
            <a:r>
              <a:rPr lang="en-US" sz="2000" dirty="0"/>
              <a:t> </a:t>
            </a:r>
            <a:r>
              <a:rPr lang="en-US" sz="2000" dirty="0" err="1"/>
              <a:t>се</a:t>
            </a:r>
            <a:r>
              <a:rPr lang="en-US" sz="2000" dirty="0"/>
              <a:t> </a:t>
            </a:r>
            <a:r>
              <a:rPr lang="en-US" sz="2000" dirty="0" err="1"/>
              <a:t>постигне</a:t>
            </a:r>
            <a:r>
              <a:rPr lang="en-US" sz="2000" dirty="0"/>
              <a:t>;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Средствата</a:t>
            </a:r>
            <a:r>
              <a:rPr lang="en-US" sz="2000" dirty="0"/>
              <a:t> – </a:t>
            </a:r>
            <a:r>
              <a:rPr lang="en-US" sz="2000" dirty="0" err="1"/>
              <a:t>бюджет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реализация</a:t>
            </a:r>
            <a:r>
              <a:rPr lang="en-US" sz="2000" dirty="0"/>
              <a:t>;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Правилата</a:t>
            </a:r>
            <a:r>
              <a:rPr lang="en-US" sz="2000" dirty="0"/>
              <a:t> – </a:t>
            </a:r>
            <a:r>
              <a:rPr lang="en-US" sz="2000" dirty="0" err="1"/>
              <a:t>условия</a:t>
            </a:r>
            <a:r>
              <a:rPr lang="en-US" sz="2000" dirty="0"/>
              <a:t> и </a:t>
            </a:r>
            <a:r>
              <a:rPr lang="en-US" sz="2000" dirty="0" err="1"/>
              <a:t>критерии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участие</a:t>
            </a:r>
            <a:r>
              <a:rPr lang="en-US" sz="2000" dirty="0"/>
              <a:t>;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 err="1"/>
              <a:t>Осигурява</a:t>
            </a:r>
            <a:r>
              <a:rPr lang="en-US" sz="2000" b="1" dirty="0"/>
              <a:t> </a:t>
            </a:r>
            <a:r>
              <a:rPr lang="en-US" sz="2000" b="1" dirty="0" err="1"/>
              <a:t>рамка</a:t>
            </a:r>
            <a:r>
              <a:rPr lang="en-US" sz="2000" dirty="0"/>
              <a:t> </a:t>
            </a:r>
            <a:r>
              <a:rPr lang="en-US" sz="2000" dirty="0" err="1"/>
              <a:t>за</a:t>
            </a:r>
            <a:r>
              <a:rPr lang="en-US" sz="2000" dirty="0"/>
              <a:t> </a:t>
            </a:r>
            <a:r>
              <a:rPr lang="en-US" sz="2000" dirty="0" err="1"/>
              <a:t>финансиране</a:t>
            </a:r>
            <a:r>
              <a:rPr lang="en-US" sz="2000" dirty="0"/>
              <a:t> </a:t>
            </a:r>
            <a:r>
              <a:rPr lang="en-US" sz="2000" dirty="0" err="1"/>
              <a:t>на</a:t>
            </a:r>
            <a:r>
              <a:rPr lang="en-US" sz="2000" dirty="0"/>
              <a:t> </a:t>
            </a:r>
            <a:r>
              <a:rPr lang="en-US" sz="2000" dirty="0" err="1"/>
              <a:t>проекти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7469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ПРОЕКТ НА ЕС?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512CA3B-85B0-4001-A070-9430B32167A0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Конкретна инициатива в рамките на програма на ЕС;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Има цел, срок, бюджет, дейности;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Реализира се от конкретни бенефициери;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Всеки проект допринася за целите на програмата.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1794D7-86BC-09F6-B24D-C5FE45345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" b="236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33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ПРОГРАМА VS. ПРОЕКТ</a:t>
            </a:r>
          </a:p>
        </p:txBody>
      </p:sp>
      <p:pic>
        <p:nvPicPr>
          <p:cNvPr id="3" name="Картина 2">
            <a:extLst>
              <a:ext uri="{FF2B5EF4-FFF2-40B4-BE49-F238E27FC236}">
                <a16:creationId xmlns:a16="http://schemas.microsoft.com/office/drawing/2014/main" id="{ED379DDE-5D5B-41B8-98BF-5C56C36C83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2" y="653143"/>
            <a:ext cx="11139778" cy="3063438"/>
          </a:xfrm>
          <a:prstGeom prst="rect">
            <a:avLst/>
          </a:prstGeom>
        </p:spPr>
      </p:pic>
      <p:sp>
        <p:nvSpPr>
          <p:cNvPr id="10" name="Текстово поле 9">
            <a:extLst>
              <a:ext uri="{FF2B5EF4-FFF2-40B4-BE49-F238E27FC236}">
                <a16:creationId xmlns:a16="http://schemas.microsoft.com/office/drawing/2014/main" id="{C512CA3B-85B0-4001-A070-9430B32167A0}"/>
              </a:ext>
            </a:extLst>
          </p:cNvPr>
          <p:cNvSpPr txBox="1"/>
          <p:nvPr/>
        </p:nvSpPr>
        <p:spPr>
          <a:xfrm>
            <a:off x="5246415" y="4230094"/>
            <a:ext cx="6235268" cy="180016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1143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i="0" u="none" strike="noStrike" dirty="0" err="1">
                <a:effectLst/>
              </a:rPr>
              <a:t>Програма</a:t>
            </a:r>
            <a:r>
              <a:rPr lang="en-US" sz="1700" b="0" i="0" u="none" strike="noStrike" dirty="0">
                <a:effectLst/>
              </a:rPr>
              <a:t> – </a:t>
            </a:r>
            <a:r>
              <a:rPr lang="en-US" sz="1700" b="0" i="0" u="none" strike="noStrike" dirty="0" err="1">
                <a:effectLst/>
              </a:rPr>
              <a:t>рамка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която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предоставя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насоки</a:t>
            </a:r>
            <a:r>
              <a:rPr lang="en-US" sz="1700" b="0" i="0" u="none" strike="noStrike" dirty="0">
                <a:effectLst/>
              </a:rPr>
              <a:t> и </a:t>
            </a:r>
            <a:r>
              <a:rPr lang="en-US" sz="1700" b="0" i="0" u="none" strike="noStrike" dirty="0" err="1">
                <a:effectLst/>
              </a:rPr>
              <a:t>финансови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ресурси</a:t>
            </a:r>
            <a:r>
              <a:rPr lang="en-US" sz="1700" b="0" i="0" u="none" strike="noStrike" dirty="0">
                <a:effectLst/>
              </a:rPr>
              <a:t>;</a:t>
            </a:r>
            <a:endParaRPr lang="bg-BG" sz="1700" dirty="0"/>
          </a:p>
          <a:p>
            <a:pPr marL="1143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endParaRPr lang="en-US" sz="1700" dirty="0"/>
          </a:p>
          <a:p>
            <a:pPr marL="11430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700" b="1" i="0" u="none" strike="noStrike" dirty="0" err="1">
                <a:effectLst/>
              </a:rPr>
              <a:t>Проект</a:t>
            </a:r>
            <a:r>
              <a:rPr lang="en-US" sz="1700" b="0" i="0" u="none" strike="noStrike" dirty="0">
                <a:effectLst/>
              </a:rPr>
              <a:t> – </a:t>
            </a:r>
            <a:r>
              <a:rPr lang="en-US" sz="1700" b="0" i="0" u="none" strike="noStrike" dirty="0" err="1">
                <a:effectLst/>
              </a:rPr>
              <a:t>конкретно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b="0" i="0" u="none" strike="noStrike" dirty="0" err="1">
                <a:effectLst/>
              </a:rPr>
              <a:t>начинание</a:t>
            </a:r>
            <a:r>
              <a:rPr lang="en-US" sz="1700" b="0" i="0" u="none" strike="noStrike" dirty="0">
                <a:effectLst/>
              </a:rPr>
              <a:t>, </a:t>
            </a:r>
            <a:r>
              <a:rPr lang="en-US" sz="1700" b="0" i="0" u="none" strike="noStrike" dirty="0" err="1">
                <a:effectLst/>
              </a:rPr>
              <a:t>което</a:t>
            </a:r>
            <a:r>
              <a:rPr lang="en-US" sz="1700" b="0" i="0" u="none" strike="noStrike" dirty="0">
                <a:effectLst/>
              </a:rPr>
              <a:t> </a:t>
            </a:r>
            <a:r>
              <a:rPr lang="en-US" sz="1700" dirty="0" err="1"/>
              <a:t>реализира</a:t>
            </a:r>
            <a:r>
              <a:rPr lang="en-US" sz="1700" dirty="0"/>
              <a:t> </a:t>
            </a:r>
            <a:r>
              <a:rPr lang="en-US" sz="1700" dirty="0" err="1"/>
              <a:t>целите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програмата</a:t>
            </a:r>
            <a:r>
              <a:rPr lang="en-US" sz="1700" dirty="0"/>
              <a:t>.</a:t>
            </a:r>
            <a:endParaRPr lang="en-US" sz="1700" b="0" dirty="0">
              <a:effectLst/>
            </a:endParaRPr>
          </a:p>
          <a:p>
            <a:pPr defTabSz="914400">
              <a:lnSpc>
                <a:spcPct val="90000"/>
              </a:lnSpc>
            </a:pPr>
            <a:br>
              <a:rPr lang="en-US" sz="1700" dirty="0"/>
            </a:br>
            <a:endParaRPr lang="en-US" sz="1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7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лавие 3">
            <a:extLst>
              <a:ext uri="{FF2B5EF4-FFF2-40B4-BE49-F238E27FC236}">
                <a16:creationId xmlns:a16="http://schemas.microsoft.com/office/drawing/2014/main" id="{D7C983CF-39FC-4B77-95C9-98841EEC8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КАКВО Е ФОНД НА ЕС?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Текстово поле 1">
            <a:extLst>
              <a:ext uri="{FF2B5EF4-FFF2-40B4-BE49-F238E27FC236}">
                <a16:creationId xmlns:a16="http://schemas.microsoft.com/office/drawing/2014/main" id="{2E889165-D5D5-4AF0-BD99-D2959AE3E740}"/>
              </a:ext>
            </a:extLst>
          </p:cNvPr>
          <p:cNvSpPr txBox="1"/>
          <p:nvPr/>
        </p:nvSpPr>
        <p:spPr>
          <a:xfrm>
            <a:off x="590719" y="2330505"/>
            <a:ext cx="4559425" cy="3979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5715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i="0" u="none" strike="noStrike" dirty="0" err="1">
                <a:effectLst/>
              </a:rPr>
              <a:t>Фонд</a:t>
            </a:r>
            <a:r>
              <a:rPr lang="en-US" sz="2000" b="0" i="0" u="none" strike="noStrike" dirty="0">
                <a:effectLst/>
              </a:rPr>
              <a:t> = </a:t>
            </a:r>
            <a:r>
              <a:rPr lang="en-US" sz="2000" b="0" i="0" u="none" strike="noStrike" dirty="0" err="1">
                <a:effectLst/>
              </a:rPr>
              <a:t>източник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на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средства</a:t>
            </a:r>
            <a:br>
              <a:rPr lang="en-US" sz="2000" b="0" i="0" u="none" strike="noStrike" dirty="0">
                <a:effectLst/>
              </a:rPr>
            </a:br>
            <a:endParaRPr lang="en-US" sz="2000" dirty="0"/>
          </a:p>
          <a:p>
            <a:pPr marL="57150" defTabSz="91440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0" i="0" u="none" strike="noStrike" dirty="0">
                <a:effectLst/>
              </a:rPr>
              <a:t>➡️ </a:t>
            </a:r>
            <a:r>
              <a:rPr lang="bg-BG" sz="2000" b="0" i="0" u="none" strike="noStrike" dirty="0">
                <a:effectLst/>
              </a:rPr>
              <a:t>Ф</a:t>
            </a:r>
            <a:r>
              <a:rPr lang="en-US" sz="2000" b="0" i="0" u="none" strike="noStrike" dirty="0" err="1">
                <a:effectLst/>
              </a:rPr>
              <a:t>инансира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програми</a:t>
            </a:r>
            <a:r>
              <a:rPr lang="en-US" sz="2000" b="0" i="0" u="none" strike="noStrike" dirty="0">
                <a:effectLst/>
              </a:rPr>
              <a:t> и/</a:t>
            </a:r>
            <a:r>
              <a:rPr lang="en-US" sz="2000" b="0" i="0" u="none" strike="noStrike" dirty="0" err="1">
                <a:effectLst/>
              </a:rPr>
              <a:t>или</a:t>
            </a:r>
            <a:r>
              <a:rPr lang="en-US" sz="2000" b="0" i="0" u="none" strike="noStrike" dirty="0">
                <a:effectLst/>
              </a:rPr>
              <a:t> </a:t>
            </a:r>
            <a:r>
              <a:rPr lang="en-US" sz="2000" b="0" i="0" u="none" strike="noStrike" dirty="0" err="1">
                <a:effectLst/>
              </a:rPr>
              <a:t>проекти</a:t>
            </a:r>
            <a:r>
              <a:rPr lang="en-US" sz="2000" b="0" i="0" u="none" strike="noStrike" dirty="0">
                <a:effectLst/>
              </a:rPr>
              <a:t>.</a:t>
            </a:r>
            <a:endParaRPr lang="en-US" sz="2000" b="0" dirty="0">
              <a:effectLst/>
            </a:endParaRPr>
          </a:p>
          <a:p>
            <a:pPr defTabSz="914400">
              <a:lnSpc>
                <a:spcPct val="90000"/>
              </a:lnSpc>
            </a:pPr>
            <a:br>
              <a:rPr lang="en-US" sz="2000" dirty="0"/>
            </a:b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C2318D-2653-657A-F054-575B0B3B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r="9898" b="3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147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96B24"/>
      </a:accent1>
      <a:accent2>
        <a:srgbClr val="4EA72E"/>
      </a:accent2>
      <a:accent3>
        <a:srgbClr val="156082"/>
      </a:accent3>
      <a:accent4>
        <a:srgbClr val="0F9ED5"/>
      </a:accent4>
      <a:accent5>
        <a:srgbClr val="A02B93"/>
      </a:accent5>
      <a:accent6>
        <a:srgbClr val="E97132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97E0A228-C590-4D20-B05F-A6BF04A05448}"/>
    </a:ext>
  </a:extLst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3658</TotalTime>
  <Words>869</Words>
  <Application>Microsoft Office PowerPoint</Application>
  <PresentationFormat>Widescreen</PresentationFormat>
  <Paragraphs>94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Times New Roman</vt:lpstr>
      <vt:lpstr>trebuchet</vt:lpstr>
      <vt:lpstr>Trebuchet MS</vt:lpstr>
      <vt:lpstr>Office Theme</vt:lpstr>
      <vt:lpstr>PowerPoint Presentation</vt:lpstr>
      <vt:lpstr>PowerPoint Presentation</vt:lpstr>
      <vt:lpstr>ВЪВЕДЕНИЕ</vt:lpstr>
      <vt:lpstr>КАКВО Е ПРОГРАМА НА ЕС?</vt:lpstr>
      <vt:lpstr>PowerPoint Presentation</vt:lpstr>
      <vt:lpstr>ПРОГРАМА</vt:lpstr>
      <vt:lpstr>ПРОЕКТ НА ЕС?</vt:lpstr>
      <vt:lpstr>ПРОГРАМА VS. ПРОЕКТ</vt:lpstr>
      <vt:lpstr>КАКВО Е ФОНД НА ЕС?</vt:lpstr>
      <vt:lpstr>ФОНДОВЕ НА ЕС</vt:lpstr>
      <vt:lpstr>ФОНД – ПРОГРАМА - ПРОЕКТ</vt:lpstr>
      <vt:lpstr>ВИДОВЕ УПРАВЛЕНИЕ НА ФОНДОВЕТЕ НА ЕС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1</dc:title>
  <dc:creator>Gabriela Raykovska</dc:creator>
  <cp:lastModifiedBy>Диана Петрова Тюркеджиева</cp:lastModifiedBy>
  <cp:revision>102</cp:revision>
  <dcterms:created xsi:type="dcterms:W3CDTF">2025-07-04T06:51:17Z</dcterms:created>
  <dcterms:modified xsi:type="dcterms:W3CDTF">2026-04-18T13:01:00Z</dcterms:modified>
</cp:coreProperties>
</file>