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1"/>
  </p:sldMasterIdLst>
  <p:notesMasterIdLst>
    <p:notesMasterId r:id="rId14"/>
  </p:notesMasterIdLst>
  <p:sldIdLst>
    <p:sldId id="284" r:id="rId2"/>
    <p:sldId id="28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riela Raykovska" initials="GR" lastIdx="1" clrIdx="0">
    <p:extLst>
      <p:ext uri="{19B8F6BF-5375-455C-9EA6-DF929625EA0E}">
        <p15:presenceInfo xmlns:p15="http://schemas.microsoft.com/office/powerpoint/2012/main" userId="8cc4f6012a79d2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ен стил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ен стил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ен стил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ен стил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9" autoAdjust="0"/>
    <p:restoredTop sz="74379" autoAdjust="0"/>
  </p:normalViewPr>
  <p:slideViewPr>
    <p:cSldViewPr snapToGrid="0">
      <p:cViewPr varScale="1">
        <p:scale>
          <a:sx n="55" d="100"/>
          <a:sy n="55" d="100"/>
        </p:scale>
        <p:origin x="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101ABF-B0EE-4A86-9108-1EEDE534B984}" type="doc">
      <dgm:prSet loTypeId="urn:microsoft.com/office/officeart/2005/8/layout/hierarchy3" loCatId="hierarchy" qsTypeId="urn:microsoft.com/office/officeart/2005/8/quickstyle/simple1" qsCatId="simple" csTypeId="urn:microsoft.com/office/officeart/2005/8/colors/accent4_4" csCatId="accent4" phldr="1"/>
      <dgm:spPr/>
    </dgm:pt>
    <dgm:pt modelId="{8EAB354C-7AFF-4D86-87BF-4DAF8F04F361}">
      <dgm:prSet phldrT="[Текст]"/>
      <dgm:spPr/>
      <dgm:t>
        <a:bodyPr/>
        <a:lstStyle/>
        <a:p>
          <a:r>
            <a:rPr lang="bg-BG" dirty="0">
              <a:solidFill>
                <a:schemeClr val="tx1"/>
              </a:solidFill>
              <a:latin typeface="Trebuchet MS" panose="020B0603020202020204" pitchFamily="34" charset="0"/>
            </a:rPr>
            <a:t>ОБХВАТ</a:t>
          </a:r>
        </a:p>
      </dgm:t>
    </dgm:pt>
    <dgm:pt modelId="{C49C4132-5CE1-488B-B6DC-A31FA30463A7}" type="parTrans" cxnId="{35292445-0F55-499A-8F9D-F422BC6E811C}">
      <dgm:prSet/>
      <dgm:spPr/>
      <dgm:t>
        <a:bodyPr/>
        <a:lstStyle/>
        <a:p>
          <a:endParaRPr lang="bg-BG"/>
        </a:p>
      </dgm:t>
    </dgm:pt>
    <dgm:pt modelId="{D41F2E37-5365-415C-89BE-427B57646296}" type="sibTrans" cxnId="{35292445-0F55-499A-8F9D-F422BC6E811C}">
      <dgm:prSet/>
      <dgm:spPr/>
      <dgm:t>
        <a:bodyPr/>
        <a:lstStyle/>
        <a:p>
          <a:endParaRPr lang="bg-BG"/>
        </a:p>
      </dgm:t>
    </dgm:pt>
    <dgm:pt modelId="{FA1DB2D8-B791-40C8-87EE-B3505A592FED}">
      <dgm:prSet phldrT="[Текст]"/>
      <dgm:spPr/>
      <dgm:t>
        <a:bodyPr/>
        <a:lstStyle/>
        <a:p>
          <a:r>
            <a:rPr lang="bg-BG" dirty="0">
              <a:solidFill>
                <a:schemeClr val="tx1"/>
              </a:solidFill>
              <a:latin typeface="Trebuchet MS" panose="020B0603020202020204" pitchFamily="34" charset="0"/>
            </a:rPr>
            <a:t>ВРЕМЕ</a:t>
          </a:r>
        </a:p>
      </dgm:t>
    </dgm:pt>
    <dgm:pt modelId="{52402A76-38E4-4FF8-A259-295DBEB0BDEE}" type="parTrans" cxnId="{6AE085EF-B59A-4890-B846-38AE775831EA}">
      <dgm:prSet/>
      <dgm:spPr/>
      <dgm:t>
        <a:bodyPr/>
        <a:lstStyle/>
        <a:p>
          <a:endParaRPr lang="bg-BG"/>
        </a:p>
      </dgm:t>
    </dgm:pt>
    <dgm:pt modelId="{29BF0203-4ABF-4D1C-8196-FF460DB1FE2C}" type="sibTrans" cxnId="{6AE085EF-B59A-4890-B846-38AE775831EA}">
      <dgm:prSet/>
      <dgm:spPr/>
      <dgm:t>
        <a:bodyPr/>
        <a:lstStyle/>
        <a:p>
          <a:endParaRPr lang="bg-BG"/>
        </a:p>
      </dgm:t>
    </dgm:pt>
    <dgm:pt modelId="{686EC612-260C-40D6-AA65-F10C2D0E6B39}">
      <dgm:prSet phldrT="[Текст]"/>
      <dgm:spPr/>
      <dgm:t>
        <a:bodyPr/>
        <a:lstStyle/>
        <a:p>
          <a:r>
            <a:rPr lang="bg-BG" dirty="0">
              <a:solidFill>
                <a:schemeClr val="tx1"/>
              </a:solidFill>
              <a:latin typeface="Trebuchet MS" panose="020B0603020202020204" pitchFamily="34" charset="0"/>
            </a:rPr>
            <a:t>РЕСУРСИ</a:t>
          </a:r>
        </a:p>
      </dgm:t>
    </dgm:pt>
    <dgm:pt modelId="{9C83A857-DD27-49B9-81E9-951EE3E5EBE6}" type="parTrans" cxnId="{1A6138C0-6740-4874-B326-EE9ABC078B02}">
      <dgm:prSet/>
      <dgm:spPr/>
      <dgm:t>
        <a:bodyPr/>
        <a:lstStyle/>
        <a:p>
          <a:endParaRPr lang="bg-BG"/>
        </a:p>
      </dgm:t>
    </dgm:pt>
    <dgm:pt modelId="{4D8CE691-905B-492F-BAB5-DE327D6E715D}" type="sibTrans" cxnId="{1A6138C0-6740-4874-B326-EE9ABC078B02}">
      <dgm:prSet/>
      <dgm:spPr/>
      <dgm:t>
        <a:bodyPr/>
        <a:lstStyle/>
        <a:p>
          <a:endParaRPr lang="bg-BG"/>
        </a:p>
      </dgm:t>
    </dgm:pt>
    <dgm:pt modelId="{00CBE9A3-F062-4B21-8261-5D5E6307E9D3}" type="pres">
      <dgm:prSet presAssocID="{01101ABF-B0EE-4A86-9108-1EEDE534B98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6FFC7C2-19C3-4E3C-9788-8B11CC9E2A59}" type="pres">
      <dgm:prSet presAssocID="{8EAB354C-7AFF-4D86-87BF-4DAF8F04F361}" presName="root" presStyleCnt="0"/>
      <dgm:spPr/>
    </dgm:pt>
    <dgm:pt modelId="{C00682E1-3EF6-415E-BE54-B529AD5BCB1F}" type="pres">
      <dgm:prSet presAssocID="{8EAB354C-7AFF-4D86-87BF-4DAF8F04F361}" presName="rootComposite" presStyleCnt="0"/>
      <dgm:spPr/>
    </dgm:pt>
    <dgm:pt modelId="{E63C30CE-36F2-48ED-AEA2-F19050E5A5B4}" type="pres">
      <dgm:prSet presAssocID="{8EAB354C-7AFF-4D86-87BF-4DAF8F04F361}" presName="rootText" presStyleLbl="node1" presStyleIdx="0" presStyleCnt="3"/>
      <dgm:spPr/>
    </dgm:pt>
    <dgm:pt modelId="{1E852776-9A8D-4464-B51F-EDC038EA2B4E}" type="pres">
      <dgm:prSet presAssocID="{8EAB354C-7AFF-4D86-87BF-4DAF8F04F361}" presName="rootConnector" presStyleLbl="node1" presStyleIdx="0" presStyleCnt="3"/>
      <dgm:spPr/>
    </dgm:pt>
    <dgm:pt modelId="{1D0EFA46-3F43-479B-8D1B-0856510E553B}" type="pres">
      <dgm:prSet presAssocID="{8EAB354C-7AFF-4D86-87BF-4DAF8F04F361}" presName="childShape" presStyleCnt="0"/>
      <dgm:spPr/>
    </dgm:pt>
    <dgm:pt modelId="{88A2B706-4AC9-4AA7-ACBE-98BBDB9C23EE}" type="pres">
      <dgm:prSet presAssocID="{FA1DB2D8-B791-40C8-87EE-B3505A592FED}" presName="root" presStyleCnt="0"/>
      <dgm:spPr/>
    </dgm:pt>
    <dgm:pt modelId="{5207322A-09F7-4AF9-A8F9-7B4AD36C684E}" type="pres">
      <dgm:prSet presAssocID="{FA1DB2D8-B791-40C8-87EE-B3505A592FED}" presName="rootComposite" presStyleCnt="0"/>
      <dgm:spPr/>
    </dgm:pt>
    <dgm:pt modelId="{DFFAECB9-7BC2-4FB8-BE04-D36EB129E740}" type="pres">
      <dgm:prSet presAssocID="{FA1DB2D8-B791-40C8-87EE-B3505A592FED}" presName="rootText" presStyleLbl="node1" presStyleIdx="1" presStyleCnt="3"/>
      <dgm:spPr/>
    </dgm:pt>
    <dgm:pt modelId="{536B881F-967B-4747-BEE6-3D0E84E47EE3}" type="pres">
      <dgm:prSet presAssocID="{FA1DB2D8-B791-40C8-87EE-B3505A592FED}" presName="rootConnector" presStyleLbl="node1" presStyleIdx="1" presStyleCnt="3"/>
      <dgm:spPr/>
    </dgm:pt>
    <dgm:pt modelId="{D694FB49-61CD-4B58-909B-55376D7D62C9}" type="pres">
      <dgm:prSet presAssocID="{FA1DB2D8-B791-40C8-87EE-B3505A592FED}" presName="childShape" presStyleCnt="0"/>
      <dgm:spPr/>
    </dgm:pt>
    <dgm:pt modelId="{B51E4DBB-EAAC-4547-A495-ED7273B1D416}" type="pres">
      <dgm:prSet presAssocID="{686EC612-260C-40D6-AA65-F10C2D0E6B39}" presName="root" presStyleCnt="0"/>
      <dgm:spPr/>
    </dgm:pt>
    <dgm:pt modelId="{F669BAC4-6BEB-4EDF-ACAA-F9267F706014}" type="pres">
      <dgm:prSet presAssocID="{686EC612-260C-40D6-AA65-F10C2D0E6B39}" presName="rootComposite" presStyleCnt="0"/>
      <dgm:spPr/>
    </dgm:pt>
    <dgm:pt modelId="{DD976EE0-E51D-4BD8-ABD4-F7FC87EA14EF}" type="pres">
      <dgm:prSet presAssocID="{686EC612-260C-40D6-AA65-F10C2D0E6B39}" presName="rootText" presStyleLbl="node1" presStyleIdx="2" presStyleCnt="3"/>
      <dgm:spPr/>
    </dgm:pt>
    <dgm:pt modelId="{036D2E41-2B82-4AA5-A46C-A6B251AC080A}" type="pres">
      <dgm:prSet presAssocID="{686EC612-260C-40D6-AA65-F10C2D0E6B39}" presName="rootConnector" presStyleLbl="node1" presStyleIdx="2" presStyleCnt="3"/>
      <dgm:spPr/>
    </dgm:pt>
    <dgm:pt modelId="{52F03C5D-8136-4B47-AFA1-E474F4B63090}" type="pres">
      <dgm:prSet presAssocID="{686EC612-260C-40D6-AA65-F10C2D0E6B39}" presName="childShape" presStyleCnt="0"/>
      <dgm:spPr/>
    </dgm:pt>
  </dgm:ptLst>
  <dgm:cxnLst>
    <dgm:cxn modelId="{019FF403-BB61-49C1-9806-2C3CF48E72DF}" type="presOf" srcId="{686EC612-260C-40D6-AA65-F10C2D0E6B39}" destId="{DD976EE0-E51D-4BD8-ABD4-F7FC87EA14EF}" srcOrd="0" destOrd="0" presId="urn:microsoft.com/office/officeart/2005/8/layout/hierarchy3"/>
    <dgm:cxn modelId="{333D3734-BFA3-4524-980A-7491581B1328}" type="presOf" srcId="{686EC612-260C-40D6-AA65-F10C2D0E6B39}" destId="{036D2E41-2B82-4AA5-A46C-A6B251AC080A}" srcOrd="1" destOrd="0" presId="urn:microsoft.com/office/officeart/2005/8/layout/hierarchy3"/>
    <dgm:cxn modelId="{35292445-0F55-499A-8F9D-F422BC6E811C}" srcId="{01101ABF-B0EE-4A86-9108-1EEDE534B984}" destId="{8EAB354C-7AFF-4D86-87BF-4DAF8F04F361}" srcOrd="0" destOrd="0" parTransId="{C49C4132-5CE1-488B-B6DC-A31FA30463A7}" sibTransId="{D41F2E37-5365-415C-89BE-427B57646296}"/>
    <dgm:cxn modelId="{583E5B51-EB24-4CA9-A937-5EB15D5FA113}" type="presOf" srcId="{FA1DB2D8-B791-40C8-87EE-B3505A592FED}" destId="{DFFAECB9-7BC2-4FB8-BE04-D36EB129E740}" srcOrd="0" destOrd="0" presId="urn:microsoft.com/office/officeart/2005/8/layout/hierarchy3"/>
    <dgm:cxn modelId="{9E5F868E-5453-4052-B9B6-B5C7F060E41E}" type="presOf" srcId="{8EAB354C-7AFF-4D86-87BF-4DAF8F04F361}" destId="{1E852776-9A8D-4464-B51F-EDC038EA2B4E}" srcOrd="1" destOrd="0" presId="urn:microsoft.com/office/officeart/2005/8/layout/hierarchy3"/>
    <dgm:cxn modelId="{99D789BA-8CE9-49EB-B423-76E03D5F5BB7}" type="presOf" srcId="{8EAB354C-7AFF-4D86-87BF-4DAF8F04F361}" destId="{E63C30CE-36F2-48ED-AEA2-F19050E5A5B4}" srcOrd="0" destOrd="0" presId="urn:microsoft.com/office/officeart/2005/8/layout/hierarchy3"/>
    <dgm:cxn modelId="{B41D6CBD-FEC9-406B-AFCE-6F1734E65878}" type="presOf" srcId="{FA1DB2D8-B791-40C8-87EE-B3505A592FED}" destId="{536B881F-967B-4747-BEE6-3D0E84E47EE3}" srcOrd="1" destOrd="0" presId="urn:microsoft.com/office/officeart/2005/8/layout/hierarchy3"/>
    <dgm:cxn modelId="{1A6138C0-6740-4874-B326-EE9ABC078B02}" srcId="{01101ABF-B0EE-4A86-9108-1EEDE534B984}" destId="{686EC612-260C-40D6-AA65-F10C2D0E6B39}" srcOrd="2" destOrd="0" parTransId="{9C83A857-DD27-49B9-81E9-951EE3E5EBE6}" sibTransId="{4D8CE691-905B-492F-BAB5-DE327D6E715D}"/>
    <dgm:cxn modelId="{693BA1DF-6001-430B-B510-EC3B99342E79}" type="presOf" srcId="{01101ABF-B0EE-4A86-9108-1EEDE534B984}" destId="{00CBE9A3-F062-4B21-8261-5D5E6307E9D3}" srcOrd="0" destOrd="0" presId="urn:microsoft.com/office/officeart/2005/8/layout/hierarchy3"/>
    <dgm:cxn modelId="{6AE085EF-B59A-4890-B846-38AE775831EA}" srcId="{01101ABF-B0EE-4A86-9108-1EEDE534B984}" destId="{FA1DB2D8-B791-40C8-87EE-B3505A592FED}" srcOrd="1" destOrd="0" parTransId="{52402A76-38E4-4FF8-A259-295DBEB0BDEE}" sibTransId="{29BF0203-4ABF-4D1C-8196-FF460DB1FE2C}"/>
    <dgm:cxn modelId="{441122AF-0ECD-4940-B62A-92776D4DBBBF}" type="presParOf" srcId="{00CBE9A3-F062-4B21-8261-5D5E6307E9D3}" destId="{86FFC7C2-19C3-4E3C-9788-8B11CC9E2A59}" srcOrd="0" destOrd="0" presId="urn:microsoft.com/office/officeart/2005/8/layout/hierarchy3"/>
    <dgm:cxn modelId="{1B1A1C58-29B9-431B-A556-AB3FD8A64432}" type="presParOf" srcId="{86FFC7C2-19C3-4E3C-9788-8B11CC9E2A59}" destId="{C00682E1-3EF6-415E-BE54-B529AD5BCB1F}" srcOrd="0" destOrd="0" presId="urn:microsoft.com/office/officeart/2005/8/layout/hierarchy3"/>
    <dgm:cxn modelId="{09F4700B-BE29-42F8-B1F3-6E1E67E817F4}" type="presParOf" srcId="{C00682E1-3EF6-415E-BE54-B529AD5BCB1F}" destId="{E63C30CE-36F2-48ED-AEA2-F19050E5A5B4}" srcOrd="0" destOrd="0" presId="urn:microsoft.com/office/officeart/2005/8/layout/hierarchy3"/>
    <dgm:cxn modelId="{8A5D49ED-367E-4784-BC8D-63C77C8C71C4}" type="presParOf" srcId="{C00682E1-3EF6-415E-BE54-B529AD5BCB1F}" destId="{1E852776-9A8D-4464-B51F-EDC038EA2B4E}" srcOrd="1" destOrd="0" presId="urn:microsoft.com/office/officeart/2005/8/layout/hierarchy3"/>
    <dgm:cxn modelId="{87A1ED7B-D305-42AB-BF51-49B00A65C000}" type="presParOf" srcId="{86FFC7C2-19C3-4E3C-9788-8B11CC9E2A59}" destId="{1D0EFA46-3F43-479B-8D1B-0856510E553B}" srcOrd="1" destOrd="0" presId="urn:microsoft.com/office/officeart/2005/8/layout/hierarchy3"/>
    <dgm:cxn modelId="{0F6C43C2-AF2B-4C92-97DE-35F73D5441D5}" type="presParOf" srcId="{00CBE9A3-F062-4B21-8261-5D5E6307E9D3}" destId="{88A2B706-4AC9-4AA7-ACBE-98BBDB9C23EE}" srcOrd="1" destOrd="0" presId="urn:microsoft.com/office/officeart/2005/8/layout/hierarchy3"/>
    <dgm:cxn modelId="{AB8AA060-EA91-47C0-96C1-1285D22C07E3}" type="presParOf" srcId="{88A2B706-4AC9-4AA7-ACBE-98BBDB9C23EE}" destId="{5207322A-09F7-4AF9-A8F9-7B4AD36C684E}" srcOrd="0" destOrd="0" presId="urn:microsoft.com/office/officeart/2005/8/layout/hierarchy3"/>
    <dgm:cxn modelId="{3BE0F8DF-7819-4925-93A7-13057E91F3AD}" type="presParOf" srcId="{5207322A-09F7-4AF9-A8F9-7B4AD36C684E}" destId="{DFFAECB9-7BC2-4FB8-BE04-D36EB129E740}" srcOrd="0" destOrd="0" presId="urn:microsoft.com/office/officeart/2005/8/layout/hierarchy3"/>
    <dgm:cxn modelId="{410B0398-1F0C-4B94-BFF9-6D4C32BBFCCE}" type="presParOf" srcId="{5207322A-09F7-4AF9-A8F9-7B4AD36C684E}" destId="{536B881F-967B-4747-BEE6-3D0E84E47EE3}" srcOrd="1" destOrd="0" presId="urn:microsoft.com/office/officeart/2005/8/layout/hierarchy3"/>
    <dgm:cxn modelId="{6FDBE540-6929-4108-9FB3-4519FD42AC90}" type="presParOf" srcId="{88A2B706-4AC9-4AA7-ACBE-98BBDB9C23EE}" destId="{D694FB49-61CD-4B58-909B-55376D7D62C9}" srcOrd="1" destOrd="0" presId="urn:microsoft.com/office/officeart/2005/8/layout/hierarchy3"/>
    <dgm:cxn modelId="{4A00CB03-1130-4EFF-AE1B-38854BF97243}" type="presParOf" srcId="{00CBE9A3-F062-4B21-8261-5D5E6307E9D3}" destId="{B51E4DBB-EAAC-4547-A495-ED7273B1D416}" srcOrd="2" destOrd="0" presId="urn:microsoft.com/office/officeart/2005/8/layout/hierarchy3"/>
    <dgm:cxn modelId="{9FCBCE3C-2315-47C5-938F-EA2663D80846}" type="presParOf" srcId="{B51E4DBB-EAAC-4547-A495-ED7273B1D416}" destId="{F669BAC4-6BEB-4EDF-ACAA-F9267F706014}" srcOrd="0" destOrd="0" presId="urn:microsoft.com/office/officeart/2005/8/layout/hierarchy3"/>
    <dgm:cxn modelId="{FC24B09B-9AAF-428E-BE60-C880021D816E}" type="presParOf" srcId="{F669BAC4-6BEB-4EDF-ACAA-F9267F706014}" destId="{DD976EE0-E51D-4BD8-ABD4-F7FC87EA14EF}" srcOrd="0" destOrd="0" presId="urn:microsoft.com/office/officeart/2005/8/layout/hierarchy3"/>
    <dgm:cxn modelId="{EB8A6942-87BC-4635-8057-6CB9C214D8FC}" type="presParOf" srcId="{F669BAC4-6BEB-4EDF-ACAA-F9267F706014}" destId="{036D2E41-2B82-4AA5-A46C-A6B251AC080A}" srcOrd="1" destOrd="0" presId="urn:microsoft.com/office/officeart/2005/8/layout/hierarchy3"/>
    <dgm:cxn modelId="{3D46060D-F203-45ED-A5E1-C8D456C00CC2}" type="presParOf" srcId="{B51E4DBB-EAAC-4547-A495-ED7273B1D416}" destId="{52F03C5D-8136-4B47-AFA1-E474F4B6309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C30CE-36F2-48ED-AEA2-F19050E5A5B4}">
      <dsp:nvSpPr>
        <dsp:cNvPr id="0" name=""/>
        <dsp:cNvSpPr/>
      </dsp:nvSpPr>
      <dsp:spPr>
        <a:xfrm>
          <a:off x="643" y="1450915"/>
          <a:ext cx="1505587" cy="752793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600" kern="1200" dirty="0">
              <a:solidFill>
                <a:schemeClr val="tx1"/>
              </a:solidFill>
              <a:latin typeface="Trebuchet MS" panose="020B0603020202020204" pitchFamily="34" charset="0"/>
            </a:rPr>
            <a:t>ОБХВАТ</a:t>
          </a:r>
        </a:p>
      </dsp:txBody>
      <dsp:txXfrm>
        <a:off x="22692" y="1472964"/>
        <a:ext cx="1461489" cy="708695"/>
      </dsp:txXfrm>
    </dsp:sp>
    <dsp:sp modelId="{DFFAECB9-7BC2-4FB8-BE04-D36EB129E740}">
      <dsp:nvSpPr>
        <dsp:cNvPr id="0" name=""/>
        <dsp:cNvSpPr/>
      </dsp:nvSpPr>
      <dsp:spPr>
        <a:xfrm>
          <a:off x="1882628" y="1450915"/>
          <a:ext cx="1505587" cy="752793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406356"/>
            <a:satOff val="-23479"/>
            <a:lumOff val="3248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600" kern="1200" dirty="0">
              <a:solidFill>
                <a:schemeClr val="tx1"/>
              </a:solidFill>
              <a:latin typeface="Trebuchet MS" panose="020B0603020202020204" pitchFamily="34" charset="0"/>
            </a:rPr>
            <a:t>ВРЕМЕ</a:t>
          </a:r>
        </a:p>
      </dsp:txBody>
      <dsp:txXfrm>
        <a:off x="1904677" y="1472964"/>
        <a:ext cx="1461489" cy="708695"/>
      </dsp:txXfrm>
    </dsp:sp>
    <dsp:sp modelId="{DD976EE0-E51D-4BD8-ABD4-F7FC87EA14EF}">
      <dsp:nvSpPr>
        <dsp:cNvPr id="0" name=""/>
        <dsp:cNvSpPr/>
      </dsp:nvSpPr>
      <dsp:spPr>
        <a:xfrm>
          <a:off x="3764612" y="1450915"/>
          <a:ext cx="1505587" cy="752793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406356"/>
            <a:satOff val="-23479"/>
            <a:lumOff val="3248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600" kern="1200" dirty="0">
              <a:solidFill>
                <a:schemeClr val="tx1"/>
              </a:solidFill>
              <a:latin typeface="Trebuchet MS" panose="020B0603020202020204" pitchFamily="34" charset="0"/>
            </a:rPr>
            <a:t>РЕСУРСИ</a:t>
          </a:r>
        </a:p>
      </dsp:txBody>
      <dsp:txXfrm>
        <a:off x="3786661" y="1472964"/>
        <a:ext cx="1461489" cy="708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F8F0C-E357-4907-AAC6-C7A4D5BF1BD7}" type="datetimeFigureOut">
              <a:rPr lang="bg-BG" smtClean="0"/>
              <a:t>18.4.2026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52C1E-71FA-4F88-9120-54C838D33D0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13228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Първа страница</a:t>
            </a:r>
            <a:endParaRPr lang="en-GB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B87CA-F9EB-41E9-A578-65FC6179B6A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301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заключение </a:t>
            </a:r>
            <a:r>
              <a:rPr lang="ru-RU" dirty="0" err="1"/>
              <a:t>може</a:t>
            </a:r>
            <a:r>
              <a:rPr lang="ru-RU" dirty="0"/>
              <a:t> да се </a:t>
            </a:r>
            <a:r>
              <a:rPr lang="ru-RU" dirty="0" err="1"/>
              <a:t>каже</a:t>
            </a:r>
            <a:r>
              <a:rPr lang="ru-RU" dirty="0"/>
              <a:t>, че </a:t>
            </a:r>
            <a:r>
              <a:rPr lang="ru-RU" dirty="0" err="1"/>
              <a:t>всеки</a:t>
            </a:r>
            <a:r>
              <a:rPr lang="ru-RU" dirty="0"/>
              <a:t> проект се </a:t>
            </a:r>
            <a:r>
              <a:rPr lang="ru-RU" dirty="0" err="1"/>
              <a:t>дефинира</a:t>
            </a:r>
            <a:r>
              <a:rPr lang="ru-RU" dirty="0"/>
              <a:t>, </a:t>
            </a:r>
            <a:r>
              <a:rPr lang="ru-RU" dirty="0" err="1"/>
              <a:t>планира</a:t>
            </a:r>
            <a:r>
              <a:rPr lang="ru-RU" dirty="0"/>
              <a:t> и </a:t>
            </a:r>
            <a:r>
              <a:rPr lang="ru-RU" dirty="0" err="1"/>
              <a:t>изпълнява</a:t>
            </a:r>
            <a:r>
              <a:rPr lang="ru-RU" dirty="0"/>
              <a:t> при </a:t>
            </a:r>
            <a:r>
              <a:rPr lang="ru-RU" dirty="0" err="1"/>
              <a:t>определени</a:t>
            </a:r>
            <a:r>
              <a:rPr lang="ru-RU" dirty="0"/>
              <a:t> </a:t>
            </a:r>
            <a:r>
              <a:rPr lang="ru-RU" dirty="0" err="1"/>
              <a:t>външни</a:t>
            </a:r>
            <a:r>
              <a:rPr lang="ru-RU" dirty="0"/>
              <a:t> (или </a:t>
            </a:r>
            <a:r>
              <a:rPr lang="ru-RU" dirty="0" err="1"/>
              <a:t>самоналожени</a:t>
            </a:r>
            <a:r>
              <a:rPr lang="ru-RU" dirty="0"/>
              <a:t>) </a:t>
            </a:r>
            <a:r>
              <a:rPr lang="ru-RU" dirty="0" err="1"/>
              <a:t>предвидени</a:t>
            </a:r>
            <a:r>
              <a:rPr lang="ru-RU" dirty="0"/>
              <a:t> ограничения. </a:t>
            </a:r>
            <a:r>
              <a:rPr lang="ru-RU" dirty="0" err="1"/>
              <a:t>Тези</a:t>
            </a:r>
            <a:r>
              <a:rPr lang="ru-RU" dirty="0"/>
              <a:t> ограничения </a:t>
            </a:r>
            <a:r>
              <a:rPr lang="ru-RU" dirty="0" err="1"/>
              <a:t>може</a:t>
            </a:r>
            <a:r>
              <a:rPr lang="ru-RU" dirty="0"/>
              <a:t> да се </a:t>
            </a:r>
            <a:r>
              <a:rPr lang="ru-RU" dirty="0" err="1"/>
              <a:t>отнасят</a:t>
            </a:r>
            <a:r>
              <a:rPr lang="ru-RU" dirty="0"/>
              <a:t> до </a:t>
            </a:r>
            <a:r>
              <a:rPr lang="ru-RU" dirty="0" err="1"/>
              <a:t>неговото</a:t>
            </a:r>
            <a:r>
              <a:rPr lang="ru-RU" dirty="0"/>
              <a:t> </a:t>
            </a:r>
            <a:r>
              <a:rPr lang="ru-RU" dirty="0" err="1"/>
              <a:t>планиране</a:t>
            </a:r>
            <a:r>
              <a:rPr lang="ru-RU" dirty="0"/>
              <a:t>, </a:t>
            </a:r>
            <a:r>
              <a:rPr lang="ru-RU" dirty="0" err="1"/>
              <a:t>бюджетиране</a:t>
            </a:r>
            <a:r>
              <a:rPr lang="ru-RU" dirty="0"/>
              <a:t>, качество, но </a:t>
            </a:r>
            <a:r>
              <a:rPr lang="ru-RU" dirty="0" err="1"/>
              <a:t>също</a:t>
            </a:r>
            <a:r>
              <a:rPr lang="ru-RU" dirty="0"/>
              <a:t> и до </a:t>
            </a:r>
            <a:r>
              <a:rPr lang="ru-RU" dirty="0" err="1"/>
              <a:t>организационната</a:t>
            </a:r>
            <a:r>
              <a:rPr lang="ru-RU" dirty="0"/>
              <a:t> среда на проекта (например </a:t>
            </a:r>
            <a:r>
              <a:rPr lang="ru-RU" dirty="0" err="1"/>
              <a:t>възможни</a:t>
            </a:r>
            <a:r>
              <a:rPr lang="ru-RU" dirty="0"/>
              <a:t> </a:t>
            </a:r>
            <a:r>
              <a:rPr lang="ru-RU" dirty="0" err="1"/>
              <a:t>рискове</a:t>
            </a:r>
            <a:r>
              <a:rPr lang="ru-RU" dirty="0"/>
              <a:t>, </a:t>
            </a:r>
            <a:r>
              <a:rPr lang="ru-RU" dirty="0" err="1"/>
              <a:t>наличен</a:t>
            </a:r>
            <a:r>
              <a:rPr lang="ru-RU" dirty="0"/>
              <a:t> </a:t>
            </a:r>
            <a:r>
              <a:rPr lang="ru-RU" dirty="0" err="1"/>
              <a:t>капацитет</a:t>
            </a:r>
            <a:r>
              <a:rPr lang="ru-RU" dirty="0"/>
              <a:t> – технически, </a:t>
            </a:r>
            <a:r>
              <a:rPr lang="ru-RU" dirty="0" err="1"/>
              <a:t>човешки</a:t>
            </a:r>
            <a:r>
              <a:rPr lang="ru-RU" dirty="0"/>
              <a:t> и финансов, и др.).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52C1E-71FA-4F88-9120-54C838D33D0A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6717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B171E-5289-6767-1716-A37A48020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>
            <a:extLst>
              <a:ext uri="{FF2B5EF4-FFF2-40B4-BE49-F238E27FC236}">
                <a16:creationId xmlns:a16="http://schemas.microsoft.com/office/drawing/2014/main" id="{EEEF88C4-8649-824F-E481-CCB9B3479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>
            <a:extLst>
              <a:ext uri="{FF2B5EF4-FFF2-40B4-BE49-F238E27FC236}">
                <a16:creationId xmlns:a16="http://schemas.microsoft.com/office/drawing/2014/main" id="{8D2A955C-D33E-1DDA-4B5D-45FCED9511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Последна страница</a:t>
            </a:r>
            <a:endParaRPr lang="en-GB" dirty="0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F3964EA4-A2B6-BE42-D618-64824E666D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B87CA-F9EB-41E9-A578-65FC6179B6A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076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Железният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триъгълник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инструментът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помага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гарантираме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успеха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чрез баланс между три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обхват,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взаимосвързани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всяка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промяна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един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налага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останалите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Обхватът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целите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времето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осигуряват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нужните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 и хора. При дисбаланс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проектът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страда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забавяния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превишен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 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компромиси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Именно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основа за всяко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управление на проект.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52C1E-71FA-4F88-9120-54C838D33D0A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12799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Успехът на проекта зависи от това дали се изпълнява в рамките на първоначално заложените цели, в определения срок и в рамките на бюджета. Често това изисква балансиране между три взаимозависими фактора – обхват, време и ресурси. Ако променим един от тях, другите също трябва да се адаптират.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52C1E-71FA-4F88-9120-54C838D33D0A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6665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Обхватът на проекта представлява обобщено описание на това, което трябва да бъде постигнато чрез неговото изпълнение – включително крайните цели, основните задачи и очакваните резултати. Той очертава границите на проекта – какво ще бъде включено и какво ще остане извън неговия периметър.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контекста на европейските проекти, обхватът е особено важен, тъй като често се поставят няколко специфични цели, насочени към различни целеви групи или обществени ефекти – например повишаване на дигиталните умения, подобряване на достъпа до услуги или стимулиране на иновации.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Това налага детайлно и систематично планиране: ясно структуриране на дейностите, тяхната последователност, отговорностите на екипа и зависимостите между задачите. Колкото по-прецизно е дефиниран обхватът в началната фаза на проекта, толкова по-ефективно може да бъде неговото изпълнение и контрол по-късно.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52C1E-71FA-4F88-9120-54C838D33D0A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85043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Всяко проектно начинание има ясно начало и фиксиран край. Проектите не са безкрайни процеси – те се реализират в конкретен времеви хоризонт, който най-често е предварително зададен от финансиращата институция или от стратегическите цели на организацията.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Спазването на сроковете е критично, особено при проекти, финансирани от Европейския съюз или други донори, където всяко забавяне в изпълнението на дейностите може да доведе до сериозни последици – включително финансови корекции, намаляване на финансирането или дори прекратяване на проекта.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Затова ефективното управление на времето изисква внимателно и реалистично планиране. Още в началната фаза на проекта трябва да се състави подробен времеви план – или план-график – който да отразява последователността и продължителността на предвидените дейности. В този график трябва ясно да бъдат разпределени отговорностите по изпълнението, да се дефинират междинни срокове, както и ключови контролни точки.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Освен това е важно графикът да бъде реалистичен, съобразен с наличните ресурси и капацитет на екипа. Редовното проследяване на напредъка спрямо зададените срокове и адаптирането при необходимост са основни инструменти за поддържане на контрола върху проекта. Управлението на времето не е еднократен акт, а постоянен процес на наблюдение, анализ и корекция.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52C1E-71FA-4F88-9120-54C838D33D0A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9980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Човешките</a:t>
            </a:r>
            <a:r>
              <a:rPr lang="ru-RU" dirty="0"/>
              <a:t>, </a:t>
            </a:r>
            <a:r>
              <a:rPr lang="ru-RU" dirty="0" err="1"/>
              <a:t>материалните</a:t>
            </a:r>
            <a:r>
              <a:rPr lang="ru-RU" dirty="0"/>
              <a:t> и </a:t>
            </a:r>
            <a:r>
              <a:rPr lang="ru-RU" dirty="0" err="1"/>
              <a:t>технологичните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в </a:t>
            </a:r>
            <a:r>
              <a:rPr lang="ru-RU" dirty="0" err="1"/>
              <a:t>основата</a:t>
            </a:r>
            <a:r>
              <a:rPr lang="ru-RU" dirty="0"/>
              <a:t> на </a:t>
            </a:r>
            <a:r>
              <a:rPr lang="ru-RU" dirty="0" err="1"/>
              <a:t>всеки</a:t>
            </a:r>
            <a:r>
              <a:rPr lang="ru-RU" dirty="0"/>
              <a:t> проект. В </a:t>
            </a:r>
            <a:r>
              <a:rPr lang="ru-RU" dirty="0" err="1"/>
              <a:t>европроектите</a:t>
            </a:r>
            <a:r>
              <a:rPr lang="ru-RU" dirty="0"/>
              <a:t> </a:t>
            </a:r>
            <a:r>
              <a:rPr lang="ru-RU" dirty="0" err="1"/>
              <a:t>регулациите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строги – </a:t>
            </a:r>
            <a:r>
              <a:rPr lang="ru-RU" dirty="0" err="1"/>
              <a:t>всеки</a:t>
            </a:r>
            <a:r>
              <a:rPr lang="ru-RU" dirty="0"/>
              <a:t> </a:t>
            </a:r>
            <a:r>
              <a:rPr lang="ru-RU" dirty="0" err="1"/>
              <a:t>разход</a:t>
            </a:r>
            <a:r>
              <a:rPr lang="ru-RU" dirty="0"/>
              <a:t> </a:t>
            </a:r>
            <a:r>
              <a:rPr lang="ru-RU" dirty="0" err="1"/>
              <a:t>трябва</a:t>
            </a:r>
            <a:r>
              <a:rPr lang="ru-RU" dirty="0"/>
              <a:t> да е </a:t>
            </a:r>
            <a:r>
              <a:rPr lang="ru-RU" dirty="0" err="1"/>
              <a:t>планиран</a:t>
            </a:r>
            <a:r>
              <a:rPr lang="ru-RU" dirty="0"/>
              <a:t> и </a:t>
            </a:r>
            <a:r>
              <a:rPr lang="ru-RU" dirty="0" err="1"/>
              <a:t>документиран</a:t>
            </a:r>
            <a:r>
              <a:rPr lang="ru-RU" dirty="0"/>
              <a:t>. </a:t>
            </a:r>
            <a:r>
              <a:rPr lang="ru-RU" dirty="0" err="1"/>
              <a:t>Постоянният</a:t>
            </a:r>
            <a:r>
              <a:rPr lang="ru-RU" dirty="0"/>
              <a:t> мониторинг и </a:t>
            </a:r>
            <a:r>
              <a:rPr lang="ru-RU" dirty="0" err="1"/>
              <a:t>отчетност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задължителни</a:t>
            </a:r>
            <a:r>
              <a:rPr lang="ru-RU" dirty="0"/>
              <a:t>, а при нарушения се </a:t>
            </a:r>
            <a:r>
              <a:rPr lang="ru-RU" dirty="0" err="1"/>
              <a:t>налагат</a:t>
            </a:r>
            <a:r>
              <a:rPr lang="ru-RU" dirty="0"/>
              <a:t> санкции. </a:t>
            </a:r>
            <a:r>
              <a:rPr lang="ru-RU" dirty="0" err="1"/>
              <a:t>Този</a:t>
            </a:r>
            <a:r>
              <a:rPr lang="ru-RU" dirty="0"/>
              <a:t> строг </a:t>
            </a:r>
            <a:r>
              <a:rPr lang="ru-RU" dirty="0" err="1"/>
              <a:t>контрол</a:t>
            </a:r>
            <a:r>
              <a:rPr lang="ru-RU" dirty="0"/>
              <a:t> </a:t>
            </a:r>
            <a:r>
              <a:rPr lang="ru-RU" dirty="0" err="1"/>
              <a:t>гарантира</a:t>
            </a:r>
            <a:r>
              <a:rPr lang="ru-RU" dirty="0"/>
              <a:t> </a:t>
            </a:r>
            <a:r>
              <a:rPr lang="ru-RU" dirty="0" err="1"/>
              <a:t>ефективност</a:t>
            </a:r>
            <a:r>
              <a:rPr lang="ru-RU" dirty="0"/>
              <a:t> и </a:t>
            </a:r>
            <a:r>
              <a:rPr lang="ru-RU" dirty="0" err="1"/>
              <a:t>прозрачност</a:t>
            </a:r>
            <a:r>
              <a:rPr lang="ru-RU" dirty="0"/>
              <a:t> при </a:t>
            </a:r>
            <a:r>
              <a:rPr lang="ru-RU" dirty="0" err="1"/>
              <a:t>изпълнението</a:t>
            </a:r>
            <a:r>
              <a:rPr lang="ru-RU" dirty="0"/>
              <a:t>. </a:t>
            </a:r>
            <a:r>
              <a:rPr lang="ru-RU" dirty="0" err="1"/>
              <a:t>Санкциите</a:t>
            </a:r>
            <a:r>
              <a:rPr lang="ru-RU" dirty="0"/>
              <a:t> при нарушения </a:t>
            </a:r>
            <a:r>
              <a:rPr lang="ru-RU" dirty="0" err="1"/>
              <a:t>са</a:t>
            </a:r>
            <a:r>
              <a:rPr lang="ru-RU" dirty="0"/>
              <a:t> важен </a:t>
            </a:r>
            <a:r>
              <a:rPr lang="ru-RU" dirty="0" err="1"/>
              <a:t>механизъм</a:t>
            </a:r>
            <a:r>
              <a:rPr lang="ru-RU" dirty="0"/>
              <a:t> за </a:t>
            </a:r>
            <a:r>
              <a:rPr lang="ru-RU" dirty="0" err="1"/>
              <a:t>гарантиране</a:t>
            </a:r>
            <a:r>
              <a:rPr lang="ru-RU" dirty="0"/>
              <a:t> на </a:t>
            </a:r>
            <a:r>
              <a:rPr lang="ru-RU" dirty="0" err="1"/>
              <a:t>спазването</a:t>
            </a:r>
            <a:r>
              <a:rPr lang="ru-RU" dirty="0"/>
              <a:t> на </a:t>
            </a:r>
            <a:r>
              <a:rPr lang="ru-RU" dirty="0" err="1"/>
              <a:t>правилата</a:t>
            </a:r>
            <a:r>
              <a:rPr lang="ru-RU" dirty="0"/>
              <a:t> в </a:t>
            </a:r>
            <a:r>
              <a:rPr lang="ru-RU" dirty="0" err="1"/>
              <a:t>европроектите</a:t>
            </a:r>
            <a:r>
              <a:rPr lang="ru-RU" dirty="0"/>
              <a:t>. Те </a:t>
            </a:r>
            <a:r>
              <a:rPr lang="ru-RU" dirty="0" err="1"/>
              <a:t>могат</a:t>
            </a:r>
            <a:r>
              <a:rPr lang="ru-RU" dirty="0"/>
              <a:t> да </a:t>
            </a:r>
            <a:r>
              <a:rPr lang="ru-RU" dirty="0" err="1"/>
              <a:t>варират</a:t>
            </a:r>
            <a:r>
              <a:rPr lang="ru-RU" dirty="0"/>
              <a:t> – от </a:t>
            </a:r>
            <a:r>
              <a:rPr lang="ru-RU" dirty="0" err="1"/>
              <a:t>финансови</a:t>
            </a:r>
            <a:r>
              <a:rPr lang="ru-RU" dirty="0"/>
              <a:t> </a:t>
            </a:r>
            <a:r>
              <a:rPr lang="ru-RU" dirty="0" err="1"/>
              <a:t>корекции</a:t>
            </a:r>
            <a:r>
              <a:rPr lang="ru-RU" dirty="0"/>
              <a:t> до </a:t>
            </a:r>
            <a:r>
              <a:rPr lang="ru-RU" dirty="0" err="1"/>
              <a:t>спиране</a:t>
            </a:r>
            <a:r>
              <a:rPr lang="ru-RU" dirty="0"/>
              <a:t> на </a:t>
            </a:r>
            <a:r>
              <a:rPr lang="ru-RU" dirty="0" err="1"/>
              <a:t>финансирането</a:t>
            </a:r>
            <a:r>
              <a:rPr lang="ru-RU" dirty="0"/>
              <a:t>, </a:t>
            </a:r>
            <a:r>
              <a:rPr lang="ru-RU" dirty="0" err="1"/>
              <a:t>когато</a:t>
            </a:r>
            <a:r>
              <a:rPr lang="ru-RU" dirty="0"/>
              <a:t> </a:t>
            </a:r>
            <a:r>
              <a:rPr lang="ru-RU" dirty="0" err="1"/>
              <a:t>разходите</a:t>
            </a:r>
            <a:r>
              <a:rPr lang="ru-RU" dirty="0"/>
              <a:t> не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обосновани</a:t>
            </a:r>
            <a:r>
              <a:rPr lang="ru-RU" dirty="0"/>
              <a:t> или </a:t>
            </a:r>
            <a:r>
              <a:rPr lang="ru-RU" dirty="0" err="1"/>
              <a:t>отчетите</a:t>
            </a:r>
            <a:r>
              <a:rPr lang="ru-RU" dirty="0"/>
              <a:t> не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подадени</a:t>
            </a:r>
            <a:r>
              <a:rPr lang="ru-RU" dirty="0"/>
              <a:t> </a:t>
            </a:r>
            <a:r>
              <a:rPr lang="ru-RU" dirty="0" err="1"/>
              <a:t>навреме</a:t>
            </a:r>
            <a:r>
              <a:rPr lang="ru-RU" dirty="0"/>
              <a:t>. </a:t>
            </a:r>
            <a:r>
              <a:rPr lang="ru-RU" dirty="0" err="1"/>
              <a:t>Това</a:t>
            </a:r>
            <a:r>
              <a:rPr lang="ru-RU" dirty="0"/>
              <a:t> </a:t>
            </a:r>
            <a:r>
              <a:rPr lang="ru-RU" dirty="0" err="1"/>
              <a:t>подчертава</a:t>
            </a:r>
            <a:r>
              <a:rPr lang="ru-RU" dirty="0"/>
              <a:t> колко важно е да се </a:t>
            </a:r>
            <a:r>
              <a:rPr lang="ru-RU" dirty="0" err="1"/>
              <a:t>управляват</a:t>
            </a:r>
            <a:r>
              <a:rPr lang="ru-RU" dirty="0"/>
              <a:t> </a:t>
            </a:r>
            <a:r>
              <a:rPr lang="ru-RU" dirty="0" err="1"/>
              <a:t>ресурсите</a:t>
            </a:r>
            <a:r>
              <a:rPr lang="ru-RU" dirty="0"/>
              <a:t> </a:t>
            </a:r>
            <a:r>
              <a:rPr lang="ru-RU" dirty="0" err="1"/>
              <a:t>внимателно</a:t>
            </a:r>
            <a:r>
              <a:rPr lang="ru-RU" dirty="0"/>
              <a:t> и в </a:t>
            </a:r>
            <a:r>
              <a:rPr lang="ru-RU" dirty="0" err="1"/>
              <a:t>съответствие</a:t>
            </a:r>
            <a:r>
              <a:rPr lang="ru-RU" dirty="0"/>
              <a:t> с </a:t>
            </a:r>
            <a:r>
              <a:rPr lang="ru-RU" dirty="0" err="1"/>
              <a:t>регулациите</a:t>
            </a:r>
            <a:r>
              <a:rPr lang="ru-RU" dirty="0"/>
              <a:t>.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52C1E-71FA-4F88-9120-54C838D33D0A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7097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модела</a:t>
            </a:r>
            <a:r>
              <a:rPr lang="ru-RU" dirty="0"/>
              <a:t> на </a:t>
            </a:r>
            <a:r>
              <a:rPr lang="ru-RU" dirty="0" err="1"/>
              <a:t>Висоцки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класическия</a:t>
            </a:r>
            <a:r>
              <a:rPr lang="ru-RU" dirty="0"/>
              <a:t> „</a:t>
            </a:r>
            <a:r>
              <a:rPr lang="ru-RU" dirty="0" err="1"/>
              <a:t>железен</a:t>
            </a:r>
            <a:r>
              <a:rPr lang="ru-RU" dirty="0"/>
              <a:t> </a:t>
            </a:r>
            <a:r>
              <a:rPr lang="ru-RU" dirty="0" err="1"/>
              <a:t>триъгълник</a:t>
            </a:r>
            <a:r>
              <a:rPr lang="ru-RU" dirty="0"/>
              <a:t>“ се добавят </a:t>
            </a:r>
            <a:r>
              <a:rPr lang="ru-RU" dirty="0" err="1"/>
              <a:t>още</a:t>
            </a:r>
            <a:r>
              <a:rPr lang="ru-RU" dirty="0"/>
              <a:t> три </a:t>
            </a:r>
            <a:r>
              <a:rPr lang="ru-RU" dirty="0" err="1"/>
              <a:t>ключови</a:t>
            </a:r>
            <a:r>
              <a:rPr lang="ru-RU" dirty="0"/>
              <a:t> </a:t>
            </a:r>
            <a:r>
              <a:rPr lang="ru-RU" dirty="0" err="1"/>
              <a:t>елемента</a:t>
            </a:r>
            <a:r>
              <a:rPr lang="ru-RU" dirty="0"/>
              <a:t> – качество, риск и </a:t>
            </a:r>
            <a:r>
              <a:rPr lang="ru-RU" dirty="0" err="1"/>
              <a:t>ресурси</a:t>
            </a:r>
            <a:r>
              <a:rPr lang="ru-RU" dirty="0"/>
              <a:t>.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моделът</a:t>
            </a:r>
            <a:r>
              <a:rPr lang="ru-RU" dirty="0"/>
              <a:t> става </a:t>
            </a:r>
            <a:r>
              <a:rPr lang="ru-RU" dirty="0" err="1"/>
              <a:t>по-гъвкав</a:t>
            </a:r>
            <a:r>
              <a:rPr lang="ru-RU" dirty="0"/>
              <a:t> и приложим за </a:t>
            </a:r>
            <a:r>
              <a:rPr lang="ru-RU" dirty="0" err="1"/>
              <a:t>сложни</a:t>
            </a:r>
            <a:r>
              <a:rPr lang="ru-RU" dirty="0"/>
              <a:t> </a:t>
            </a:r>
            <a:r>
              <a:rPr lang="ru-RU" dirty="0" err="1"/>
              <a:t>проекти</a:t>
            </a:r>
            <a:r>
              <a:rPr lang="ru-RU" dirty="0"/>
              <a:t>. Той </a:t>
            </a:r>
            <a:r>
              <a:rPr lang="ru-RU" dirty="0" err="1"/>
              <a:t>позволява</a:t>
            </a:r>
            <a:r>
              <a:rPr lang="ru-RU" dirty="0"/>
              <a:t> </a:t>
            </a:r>
            <a:r>
              <a:rPr lang="ru-RU" dirty="0" err="1"/>
              <a:t>по-добро</a:t>
            </a:r>
            <a:r>
              <a:rPr lang="ru-RU" dirty="0"/>
              <a:t> </a:t>
            </a:r>
            <a:r>
              <a:rPr lang="ru-RU" dirty="0" err="1"/>
              <a:t>прогнозиране</a:t>
            </a:r>
            <a:r>
              <a:rPr lang="ru-RU" dirty="0"/>
              <a:t> и управление на </a:t>
            </a:r>
            <a:r>
              <a:rPr lang="ru-RU" dirty="0" err="1"/>
              <a:t>промените</a:t>
            </a:r>
            <a:r>
              <a:rPr lang="ru-RU" dirty="0"/>
              <a:t>, </a:t>
            </a:r>
            <a:r>
              <a:rPr lang="ru-RU" dirty="0" err="1"/>
              <a:t>което</a:t>
            </a:r>
            <a:r>
              <a:rPr lang="ru-RU" dirty="0"/>
              <a:t> е </a:t>
            </a:r>
            <a:r>
              <a:rPr lang="ru-RU" dirty="0" err="1"/>
              <a:t>особено</a:t>
            </a:r>
            <a:r>
              <a:rPr lang="ru-RU" dirty="0"/>
              <a:t> важно при </a:t>
            </a:r>
            <a:r>
              <a:rPr lang="ru-RU" dirty="0" err="1"/>
              <a:t>европроекти</a:t>
            </a:r>
            <a:r>
              <a:rPr lang="ru-RU" dirty="0"/>
              <a:t>. С </a:t>
            </a:r>
            <a:r>
              <a:rPr lang="ru-RU" dirty="0" err="1"/>
              <a:t>добавянето</a:t>
            </a:r>
            <a:r>
              <a:rPr lang="ru-RU" dirty="0"/>
              <a:t> на </a:t>
            </a:r>
            <a:r>
              <a:rPr lang="ru-RU" dirty="0" err="1"/>
              <a:t>качеството</a:t>
            </a:r>
            <a:r>
              <a:rPr lang="ru-RU" dirty="0"/>
              <a:t> се следи не само </a:t>
            </a:r>
            <a:r>
              <a:rPr lang="ru-RU" dirty="0" err="1"/>
              <a:t>срокът</a:t>
            </a:r>
            <a:r>
              <a:rPr lang="ru-RU" dirty="0"/>
              <a:t> и </a:t>
            </a:r>
            <a:r>
              <a:rPr lang="ru-RU" dirty="0" err="1"/>
              <a:t>бюджетът</a:t>
            </a:r>
            <a:r>
              <a:rPr lang="ru-RU" dirty="0"/>
              <a:t>, но и </a:t>
            </a:r>
            <a:r>
              <a:rPr lang="ru-RU" dirty="0" err="1"/>
              <a:t>стойността</a:t>
            </a:r>
            <a:r>
              <a:rPr lang="ru-RU" dirty="0"/>
              <a:t> на </a:t>
            </a:r>
            <a:r>
              <a:rPr lang="ru-RU" dirty="0" err="1"/>
              <a:t>резултатите</a:t>
            </a:r>
            <a:r>
              <a:rPr lang="ru-RU" dirty="0"/>
              <a:t>. </a:t>
            </a:r>
            <a:r>
              <a:rPr lang="ru-RU" dirty="0" err="1"/>
              <a:t>Рискът</a:t>
            </a:r>
            <a:r>
              <a:rPr lang="ru-RU" dirty="0"/>
              <a:t> и </a:t>
            </a:r>
            <a:r>
              <a:rPr lang="ru-RU" dirty="0" err="1"/>
              <a:t>ресурсите</a:t>
            </a:r>
            <a:r>
              <a:rPr lang="ru-RU" dirty="0"/>
              <a:t> се </a:t>
            </a:r>
            <a:r>
              <a:rPr lang="ru-RU" dirty="0" err="1"/>
              <a:t>управляват</a:t>
            </a:r>
            <a:r>
              <a:rPr lang="ru-RU" dirty="0"/>
              <a:t> </a:t>
            </a:r>
            <a:r>
              <a:rPr lang="ru-RU" dirty="0" err="1"/>
              <a:t>проактивно</a:t>
            </a:r>
            <a:r>
              <a:rPr lang="ru-RU" dirty="0"/>
              <a:t> за </a:t>
            </a:r>
            <a:r>
              <a:rPr lang="ru-RU" dirty="0" err="1"/>
              <a:t>постигане</a:t>
            </a:r>
            <a:r>
              <a:rPr lang="ru-RU" dirty="0"/>
              <a:t> на устойчив успех.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52C1E-71FA-4F88-9120-54C838D33D0A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00952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Тук </a:t>
            </a:r>
            <a:r>
              <a:rPr lang="ru-RU" dirty="0" err="1"/>
              <a:t>виждаме</a:t>
            </a:r>
            <a:r>
              <a:rPr lang="ru-RU" dirty="0"/>
              <a:t> как </a:t>
            </a:r>
            <a:r>
              <a:rPr lang="ru-RU" dirty="0" err="1"/>
              <a:t>работи</a:t>
            </a:r>
            <a:r>
              <a:rPr lang="ru-RU" dirty="0"/>
              <a:t> „</a:t>
            </a:r>
            <a:r>
              <a:rPr lang="ru-RU" dirty="0" err="1"/>
              <a:t>железният</a:t>
            </a:r>
            <a:r>
              <a:rPr lang="ru-RU" dirty="0"/>
              <a:t> </a:t>
            </a:r>
            <a:r>
              <a:rPr lang="ru-RU" dirty="0" err="1"/>
              <a:t>триъгълник</a:t>
            </a:r>
            <a:r>
              <a:rPr lang="ru-RU" dirty="0"/>
              <a:t>“ на практика. </a:t>
            </a:r>
            <a:r>
              <a:rPr lang="ru-RU" dirty="0" err="1"/>
              <a:t>Обхватът</a:t>
            </a:r>
            <a:r>
              <a:rPr lang="ru-RU" dirty="0"/>
              <a:t> </a:t>
            </a:r>
            <a:r>
              <a:rPr lang="ru-RU" dirty="0" err="1"/>
              <a:t>определя</a:t>
            </a:r>
            <a:r>
              <a:rPr lang="ru-RU" dirty="0"/>
              <a:t> </a:t>
            </a:r>
            <a:r>
              <a:rPr lang="ru-RU" dirty="0" err="1"/>
              <a:t>какво</a:t>
            </a:r>
            <a:r>
              <a:rPr lang="ru-RU" dirty="0"/>
              <a:t> </a:t>
            </a:r>
            <a:r>
              <a:rPr lang="ru-RU" dirty="0" err="1"/>
              <a:t>трябва</a:t>
            </a:r>
            <a:r>
              <a:rPr lang="ru-RU" dirty="0"/>
              <a:t> да </a:t>
            </a:r>
            <a:r>
              <a:rPr lang="ru-RU" dirty="0" err="1"/>
              <a:t>включва</a:t>
            </a:r>
            <a:r>
              <a:rPr lang="ru-RU" dirty="0"/>
              <a:t> </a:t>
            </a:r>
            <a:r>
              <a:rPr lang="ru-RU" dirty="0" err="1"/>
              <a:t>продуктът</a:t>
            </a:r>
            <a:r>
              <a:rPr lang="ru-RU" dirty="0"/>
              <a:t>, </a:t>
            </a:r>
            <a:r>
              <a:rPr lang="ru-RU" dirty="0" err="1"/>
              <a:t>времето</a:t>
            </a:r>
            <a:r>
              <a:rPr lang="ru-RU" dirty="0"/>
              <a:t> </a:t>
            </a:r>
            <a:r>
              <a:rPr lang="ru-RU" dirty="0" err="1"/>
              <a:t>показва</a:t>
            </a:r>
            <a:r>
              <a:rPr lang="ru-RU" dirty="0"/>
              <a:t> колко </a:t>
            </a:r>
            <a:r>
              <a:rPr lang="ru-RU" dirty="0" err="1"/>
              <a:t>бързо</a:t>
            </a:r>
            <a:r>
              <a:rPr lang="ru-RU" dirty="0"/>
              <a:t> можем да го </a:t>
            </a:r>
            <a:r>
              <a:rPr lang="ru-RU" dirty="0" err="1"/>
              <a:t>реализираме</a:t>
            </a:r>
            <a:r>
              <a:rPr lang="ru-RU" dirty="0"/>
              <a:t>, а </a:t>
            </a:r>
            <a:r>
              <a:rPr lang="ru-RU" dirty="0" err="1"/>
              <a:t>ресурсите</a:t>
            </a:r>
            <a:r>
              <a:rPr lang="ru-RU" dirty="0"/>
              <a:t> – </a:t>
            </a:r>
            <a:r>
              <a:rPr lang="ru-RU" dirty="0" err="1"/>
              <a:t>какво</a:t>
            </a:r>
            <a:r>
              <a:rPr lang="ru-RU" dirty="0"/>
              <a:t> ни е необходимо за </a:t>
            </a:r>
            <a:r>
              <a:rPr lang="ru-RU" dirty="0" err="1"/>
              <a:t>това</a:t>
            </a:r>
            <a:r>
              <a:rPr lang="ru-RU" dirty="0"/>
              <a:t>. </a:t>
            </a:r>
            <a:r>
              <a:rPr lang="ru-RU" dirty="0" err="1"/>
              <a:t>Ако</a:t>
            </a:r>
            <a:r>
              <a:rPr lang="ru-RU" dirty="0"/>
              <a:t> </a:t>
            </a:r>
            <a:r>
              <a:rPr lang="ru-RU" dirty="0" err="1"/>
              <a:t>настъпи</a:t>
            </a:r>
            <a:r>
              <a:rPr lang="ru-RU" dirty="0"/>
              <a:t> </a:t>
            </a:r>
            <a:r>
              <a:rPr lang="ru-RU" dirty="0" err="1"/>
              <a:t>забавяне</a:t>
            </a:r>
            <a:r>
              <a:rPr lang="ru-RU" dirty="0"/>
              <a:t>, </a:t>
            </a:r>
            <a:r>
              <a:rPr lang="ru-RU" dirty="0" err="1"/>
              <a:t>трябва</a:t>
            </a:r>
            <a:r>
              <a:rPr lang="ru-RU" dirty="0"/>
              <a:t> да направим </a:t>
            </a:r>
            <a:r>
              <a:rPr lang="ru-RU" dirty="0" err="1"/>
              <a:t>избор</a:t>
            </a:r>
            <a:r>
              <a:rPr lang="ru-RU" dirty="0"/>
              <a:t>: или да </a:t>
            </a:r>
            <a:r>
              <a:rPr lang="ru-RU" dirty="0" err="1"/>
              <a:t>съкратим</a:t>
            </a:r>
            <a:r>
              <a:rPr lang="ru-RU" dirty="0"/>
              <a:t> обхвата, или да </a:t>
            </a:r>
            <a:r>
              <a:rPr lang="ru-RU" dirty="0" err="1"/>
              <a:t>осигурим</a:t>
            </a:r>
            <a:r>
              <a:rPr lang="ru-RU" dirty="0"/>
              <a:t> </a:t>
            </a:r>
            <a:r>
              <a:rPr lang="ru-RU" dirty="0" err="1"/>
              <a:t>повече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, за да </a:t>
            </a:r>
            <a:r>
              <a:rPr lang="ru-RU" dirty="0" err="1"/>
              <a:t>наваксаме</a:t>
            </a:r>
            <a:r>
              <a:rPr lang="ru-RU" dirty="0"/>
              <a:t>. </a:t>
            </a:r>
            <a:r>
              <a:rPr lang="ru-RU" dirty="0" err="1"/>
              <a:t>Балансът</a:t>
            </a:r>
            <a:r>
              <a:rPr lang="ru-RU" dirty="0"/>
              <a:t> между </a:t>
            </a:r>
            <a:r>
              <a:rPr lang="ru-RU" dirty="0" err="1"/>
              <a:t>тези</a:t>
            </a:r>
            <a:r>
              <a:rPr lang="ru-RU" dirty="0"/>
              <a:t> три </a:t>
            </a:r>
            <a:r>
              <a:rPr lang="ru-RU" dirty="0" err="1"/>
              <a:t>елемента</a:t>
            </a:r>
            <a:r>
              <a:rPr lang="ru-RU" dirty="0"/>
              <a:t> е </a:t>
            </a:r>
            <a:r>
              <a:rPr lang="ru-RU" dirty="0" err="1"/>
              <a:t>ключът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успеха на </a:t>
            </a:r>
            <a:r>
              <a:rPr lang="ru-RU" dirty="0" err="1"/>
              <a:t>всеки</a:t>
            </a:r>
            <a:r>
              <a:rPr lang="ru-RU" dirty="0"/>
              <a:t> проект.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52C1E-71FA-4F88-9120-54C838D33D0A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95467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 дисбаланс между обхвата, </a:t>
            </a:r>
            <a:r>
              <a:rPr lang="ru-RU" dirty="0" err="1"/>
              <a:t>времето</a:t>
            </a:r>
            <a:r>
              <a:rPr lang="ru-RU" dirty="0"/>
              <a:t> и </a:t>
            </a:r>
            <a:r>
              <a:rPr lang="ru-RU" dirty="0" err="1"/>
              <a:t>ресурсите</a:t>
            </a:r>
            <a:r>
              <a:rPr lang="ru-RU" dirty="0"/>
              <a:t> </a:t>
            </a:r>
            <a:r>
              <a:rPr lang="ru-RU" dirty="0" err="1"/>
              <a:t>възникват</a:t>
            </a:r>
            <a:r>
              <a:rPr lang="ru-RU" dirty="0"/>
              <a:t> </a:t>
            </a:r>
            <a:r>
              <a:rPr lang="ru-RU" dirty="0" err="1"/>
              <a:t>рискове</a:t>
            </a:r>
            <a:r>
              <a:rPr lang="ru-RU" dirty="0"/>
              <a:t> за </a:t>
            </a:r>
            <a:r>
              <a:rPr lang="ru-RU" dirty="0" err="1"/>
              <a:t>успешното</a:t>
            </a:r>
            <a:r>
              <a:rPr lang="ru-RU" dirty="0"/>
              <a:t> </a:t>
            </a:r>
            <a:r>
              <a:rPr lang="ru-RU" dirty="0" err="1"/>
              <a:t>изпълнение</a:t>
            </a:r>
            <a:r>
              <a:rPr lang="ru-RU" dirty="0"/>
              <a:t> на проекта. </a:t>
            </a:r>
            <a:r>
              <a:rPr lang="ru-RU" dirty="0" err="1"/>
              <a:t>Ако</a:t>
            </a:r>
            <a:r>
              <a:rPr lang="ru-RU" dirty="0"/>
              <a:t> </a:t>
            </a:r>
            <a:r>
              <a:rPr lang="ru-RU" dirty="0" err="1"/>
              <a:t>обхватът</a:t>
            </a:r>
            <a:r>
              <a:rPr lang="ru-RU" dirty="0"/>
              <a:t> е </a:t>
            </a:r>
            <a:r>
              <a:rPr lang="ru-RU" dirty="0" err="1"/>
              <a:t>твърде</a:t>
            </a:r>
            <a:r>
              <a:rPr lang="ru-RU" dirty="0"/>
              <a:t> амбициозен, </a:t>
            </a:r>
            <a:r>
              <a:rPr lang="ru-RU" dirty="0" err="1"/>
              <a:t>времето</a:t>
            </a:r>
            <a:r>
              <a:rPr lang="ru-RU" dirty="0"/>
              <a:t> е ограничено или </a:t>
            </a:r>
            <a:r>
              <a:rPr lang="ru-RU" dirty="0" err="1"/>
              <a:t>ресурсите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недостатъчни</a:t>
            </a:r>
            <a:r>
              <a:rPr lang="ru-RU" dirty="0"/>
              <a:t>, се </a:t>
            </a:r>
            <a:r>
              <a:rPr lang="ru-RU" dirty="0" err="1"/>
              <a:t>налага</a:t>
            </a:r>
            <a:r>
              <a:rPr lang="ru-RU" dirty="0"/>
              <a:t> да се </a:t>
            </a:r>
            <a:r>
              <a:rPr lang="ru-RU" dirty="0" err="1"/>
              <a:t>направи</a:t>
            </a:r>
            <a:r>
              <a:rPr lang="ru-RU" dirty="0"/>
              <a:t> стратегически </a:t>
            </a:r>
            <a:r>
              <a:rPr lang="ru-RU" dirty="0" err="1"/>
              <a:t>компромис</a:t>
            </a:r>
            <a:r>
              <a:rPr lang="ru-RU" dirty="0"/>
              <a:t>.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да се </a:t>
            </a:r>
            <a:r>
              <a:rPr lang="ru-RU" dirty="0" err="1"/>
              <a:t>намали</a:t>
            </a:r>
            <a:r>
              <a:rPr lang="ru-RU" dirty="0"/>
              <a:t> </a:t>
            </a:r>
            <a:r>
              <a:rPr lang="ru-RU" dirty="0" err="1"/>
              <a:t>обхватът</a:t>
            </a:r>
            <a:r>
              <a:rPr lang="ru-RU" dirty="0"/>
              <a:t>, да се </a:t>
            </a:r>
            <a:r>
              <a:rPr lang="ru-RU" dirty="0" err="1"/>
              <a:t>удължи</a:t>
            </a:r>
            <a:r>
              <a:rPr lang="ru-RU" dirty="0"/>
              <a:t> </a:t>
            </a:r>
            <a:r>
              <a:rPr lang="ru-RU" dirty="0" err="1"/>
              <a:t>срокът</a:t>
            </a:r>
            <a:r>
              <a:rPr lang="ru-RU" dirty="0"/>
              <a:t> или да се </a:t>
            </a:r>
            <a:r>
              <a:rPr lang="ru-RU" dirty="0" err="1"/>
              <a:t>осигурят</a:t>
            </a:r>
            <a:r>
              <a:rPr lang="ru-RU" dirty="0"/>
              <a:t> </a:t>
            </a:r>
            <a:r>
              <a:rPr lang="ru-RU" dirty="0" err="1"/>
              <a:t>допълнителни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, за да се </a:t>
            </a:r>
            <a:r>
              <a:rPr lang="ru-RU" dirty="0" err="1"/>
              <a:t>избегнат</a:t>
            </a:r>
            <a:r>
              <a:rPr lang="ru-RU" dirty="0"/>
              <a:t> </a:t>
            </a:r>
            <a:r>
              <a:rPr lang="ru-RU" dirty="0" err="1"/>
              <a:t>сериозни</a:t>
            </a:r>
            <a:r>
              <a:rPr lang="ru-RU" dirty="0"/>
              <a:t> </a:t>
            </a:r>
            <a:r>
              <a:rPr lang="ru-RU" dirty="0" err="1"/>
              <a:t>последици</a:t>
            </a:r>
            <a:r>
              <a:rPr lang="ru-RU" dirty="0"/>
              <a:t>.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52C1E-71FA-4F88-9120-54C838D33D0A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8804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FDED289-CB07-E683-FE89-659C994D3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D8E0718F-C238-CBCB-171D-115FC3198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GB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8E8D0C41-4475-0297-7BFC-F92457636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03AB-1614-4B43-BDA3-E990284A4A9F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335FCF3C-437E-1225-1A7D-F4D865F18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03A0B14B-37AD-31AC-8845-D587E4A86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1FA1-278C-4F14-BD5A-1F6B6D470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002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A0E483D-3B42-2C30-8E0E-585F53715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1D0AC8F8-1D47-117A-3526-634CA2F5D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GB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86DE5282-7C0A-113E-0779-1F5557FB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03AB-1614-4B43-BDA3-E990284A4A9F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5B225D12-AED4-F676-1BA6-FA03D22D9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EA24FFEC-302B-9B1D-76EE-E35216E4C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1FA1-278C-4F14-BD5A-1F6B6D470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0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3C0258B5-4AA8-25BC-8AA9-7A2A087760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4CA0A72B-8436-990F-2F78-08FAD81C1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GB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B0FCC989-448C-3AB6-EF36-AEF4CEE57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03AB-1614-4B43-BDA3-E990284A4A9F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C54F49F7-A0EC-E014-B3F2-40FD9213A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A74395BB-4B74-2125-9FB1-5DCB61C7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1FA1-278C-4F14-BD5A-1F6B6D470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72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5386082-1ABE-20BA-D205-3A03FF52C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5078A9AA-3879-66D4-28B2-44BB7F255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GB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DD9AF2D8-30CA-D167-5B33-CF5752CFD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03AB-1614-4B43-BDA3-E990284A4A9F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5EC5930A-0449-A477-779E-230CCACD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3E8CCFA7-423E-5540-17E7-655A6BF51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1FA1-278C-4F14-BD5A-1F6B6D470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5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2A1F3D5-CADD-4A8E-D10F-473C634BC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DB7FC644-63CA-6454-A146-A66DD40B8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0286D418-800B-B981-C17E-464DA77E6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03AB-1614-4B43-BDA3-E990284A4A9F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6F764F24-8800-3979-B84B-9BE8440D6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EC9E50AB-E2A0-8FCB-39FC-38C35FB07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1FA1-278C-4F14-BD5A-1F6B6D470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72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C46E43E-57D3-1DFE-FDF2-45A81010B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22BED0A1-AD98-12B4-3E98-0D10EA4C68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GB"/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E04F3997-ECAC-D8DF-D1DC-18582BB90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GB"/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FAD75032-E658-448B-5C01-14500DBED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03AB-1614-4B43-BDA3-E990284A4A9F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D3C9C321-49B3-FCF8-0267-782A5D1B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242E803E-F803-0006-8B31-8117F7AFB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1FA1-278C-4F14-BD5A-1F6B6D470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58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551FFB2-8B7A-1947-6140-A9875128C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D9F860F1-23DA-D06A-A419-AD12D0D17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F2AF5F54-59CE-600D-0590-C145485A3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GB"/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65D86475-DC9E-4A52-3C58-F1000E73FE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DC335043-27C2-77A2-08C1-37D7BD78F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GB"/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91F6DFF7-0906-0310-F61C-2694B79B4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03AB-1614-4B43-BDA3-E990284A4A9F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3822EE55-8E77-A412-727E-00931CADE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D8D84153-B7B0-8F1D-DCAA-85E3000C5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1FA1-278C-4F14-BD5A-1F6B6D470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63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900174C-2308-3F86-C82B-755350C0B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C728BD6C-6B50-E6D8-A90E-459D87C3B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03AB-1614-4B43-BDA3-E990284A4A9F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2F2341CE-50F0-0A20-5C7F-EC66FB3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519CE19F-5EA9-8BF7-7223-7385D1D5E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1FA1-278C-4F14-BD5A-1F6B6D470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13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FBC93DA8-B9A5-B5D2-06D9-073F8E407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03AB-1614-4B43-BDA3-E990284A4A9F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1C84C655-DA79-EB66-2EE1-30B470511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5B7A6CF2-A7D5-FCDB-960E-1E277FCB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1FA1-278C-4F14-BD5A-1F6B6D470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22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2590D17-6F42-497E-1DA0-08B4EAE72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2D878B72-916A-0B28-8E17-9C48EED0C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GB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4BEF563C-F3D9-88E7-8FD8-9EB9F06AE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9FAB444A-6237-9CD8-2908-63DC22ADD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03AB-1614-4B43-BDA3-E990284A4A9F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17F6A397-56B3-B619-AC9B-EA36F233D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7E4E94D8-4948-73DE-EFA5-BC76EF546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1FA1-278C-4F14-BD5A-1F6B6D470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87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0B04751-CCAD-A282-3F59-B4234F930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7799EF5E-5327-7989-7FB3-8DDA58B95F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B963A568-F46E-0FF1-43BC-79A05E0ED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5E63AD6E-4933-3AFD-2F55-EA8AD1C14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03AB-1614-4B43-BDA3-E990284A4A9F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B5E28B9E-F7E2-0707-0D7D-73F00B2E6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766D24E0-E310-ED5B-B0A9-F3AE77EF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1FA1-278C-4F14-BD5A-1F6B6D470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20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A88AFA45-FA63-9FFC-3B75-227C38293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0BEA7616-9CEC-9C4D-C174-3CF7614FE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GB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940B0254-98D6-2126-F2A5-528D3A19B4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0D03AB-1614-4B43-BDA3-E990284A4A9F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7A28632B-F89D-458A-222E-A8CE36862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0351141E-0A9E-B5C3-7B68-F2293C5E7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CB1FA1-278C-4F14-BD5A-1F6B6D470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21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Картина, която съдържа текст, Шрифт, екранна снимка, Електриково синьо&#10;&#10;AI-generated content may be incorrect.">
            <a:extLst>
              <a:ext uri="{FF2B5EF4-FFF2-40B4-BE49-F238E27FC236}">
                <a16:creationId xmlns:a16="http://schemas.microsoft.com/office/drawing/2014/main" id="{E6673CD0-BE34-3ACA-35A6-548FED6A8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13" y="77934"/>
            <a:ext cx="7335022" cy="2012237"/>
          </a:xfrm>
          <a:prstGeom prst="rect">
            <a:avLst/>
          </a:prstGeom>
        </p:spPr>
      </p:pic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578440F7-4B2C-B9AF-6DF3-DEC6B47D1248}"/>
              </a:ext>
            </a:extLst>
          </p:cNvPr>
          <p:cNvSpPr txBox="1"/>
          <p:nvPr/>
        </p:nvSpPr>
        <p:spPr>
          <a:xfrm>
            <a:off x="648929" y="2472765"/>
            <a:ext cx="381491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rebuchet"/>
                <a:ea typeface="+mn-ea"/>
                <a:cs typeface="+mn-cs"/>
              </a:rPr>
              <a:t>Проект „Инициатива за трансгранично обучение и ангажираност на религиозни общности“ е съфинансиран от Европейския съюз от Европейския фонд за регионално развитие, чрез програмата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rebuchet"/>
                <a:ea typeface="+mn-ea"/>
                <a:cs typeface="+mn-cs"/>
              </a:rPr>
              <a:t>INTERREG VI-A </a:t>
            </a:r>
            <a:r>
              <a:rPr kumimoji="0" lang="bg-BG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rebuchet"/>
                <a:ea typeface="+mn-ea"/>
                <a:cs typeface="+mn-cs"/>
              </a:rPr>
              <a:t>Румъния-България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trebuche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5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trebuche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" name="Право съединение 2">
            <a:extLst>
              <a:ext uri="{FF2B5EF4-FFF2-40B4-BE49-F238E27FC236}">
                <a16:creationId xmlns:a16="http://schemas.microsoft.com/office/drawing/2014/main" id="{059377B7-459F-5761-897D-C9AB394E4FE8}"/>
              </a:ext>
            </a:extLst>
          </p:cNvPr>
          <p:cNvCxnSpPr>
            <a:cxnSpLocks/>
          </p:cNvCxnSpPr>
          <p:nvPr/>
        </p:nvCxnSpPr>
        <p:spPr>
          <a:xfrm flipH="1">
            <a:off x="730017" y="2090171"/>
            <a:ext cx="6587613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518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92616F1-99D0-48CA-BC9F-8BC466E58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/>
              <a:t>⚠️ Дисбаланс между обхват, време, ресурси?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AF348EFD-6FC0-434B-A586-40A73BF977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Обхватът</a:t>
            </a:r>
            <a:r>
              <a:rPr lang="en-US" sz="2000" dirty="0"/>
              <a:t> е </a:t>
            </a:r>
            <a:r>
              <a:rPr lang="en-US" sz="2000" dirty="0" err="1"/>
              <a:t>твърде</a:t>
            </a:r>
            <a:r>
              <a:rPr lang="en-US" sz="2000" dirty="0"/>
              <a:t> </a:t>
            </a:r>
            <a:r>
              <a:rPr lang="en-US" sz="2000" dirty="0" err="1"/>
              <a:t>широк</a:t>
            </a:r>
            <a:r>
              <a:rPr lang="en-US" sz="2000" dirty="0"/>
              <a:t>;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Времето</a:t>
            </a:r>
            <a:r>
              <a:rPr lang="en-US" sz="2000" dirty="0"/>
              <a:t> </a:t>
            </a:r>
            <a:r>
              <a:rPr lang="en-US" sz="2000" dirty="0" err="1"/>
              <a:t>или</a:t>
            </a:r>
            <a:r>
              <a:rPr lang="en-US" sz="2000" dirty="0"/>
              <a:t> </a:t>
            </a:r>
            <a:r>
              <a:rPr lang="en-US" sz="2000" dirty="0" err="1"/>
              <a:t>ресурсите</a:t>
            </a:r>
            <a:r>
              <a:rPr lang="en-US" sz="2000" dirty="0"/>
              <a:t> </a:t>
            </a:r>
            <a:r>
              <a:rPr lang="en-US" sz="2000" dirty="0" err="1"/>
              <a:t>са</a:t>
            </a:r>
            <a:r>
              <a:rPr lang="en-US" sz="2000" dirty="0"/>
              <a:t> </a:t>
            </a:r>
            <a:r>
              <a:rPr lang="en-US" sz="2000" dirty="0" err="1"/>
              <a:t>недостатъчни</a:t>
            </a:r>
            <a:r>
              <a:rPr lang="en-US" sz="2000" dirty="0"/>
              <a:t>;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Стратегически</a:t>
            </a:r>
            <a:r>
              <a:rPr lang="en-US" sz="2000" dirty="0"/>
              <a:t> </a:t>
            </a:r>
            <a:r>
              <a:rPr lang="en-US" sz="2000" dirty="0" err="1"/>
              <a:t>компромис</a:t>
            </a:r>
            <a:r>
              <a:rPr lang="en-US" sz="2000" dirty="0"/>
              <a:t> – </a:t>
            </a:r>
            <a:r>
              <a:rPr lang="en-US" sz="2000" dirty="0" err="1"/>
              <a:t>там</a:t>
            </a:r>
            <a:r>
              <a:rPr lang="en-US" sz="2000" dirty="0"/>
              <a:t>, </a:t>
            </a:r>
            <a:r>
              <a:rPr lang="en-US" sz="2000" dirty="0" err="1"/>
              <a:t>където</a:t>
            </a:r>
            <a:r>
              <a:rPr lang="en-US" sz="2000" dirty="0"/>
              <a:t> </a:t>
            </a:r>
            <a:r>
              <a:rPr lang="en-US" sz="2000" dirty="0" err="1"/>
              <a:t>рискът</a:t>
            </a:r>
            <a:r>
              <a:rPr lang="en-US" sz="2000" dirty="0"/>
              <a:t> е </a:t>
            </a:r>
            <a:r>
              <a:rPr lang="en-US" sz="2000" dirty="0" err="1"/>
              <a:t>най-малък</a:t>
            </a:r>
            <a:r>
              <a:rPr lang="en-US" sz="2000" dirty="0"/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32ECEEA3-E64F-4DAC-84DC-55E337169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" r="4" b="4"/>
          <a:stretch>
            <a:fillRect/>
          </a:stretch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29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92616F1-99D0-48CA-BC9F-8BC466E58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/>
              <a:t>ЗАКЛЮЧЕНИЕ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AF348EFD-6FC0-434B-A586-40A73BF977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Баланс</a:t>
            </a:r>
            <a:r>
              <a:rPr lang="en-US" sz="2000" dirty="0"/>
              <a:t> </a:t>
            </a:r>
            <a:r>
              <a:rPr lang="en-US" sz="2000" dirty="0" err="1"/>
              <a:t>между</a:t>
            </a:r>
            <a:r>
              <a:rPr lang="en-US" sz="2000" dirty="0"/>
              <a:t> </a:t>
            </a:r>
            <a:r>
              <a:rPr lang="en-US" sz="2000" dirty="0" err="1"/>
              <a:t>цена</a:t>
            </a:r>
            <a:r>
              <a:rPr lang="en-US" sz="2000" dirty="0"/>
              <a:t>, </a:t>
            </a:r>
            <a:r>
              <a:rPr lang="en-US" sz="2000" dirty="0" err="1"/>
              <a:t>време</a:t>
            </a:r>
            <a:r>
              <a:rPr lang="en-US" sz="2000" dirty="0"/>
              <a:t>, </a:t>
            </a:r>
            <a:r>
              <a:rPr lang="en-US" sz="2000" dirty="0" err="1"/>
              <a:t>обхват</a:t>
            </a:r>
            <a:r>
              <a:rPr lang="en-US" sz="2000" dirty="0"/>
              <a:t> = </a:t>
            </a:r>
            <a:r>
              <a:rPr lang="en-US" sz="2000" dirty="0" err="1"/>
              <a:t>ключ</a:t>
            </a:r>
            <a:r>
              <a:rPr lang="en-US" sz="2000" dirty="0"/>
              <a:t> </a:t>
            </a:r>
            <a:r>
              <a:rPr lang="en-US" sz="2000" dirty="0" err="1"/>
              <a:t>към</a:t>
            </a:r>
            <a:r>
              <a:rPr lang="en-US" sz="2000" dirty="0"/>
              <a:t> </a:t>
            </a:r>
            <a:r>
              <a:rPr lang="en-US" sz="2000" dirty="0" err="1"/>
              <a:t>успеха</a:t>
            </a:r>
            <a:r>
              <a:rPr lang="en-US" sz="2000" dirty="0"/>
              <a:t>;</a:t>
            </a:r>
          </a:p>
          <a:p>
            <a:pPr marL="0" indent="0">
              <a:buNone/>
            </a:pPr>
            <a:r>
              <a:rPr lang="en-US" sz="2000" dirty="0" err="1"/>
              <a:t>Реалистично</a:t>
            </a:r>
            <a:r>
              <a:rPr lang="en-US" sz="2000" dirty="0"/>
              <a:t> </a:t>
            </a:r>
            <a:r>
              <a:rPr lang="en-US" sz="2000" dirty="0" err="1"/>
              <a:t>управление</a:t>
            </a:r>
            <a:r>
              <a:rPr lang="en-US" sz="2000" dirty="0"/>
              <a:t>;</a:t>
            </a:r>
          </a:p>
          <a:p>
            <a:pPr marL="0" indent="0">
              <a:buNone/>
            </a:pPr>
            <a:r>
              <a:rPr lang="en-US" sz="2000" dirty="0" err="1"/>
              <a:t>Измерване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успеха</a:t>
            </a:r>
            <a:r>
              <a:rPr lang="en-US" sz="2000" dirty="0"/>
              <a:t>;</a:t>
            </a:r>
          </a:p>
          <a:p>
            <a:pPr marL="0" indent="0">
              <a:buNone/>
            </a:pPr>
            <a:r>
              <a:rPr lang="en-US" sz="2000" dirty="0" err="1"/>
              <a:t>Адаптиране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променливите</a:t>
            </a:r>
            <a:r>
              <a:rPr lang="en-US" sz="2000" dirty="0"/>
              <a:t>;</a:t>
            </a:r>
          </a:p>
          <a:p>
            <a:pPr marL="0" indent="0">
              <a:buNone/>
            </a:pPr>
            <a:r>
              <a:rPr lang="en-US" sz="2000" i="1" dirty="0" err="1"/>
              <a:t>Ако</a:t>
            </a:r>
            <a:r>
              <a:rPr lang="en-US" sz="2000" i="1" dirty="0"/>
              <a:t> </a:t>
            </a:r>
            <a:r>
              <a:rPr lang="en-US" sz="2000" i="1" dirty="0" err="1"/>
              <a:t>промениш</a:t>
            </a:r>
            <a:r>
              <a:rPr lang="en-US" sz="2000" i="1" dirty="0"/>
              <a:t> </a:t>
            </a:r>
            <a:r>
              <a:rPr lang="en-US" sz="2000" i="1" dirty="0" err="1"/>
              <a:t>едно</a:t>
            </a:r>
            <a:r>
              <a:rPr lang="en-US" sz="2000" i="1" dirty="0"/>
              <a:t> – </a:t>
            </a:r>
            <a:r>
              <a:rPr lang="en-US" sz="2000" i="1" dirty="0" err="1"/>
              <a:t>промени</a:t>
            </a:r>
            <a:r>
              <a:rPr lang="en-US" sz="2000" i="1" dirty="0"/>
              <a:t> </a:t>
            </a:r>
            <a:r>
              <a:rPr lang="en-US" sz="2000" i="1" dirty="0" err="1"/>
              <a:t>още</a:t>
            </a:r>
            <a:r>
              <a:rPr lang="en-US" sz="2000" i="1" dirty="0"/>
              <a:t> </a:t>
            </a:r>
            <a:r>
              <a:rPr lang="en-US" sz="2000" i="1" dirty="0" err="1"/>
              <a:t>едно</a:t>
            </a:r>
            <a:r>
              <a:rPr lang="en-US" sz="2000" i="1" dirty="0"/>
              <a:t>“.</a:t>
            </a:r>
          </a:p>
          <a:p>
            <a:pPr marL="0" indent="0">
              <a:buNone/>
            </a:pPr>
            <a:endParaRPr lang="en-US" sz="2000" i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770979-03AA-79B4-20D6-B2A59C7E4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" b="2362"/>
          <a:stretch>
            <a:fillRect/>
          </a:stretch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00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B9A3C-B8BC-EB5C-F9B6-FCF3D1197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7506536D-CAD0-AE2F-7638-2AECE440A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610" y="4946540"/>
            <a:ext cx="10269679" cy="232778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bg-BG" sz="2900" dirty="0">
                <a:solidFill>
                  <a:srgbClr val="003399"/>
                </a:solidFill>
                <a:latin typeface="trebuchet"/>
              </a:rPr>
              <a:t>Инициатива за трансгранично обучение и ангажираност на религиозни общности </a:t>
            </a:r>
          </a:p>
          <a:p>
            <a:pPr>
              <a:lnSpc>
                <a:spcPct val="120000"/>
              </a:lnSpc>
            </a:pPr>
            <a:r>
              <a:rPr lang="bg-BG" sz="2900" dirty="0">
                <a:solidFill>
                  <a:srgbClr val="003399"/>
                </a:solidFill>
                <a:latin typeface="trebuchet"/>
              </a:rPr>
              <a:t>Фондация за регионално развитие</a:t>
            </a:r>
            <a:endParaRPr lang="en-GB" sz="2900" dirty="0">
              <a:solidFill>
                <a:srgbClr val="003399"/>
              </a:solidFill>
              <a:latin typeface="trebuchet"/>
            </a:endParaRPr>
          </a:p>
          <a:p>
            <a:pPr>
              <a:lnSpc>
                <a:spcPct val="120000"/>
              </a:lnSpc>
            </a:pPr>
            <a:r>
              <a:rPr lang="bg-BG" sz="2900" dirty="0">
                <a:solidFill>
                  <a:srgbClr val="003399"/>
                </a:solidFill>
                <a:latin typeface="trebuchet"/>
              </a:rPr>
              <a:t>Дата на публикуване: </a:t>
            </a:r>
            <a:r>
              <a:rPr lang="en-US" sz="2900" dirty="0">
                <a:solidFill>
                  <a:srgbClr val="003399"/>
                </a:solidFill>
                <a:latin typeface="trebuchet"/>
              </a:rPr>
              <a:t>7</a:t>
            </a:r>
            <a:r>
              <a:rPr lang="bg-BG" sz="2900" dirty="0">
                <a:solidFill>
                  <a:srgbClr val="003399"/>
                </a:solidFill>
                <a:latin typeface="trebuchet"/>
              </a:rPr>
              <a:t>.0</a:t>
            </a:r>
            <a:r>
              <a:rPr lang="en-US" sz="2900" dirty="0">
                <a:solidFill>
                  <a:srgbClr val="003399"/>
                </a:solidFill>
                <a:latin typeface="trebuchet"/>
              </a:rPr>
              <a:t>1</a:t>
            </a:r>
            <a:r>
              <a:rPr lang="bg-BG" sz="2900" dirty="0">
                <a:solidFill>
                  <a:srgbClr val="003399"/>
                </a:solidFill>
                <a:latin typeface="trebuchet"/>
              </a:rPr>
              <a:t>.2026</a:t>
            </a:r>
            <a:endParaRPr lang="en-GB" sz="2900" i="1" dirty="0">
              <a:solidFill>
                <a:srgbClr val="003399"/>
              </a:solidFill>
              <a:latin typeface="trebuchet"/>
            </a:endParaRPr>
          </a:p>
          <a:p>
            <a:pPr>
              <a:lnSpc>
                <a:spcPct val="120000"/>
              </a:lnSpc>
            </a:pPr>
            <a:r>
              <a:rPr lang="bg-BG" sz="2900" i="1" dirty="0">
                <a:solidFill>
                  <a:srgbClr val="003399"/>
                </a:solidFill>
                <a:latin typeface="trebuchet"/>
              </a:rPr>
              <a:t>„Съдържанието на този материал не представя непременно официалната позиция на Европейския съюз“</a:t>
            </a:r>
            <a:endParaRPr lang="en-GB" sz="2900" i="1" dirty="0">
              <a:solidFill>
                <a:srgbClr val="003399"/>
              </a:solidFill>
              <a:latin typeface="trebuchet"/>
            </a:endParaRPr>
          </a:p>
          <a:p>
            <a:r>
              <a:rPr lang="bg-BG" sz="2200" dirty="0">
                <a:solidFill>
                  <a:srgbClr val="003399"/>
                </a:solidFill>
                <a:latin typeface="trebuchet"/>
              </a:rPr>
              <a:t> </a:t>
            </a:r>
            <a:endParaRPr lang="en-GB" sz="2200" dirty="0">
              <a:solidFill>
                <a:srgbClr val="003399"/>
              </a:solidFill>
              <a:latin typeface="trebuchet"/>
            </a:endParaRPr>
          </a:p>
          <a:p>
            <a:r>
              <a:rPr lang="bg-BG" sz="2200" dirty="0">
                <a:solidFill>
                  <a:srgbClr val="003399"/>
                </a:solidFill>
                <a:latin typeface="trebuchet"/>
              </a:rPr>
              <a:t> </a:t>
            </a:r>
            <a:endParaRPr lang="en-GB" sz="2200" dirty="0">
              <a:solidFill>
                <a:srgbClr val="003399"/>
              </a:solidFill>
              <a:latin typeface="trebuche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3540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id="{9F92D020-CE74-4198-8F96-3337FDCEA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567" y="1710916"/>
            <a:ext cx="11257132" cy="3435531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„ЖЕЛЕЗНИЯТ ТРИЪГЪЛНИК“ – КАК ДА ГАРАНТИРАМЕ УСПЕХА</a:t>
            </a: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НА НАШИЯ ПРОЕКТ</a:t>
            </a:r>
          </a:p>
        </p:txBody>
      </p:sp>
    </p:spTree>
    <p:extLst>
      <p:ext uri="{BB962C8B-B14F-4D97-AF65-F5344CB8AC3E}">
        <p14:creationId xmlns:p14="http://schemas.microsoft.com/office/powerpoint/2010/main" val="265792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лавие 3">
            <a:extLst>
              <a:ext uri="{FF2B5EF4-FFF2-40B4-BE49-F238E27FC236}">
                <a16:creationId xmlns:a16="http://schemas.microsoft.com/office/drawing/2014/main" id="{D7C983CF-39FC-4B77-95C9-98841EEC8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Железният триъгълник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7080A299-6486-4877-AC9B-9225AED395BB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2000" b="1" cap="all" spc="200"/>
          </a:p>
          <a:p>
            <a:pPr indent="-2286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cap="all" spc="200"/>
              <a:t>Инструмент за осигуряване на баланс между обхват, време и ресурси.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BA7AF0C7-44C0-46CC-B81E-DBACA293C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6" r="7450" b="-1"/>
          <a:stretch>
            <a:fillRect/>
          </a:stretch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79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>
            <a:extLst>
              <a:ext uri="{FF2B5EF4-FFF2-40B4-BE49-F238E27FC236}">
                <a16:creationId xmlns:a16="http://schemas.microsoft.com/office/drawing/2014/main" id="{D7C983CF-39FC-4B77-95C9-98841EEC8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732" y="286603"/>
            <a:ext cx="10271406" cy="1450757"/>
          </a:xfrm>
        </p:spPr>
        <p:txBody>
          <a:bodyPr/>
          <a:lstStyle/>
          <a:p>
            <a:r>
              <a:rPr lang="bg-BG" dirty="0">
                <a:latin typeface="Trebuchet MS" panose="020B0603020202020204" pitchFamily="34" charset="0"/>
                <a:cs typeface="Times New Roman" panose="02020603050405020304" pitchFamily="18" charset="0"/>
              </a:rPr>
              <a:t>ТРОЙНА КОНСТАНТА?</a:t>
            </a:r>
          </a:p>
        </p:txBody>
      </p:sp>
      <p:graphicFrame>
        <p:nvGraphicFramePr>
          <p:cNvPr id="6" name="Диаграма 5">
            <a:extLst>
              <a:ext uri="{FF2B5EF4-FFF2-40B4-BE49-F238E27FC236}">
                <a16:creationId xmlns:a16="http://schemas.microsoft.com/office/drawing/2014/main" id="{D37293F4-8E03-474E-A6A6-92D7987B32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3409807"/>
              </p:ext>
            </p:extLst>
          </p:nvPr>
        </p:nvGraphicFramePr>
        <p:xfrm>
          <a:off x="5884836" y="1995941"/>
          <a:ext cx="5270844" cy="365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A7B4E1F9-9A0B-40A1-8BF5-FFB3EDBE248C}"/>
              </a:ext>
            </a:extLst>
          </p:cNvPr>
          <p:cNvSpPr txBox="1"/>
          <p:nvPr/>
        </p:nvSpPr>
        <p:spPr>
          <a:xfrm>
            <a:off x="1585732" y="2096806"/>
            <a:ext cx="63831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Успехът</a:t>
            </a:r>
            <a:r>
              <a:rPr lang="ru-RU" sz="2800" dirty="0">
                <a:latin typeface="Trebuchet MS" panose="020B0603020202020204" pitchFamily="34" charset="0"/>
                <a:cs typeface="Times New Roman" panose="02020603050405020304" pitchFamily="18" charset="0"/>
              </a:rPr>
              <a:t> на проекта </a:t>
            </a:r>
            <a:r>
              <a:rPr lang="ru-RU" sz="2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зависи</a:t>
            </a:r>
            <a:r>
              <a:rPr lang="ru-RU" sz="2800" dirty="0">
                <a:latin typeface="Trebuchet MS" panose="020B0603020202020204" pitchFamily="34" charset="0"/>
                <a:cs typeface="Times New Roman" panose="02020603050405020304" pitchFamily="18" charset="0"/>
              </a:rPr>
              <a:t> от баланса между </a:t>
            </a:r>
            <a:r>
              <a:rPr lang="ru-RU" sz="2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тези</a:t>
            </a:r>
            <a:r>
              <a:rPr lang="ru-RU" sz="2800" dirty="0">
                <a:latin typeface="Trebuchet MS" panose="020B0603020202020204" pitchFamily="34" charset="0"/>
                <a:cs typeface="Times New Roman" panose="02020603050405020304" pitchFamily="18" charset="0"/>
              </a:rPr>
              <a:t> три </a:t>
            </a:r>
            <a:r>
              <a:rPr lang="ru-RU" sz="2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елемента</a:t>
            </a:r>
            <a:r>
              <a:rPr lang="ru-RU" sz="2800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bg-BG" sz="2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3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лавие 3">
            <a:extLst>
              <a:ext uri="{FF2B5EF4-FFF2-40B4-BE49-F238E27FC236}">
                <a16:creationId xmlns:a16="http://schemas.microsoft.com/office/drawing/2014/main" id="{D7C983CF-39FC-4B77-95C9-98841EEC8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ОБХВАТ НА ПРОЕКТА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A2433A88-A958-D853-70E6-BEEE65F5487D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 err="1"/>
              <a:t>Определя</a:t>
            </a:r>
            <a:r>
              <a:rPr lang="en-US" sz="2000" dirty="0"/>
              <a:t> </a:t>
            </a:r>
            <a:r>
              <a:rPr lang="en-US" sz="2000" dirty="0" err="1"/>
              <a:t>цели</a:t>
            </a:r>
            <a:r>
              <a:rPr lang="en-US" sz="2000" dirty="0"/>
              <a:t>, </a:t>
            </a:r>
            <a:r>
              <a:rPr lang="en-US" sz="2000" dirty="0" err="1"/>
              <a:t>задачи</a:t>
            </a:r>
            <a:r>
              <a:rPr lang="en-US" sz="2000" dirty="0"/>
              <a:t> и </a:t>
            </a:r>
            <a:r>
              <a:rPr lang="en-US" sz="2000" dirty="0" err="1"/>
              <a:t>резултати</a:t>
            </a:r>
            <a:r>
              <a:rPr lang="en-US" sz="2000" dirty="0"/>
              <a:t>;</a:t>
            </a:r>
          </a:p>
          <a:p>
            <a:pPr lvl="0"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 err="1"/>
              <a:t>Изисква</a:t>
            </a:r>
            <a:r>
              <a:rPr lang="en-US" sz="2000" dirty="0"/>
              <a:t> </a:t>
            </a:r>
            <a:r>
              <a:rPr lang="en-US" sz="2000" dirty="0" err="1"/>
              <a:t>ясна</a:t>
            </a:r>
            <a:r>
              <a:rPr lang="en-US" sz="2000" dirty="0"/>
              <a:t> </a:t>
            </a:r>
            <a:r>
              <a:rPr lang="en-US" sz="2000" dirty="0" err="1"/>
              <a:t>структура</a:t>
            </a:r>
            <a:r>
              <a:rPr lang="en-US" sz="2000" dirty="0"/>
              <a:t> и </a:t>
            </a:r>
            <a:r>
              <a:rPr lang="en-US" sz="2000" dirty="0" err="1"/>
              <a:t>разпределение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отговорности</a:t>
            </a:r>
            <a:r>
              <a:rPr lang="en-US" sz="2000" dirty="0"/>
              <a:t>;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 err="1"/>
              <a:t>Прецизно</a:t>
            </a:r>
            <a:r>
              <a:rPr lang="en-US" sz="2000" dirty="0"/>
              <a:t> </a:t>
            </a:r>
            <a:r>
              <a:rPr lang="en-US" sz="2000" dirty="0" err="1"/>
              <a:t>дефиниран</a:t>
            </a:r>
            <a:r>
              <a:rPr lang="en-US" sz="2000" dirty="0"/>
              <a:t> </a:t>
            </a:r>
            <a:r>
              <a:rPr lang="en-US" sz="2000" dirty="0" err="1"/>
              <a:t>обхват</a:t>
            </a:r>
            <a:r>
              <a:rPr lang="en-US" sz="2000" dirty="0"/>
              <a:t> = </a:t>
            </a:r>
            <a:r>
              <a:rPr lang="en-US" sz="2000" dirty="0" err="1"/>
              <a:t>по-добър</a:t>
            </a:r>
            <a:r>
              <a:rPr lang="en-US" sz="2000" dirty="0"/>
              <a:t> </a:t>
            </a:r>
            <a:r>
              <a:rPr lang="en-US" sz="2000" dirty="0" err="1"/>
              <a:t>контрол</a:t>
            </a:r>
            <a:r>
              <a:rPr lang="en-US" sz="2000" dirty="0"/>
              <a:t> и </a:t>
            </a:r>
            <a:r>
              <a:rPr lang="en-US" sz="2000" dirty="0" err="1"/>
              <a:t>изпълнение</a:t>
            </a: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CA5BF032-1A60-49F5-B408-189672624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3065"/>
          <a:stretch>
            <a:fillRect/>
          </a:stretch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0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лавие 3">
            <a:extLst>
              <a:ext uri="{FF2B5EF4-FFF2-40B4-BE49-F238E27FC236}">
                <a16:creationId xmlns:a16="http://schemas.microsoft.com/office/drawing/2014/main" id="{D7C983CF-39FC-4B77-95C9-98841EEC8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ВРЕМЕТО КАТО КРИТИЧЕН ФАКТОР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FA59790B-E427-4A13-A2E5-C610BF8768C1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 err="1"/>
              <a:t>Проектът</a:t>
            </a:r>
            <a:r>
              <a:rPr lang="en-US" sz="2000" dirty="0"/>
              <a:t> </a:t>
            </a:r>
            <a:r>
              <a:rPr lang="en-US" sz="2000" dirty="0" err="1"/>
              <a:t>има</a:t>
            </a:r>
            <a:r>
              <a:rPr lang="en-US" sz="2000" dirty="0"/>
              <a:t> </a:t>
            </a:r>
            <a:r>
              <a:rPr lang="en-US" sz="2000" dirty="0" err="1"/>
              <a:t>начало</a:t>
            </a:r>
            <a:r>
              <a:rPr lang="en-US" sz="2000" dirty="0"/>
              <a:t> и </a:t>
            </a:r>
            <a:r>
              <a:rPr lang="en-US" sz="2000" dirty="0" err="1"/>
              <a:t>край</a:t>
            </a:r>
            <a:r>
              <a:rPr lang="en-US" sz="2000" dirty="0"/>
              <a:t>;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 err="1"/>
              <a:t>Забавяния</a:t>
            </a:r>
            <a:r>
              <a:rPr lang="en-US" sz="2000" dirty="0"/>
              <a:t> = </a:t>
            </a:r>
            <a:r>
              <a:rPr lang="en-US" sz="2000" dirty="0" err="1"/>
              <a:t>санкции</a:t>
            </a:r>
            <a:r>
              <a:rPr lang="en-US" sz="2000" dirty="0"/>
              <a:t>/</a:t>
            </a:r>
            <a:r>
              <a:rPr lang="en-US" sz="2000" dirty="0" err="1"/>
              <a:t>рискове</a:t>
            </a:r>
            <a:r>
              <a:rPr lang="en-US" sz="2000" dirty="0"/>
              <a:t>;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 err="1"/>
              <a:t>Реалистичен</a:t>
            </a:r>
            <a:r>
              <a:rPr lang="en-US" sz="2000" dirty="0"/>
              <a:t> </a:t>
            </a:r>
            <a:r>
              <a:rPr lang="en-US" sz="2000" dirty="0" err="1"/>
              <a:t>план-график</a:t>
            </a:r>
            <a:r>
              <a:rPr lang="en-US" sz="2000" dirty="0"/>
              <a:t>: </a:t>
            </a:r>
            <a:r>
              <a:rPr lang="en-US" sz="2000" dirty="0" err="1"/>
              <a:t>дейности</a:t>
            </a:r>
            <a:r>
              <a:rPr lang="en-US" sz="2000" dirty="0"/>
              <a:t>, </a:t>
            </a:r>
            <a:r>
              <a:rPr lang="en-US" sz="2000" dirty="0" err="1"/>
              <a:t>срокове</a:t>
            </a:r>
            <a:r>
              <a:rPr lang="en-US" sz="2000" dirty="0"/>
              <a:t>, </a:t>
            </a:r>
            <a:r>
              <a:rPr lang="en-US" sz="2000" dirty="0" err="1"/>
              <a:t>контролни</a:t>
            </a:r>
            <a:r>
              <a:rPr lang="en-US" sz="2000" dirty="0"/>
              <a:t> </a:t>
            </a:r>
            <a:r>
              <a:rPr lang="en-US" sz="2000" dirty="0" err="1"/>
              <a:t>точки</a:t>
            </a:r>
            <a:r>
              <a:rPr lang="en-US" sz="2000" dirty="0"/>
              <a:t>;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 err="1"/>
              <a:t>Времето</a:t>
            </a:r>
            <a:r>
              <a:rPr lang="en-US" sz="2000" dirty="0"/>
              <a:t> </a:t>
            </a:r>
            <a:r>
              <a:rPr lang="en-US" sz="2000" dirty="0" err="1"/>
              <a:t>се</a:t>
            </a:r>
            <a:r>
              <a:rPr lang="en-US" sz="2000" dirty="0"/>
              <a:t> </a:t>
            </a:r>
            <a:r>
              <a:rPr lang="en-US" sz="2000" dirty="0" err="1"/>
              <a:t>управлява</a:t>
            </a:r>
            <a:r>
              <a:rPr lang="en-US" sz="2000" dirty="0"/>
              <a:t> </a:t>
            </a:r>
            <a:r>
              <a:rPr lang="en-US" sz="2000" dirty="0" err="1"/>
              <a:t>динамично</a:t>
            </a:r>
            <a:r>
              <a:rPr lang="en-US" sz="2000" dirty="0"/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120D66-510C-5F83-C1FE-9CB8942EA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" b="2362"/>
          <a:stretch>
            <a:fillRect/>
          </a:stretch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08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8F89E3F-7A19-4D7B-A8EC-145F7F02A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/>
              <a:t>РЕСУРСИ И БЮДЖЕТ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4281D60E-4833-483B-8445-6F789A3348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Човешки</a:t>
            </a:r>
            <a:r>
              <a:rPr lang="en-US" sz="2000" dirty="0"/>
              <a:t>, </a:t>
            </a:r>
            <a:r>
              <a:rPr lang="en-US" sz="2000" dirty="0" err="1"/>
              <a:t>материални</a:t>
            </a:r>
            <a:r>
              <a:rPr lang="en-US" sz="2000" dirty="0"/>
              <a:t>, </a:t>
            </a:r>
            <a:r>
              <a:rPr lang="en-US" sz="2000" dirty="0" err="1"/>
              <a:t>технологични</a:t>
            </a:r>
            <a:r>
              <a:rPr lang="en-US" sz="2000" dirty="0"/>
              <a:t> </a:t>
            </a:r>
            <a:r>
              <a:rPr lang="en-US" sz="2000" dirty="0" err="1"/>
              <a:t>ресурси</a:t>
            </a:r>
            <a:r>
              <a:rPr lang="en-US" sz="2000" dirty="0"/>
              <a:t>;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Стриктна</a:t>
            </a:r>
            <a:r>
              <a:rPr lang="en-US" sz="2000" dirty="0"/>
              <a:t> </a:t>
            </a:r>
            <a:r>
              <a:rPr lang="en-US" sz="2000" dirty="0" err="1"/>
              <a:t>регулация</a:t>
            </a:r>
            <a:r>
              <a:rPr lang="en-US" sz="2000" dirty="0"/>
              <a:t> </a:t>
            </a:r>
            <a:r>
              <a:rPr lang="en-US" sz="2000" dirty="0" err="1"/>
              <a:t>при</a:t>
            </a:r>
            <a:r>
              <a:rPr lang="en-US" sz="2000" dirty="0"/>
              <a:t> </a:t>
            </a:r>
            <a:r>
              <a:rPr lang="en-US" sz="2000" dirty="0" err="1"/>
              <a:t>изпълнение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проекти</a:t>
            </a:r>
            <a:r>
              <a:rPr lang="en-US" sz="2000" dirty="0"/>
              <a:t>, </a:t>
            </a:r>
            <a:r>
              <a:rPr lang="en-US" sz="2000" dirty="0" err="1"/>
              <a:t>финансирани</a:t>
            </a:r>
            <a:r>
              <a:rPr lang="en-US" sz="2000" dirty="0"/>
              <a:t> </a:t>
            </a:r>
            <a:r>
              <a:rPr lang="en-US" sz="2000" dirty="0" err="1"/>
              <a:t>от</a:t>
            </a:r>
            <a:r>
              <a:rPr lang="en-US" sz="2000" dirty="0"/>
              <a:t> ЕС;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Планиране</a:t>
            </a:r>
            <a:r>
              <a:rPr lang="en-US" sz="2000" dirty="0"/>
              <a:t> и </a:t>
            </a:r>
            <a:r>
              <a:rPr lang="en-US" sz="2000" dirty="0" err="1"/>
              <a:t>документиране</a:t>
            </a:r>
            <a:r>
              <a:rPr lang="en-US" sz="2000" dirty="0"/>
              <a:t>;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Мониторинг</a:t>
            </a:r>
            <a:r>
              <a:rPr lang="en-US" sz="2000" dirty="0"/>
              <a:t> и </a:t>
            </a:r>
            <a:r>
              <a:rPr lang="en-US" sz="2000" dirty="0" err="1"/>
              <a:t>отчетност</a:t>
            </a:r>
            <a:r>
              <a:rPr lang="en-US" sz="2000" dirty="0"/>
              <a:t>;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Санкции</a:t>
            </a:r>
            <a:r>
              <a:rPr lang="en-US" sz="2000" dirty="0"/>
              <a:t> </a:t>
            </a:r>
            <a:r>
              <a:rPr lang="en-US" sz="2000" dirty="0" err="1"/>
              <a:t>при</a:t>
            </a:r>
            <a:r>
              <a:rPr lang="en-US" sz="2000" dirty="0"/>
              <a:t> </a:t>
            </a:r>
            <a:r>
              <a:rPr lang="en-US" sz="2000" dirty="0" err="1"/>
              <a:t>нарушения</a:t>
            </a:r>
            <a:r>
              <a:rPr lang="en-US" sz="2000" dirty="0"/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Контейнер за съдържание 5">
            <a:extLst>
              <a:ext uri="{FF2B5EF4-FFF2-40B4-BE49-F238E27FC236}">
                <a16:creationId xmlns:a16="http://schemas.microsoft.com/office/drawing/2014/main" id="{8F01B996-A963-4E45-9FD1-2F13AB978F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0" r="21734" b="2"/>
          <a:stretch>
            <a:fillRect/>
          </a:stretch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50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92616F1-99D0-48CA-BC9F-8BC466E58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РАЗШИРЕН МОДЕЛ НА ВИСОЦКИ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AF348EFD-6FC0-434B-A586-40A73BF977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Модел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Висоцки</a:t>
            </a:r>
            <a:r>
              <a:rPr lang="en-US" sz="2000" dirty="0"/>
              <a:t> = </a:t>
            </a:r>
            <a:r>
              <a:rPr lang="en-US" sz="2000" dirty="0" err="1"/>
              <a:t>Качество</a:t>
            </a:r>
            <a:r>
              <a:rPr lang="en-US" sz="2000" dirty="0"/>
              <a:t>, </a:t>
            </a:r>
            <a:r>
              <a:rPr lang="en-US" sz="2000" dirty="0" err="1"/>
              <a:t>риск</a:t>
            </a:r>
            <a:r>
              <a:rPr lang="en-US" sz="2000" dirty="0"/>
              <a:t> и </a:t>
            </a:r>
            <a:r>
              <a:rPr lang="en-US" sz="2000" dirty="0" err="1"/>
              <a:t>ресурси</a:t>
            </a:r>
            <a:r>
              <a:rPr lang="en-US" sz="2000" dirty="0"/>
              <a:t>;</a:t>
            </a:r>
          </a:p>
          <a:p>
            <a:pPr marL="0" indent="0">
              <a:buNone/>
            </a:pPr>
            <a:r>
              <a:rPr lang="en-US" sz="2000" dirty="0" err="1"/>
              <a:t>Проектиран</a:t>
            </a:r>
            <a:r>
              <a:rPr lang="en-US" sz="2000" dirty="0"/>
              <a:t> </a:t>
            </a: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реалистично</a:t>
            </a:r>
            <a:r>
              <a:rPr lang="en-US" sz="2000" dirty="0"/>
              <a:t> </a:t>
            </a:r>
            <a:r>
              <a:rPr lang="en-US" sz="2000" dirty="0" err="1"/>
              <a:t>планиране</a:t>
            </a:r>
            <a:r>
              <a:rPr lang="en-US" sz="2000" dirty="0"/>
              <a:t> и </a:t>
            </a:r>
            <a:r>
              <a:rPr lang="en-US" sz="2000" dirty="0" err="1"/>
              <a:t>контрол</a:t>
            </a:r>
            <a:r>
              <a:rPr lang="en-US" sz="2000" dirty="0"/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A6DAFB1C-6263-4F5F-9715-B4E6DA3D81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1820" r="11758" b="4"/>
          <a:stretch>
            <a:fillRect/>
          </a:stretch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68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92616F1-99D0-48CA-BC9F-8BC466E58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КАК РАБОТИ „ЖЕЛЕЗНИЯТ ТРИЪГЪЛНИК“?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AF348EFD-6FC0-434B-A586-40A73BF977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Обхват</a:t>
            </a:r>
            <a:r>
              <a:rPr lang="en-US" sz="2000" dirty="0"/>
              <a:t> – </a:t>
            </a:r>
            <a:r>
              <a:rPr lang="en-US" sz="2000" dirty="0" err="1"/>
              <a:t>Какво</a:t>
            </a:r>
            <a:r>
              <a:rPr lang="en-US" sz="2000" dirty="0"/>
              <a:t> </a:t>
            </a:r>
            <a:r>
              <a:rPr lang="en-US" sz="2000" dirty="0" err="1"/>
              <a:t>включва</a:t>
            </a:r>
            <a:r>
              <a:rPr lang="en-US" sz="2000" dirty="0"/>
              <a:t> </a:t>
            </a:r>
            <a:r>
              <a:rPr lang="en-US" sz="2000" dirty="0" err="1"/>
              <a:t>проектът</a:t>
            </a:r>
            <a:r>
              <a:rPr lang="en-US" sz="2000" dirty="0"/>
              <a:t>?</a:t>
            </a:r>
          </a:p>
          <a:p>
            <a:pPr marL="0" indent="0">
              <a:buNone/>
            </a:pPr>
            <a:r>
              <a:rPr lang="en-US" sz="2000" dirty="0" err="1"/>
              <a:t>Време</a:t>
            </a:r>
            <a:r>
              <a:rPr lang="en-US" sz="2000" dirty="0"/>
              <a:t> – </a:t>
            </a:r>
            <a:r>
              <a:rPr lang="en-US" sz="2000" dirty="0" err="1"/>
              <a:t>Колко</a:t>
            </a:r>
            <a:r>
              <a:rPr lang="en-US" sz="2000" dirty="0"/>
              <a:t> </a:t>
            </a:r>
            <a:r>
              <a:rPr lang="en-US" sz="2000" dirty="0" err="1"/>
              <a:t>време</a:t>
            </a:r>
            <a:r>
              <a:rPr lang="en-US" sz="2000" dirty="0"/>
              <a:t> е </a:t>
            </a:r>
            <a:r>
              <a:rPr lang="en-US" sz="2000" dirty="0" err="1"/>
              <a:t>нужно</a:t>
            </a:r>
            <a:r>
              <a:rPr lang="en-US" sz="2000" dirty="0"/>
              <a:t>?</a:t>
            </a:r>
          </a:p>
          <a:p>
            <a:pPr marL="0" indent="0">
              <a:buNone/>
            </a:pPr>
            <a:r>
              <a:rPr lang="en-US" sz="2000" dirty="0" err="1"/>
              <a:t>Ресурси</a:t>
            </a:r>
            <a:r>
              <a:rPr lang="en-US" sz="2000" dirty="0"/>
              <a:t> – </a:t>
            </a:r>
            <a:r>
              <a:rPr lang="en-US" sz="2000" dirty="0" err="1"/>
              <a:t>Какво</a:t>
            </a:r>
            <a:r>
              <a:rPr lang="en-US" sz="2000" dirty="0"/>
              <a:t> </a:t>
            </a:r>
            <a:r>
              <a:rPr lang="en-US" sz="2000" dirty="0" err="1"/>
              <a:t>ни</a:t>
            </a:r>
            <a:r>
              <a:rPr lang="en-US" sz="2000" dirty="0"/>
              <a:t> </a:t>
            </a:r>
            <a:r>
              <a:rPr lang="en-US" sz="2000" dirty="0" err="1"/>
              <a:t>трябва</a:t>
            </a:r>
            <a:r>
              <a:rPr lang="en-US" sz="2000" dirty="0"/>
              <a:t>?</a:t>
            </a:r>
          </a:p>
          <a:p>
            <a:pPr marL="0" indent="0">
              <a:buNone/>
            </a:pPr>
            <a:r>
              <a:rPr lang="en-US" sz="2000" dirty="0" err="1"/>
              <a:t>Забавяне</a:t>
            </a:r>
            <a:r>
              <a:rPr lang="en-US" sz="2000" b="1" dirty="0"/>
              <a:t> </a:t>
            </a:r>
          </a:p>
          <a:p>
            <a:pPr marL="0" indent="0">
              <a:buNone/>
            </a:pPr>
            <a:r>
              <a:rPr lang="en-US" sz="2000" dirty="0" err="1"/>
              <a:t>Намален</a:t>
            </a:r>
            <a:r>
              <a:rPr lang="en-US" sz="2000" dirty="0"/>
              <a:t> </a:t>
            </a:r>
            <a:r>
              <a:rPr lang="en-US" sz="2000" dirty="0" err="1"/>
              <a:t>обхват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Повече</a:t>
            </a:r>
            <a:r>
              <a:rPr lang="en-US" sz="2000" dirty="0"/>
              <a:t> </a:t>
            </a:r>
            <a:r>
              <a:rPr lang="en-US" sz="2000" dirty="0" err="1"/>
              <a:t>ресурси</a:t>
            </a:r>
            <a:endParaRPr lang="en-US" sz="2000" dirty="0"/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8EC08F3E-D372-4F1C-BFA3-DDE235B98D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85497" y="2484255"/>
            <a:ext cx="5002347" cy="37142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663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2394</TotalTime>
  <Words>1205</Words>
  <Application>Microsoft Office PowerPoint</Application>
  <PresentationFormat>Widescreen</PresentationFormat>
  <Paragraphs>96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Times New Roman</vt:lpstr>
      <vt:lpstr>trebuchet</vt:lpstr>
      <vt:lpstr>Trebuchet MS</vt:lpstr>
      <vt:lpstr>Тема на Office</vt:lpstr>
      <vt:lpstr>PowerPoint Presentation</vt:lpstr>
      <vt:lpstr>PowerPoint Presentation</vt:lpstr>
      <vt:lpstr>Железният триъгълник</vt:lpstr>
      <vt:lpstr>ТРОЙНА КОНСТАНТА?</vt:lpstr>
      <vt:lpstr>ОБХВАТ НА ПРОЕКТА </vt:lpstr>
      <vt:lpstr>ВРЕМЕТО КАТО КРИТИЧЕН ФАКТОР </vt:lpstr>
      <vt:lpstr>РЕСУРСИ И БЮДЖЕТ </vt:lpstr>
      <vt:lpstr>РАЗШИРЕН МОДЕЛ НА ВИСОЦКИ</vt:lpstr>
      <vt:lpstr>КАК РАБОТИ „ЖЕЛЕЗНИЯТ ТРИЪГЪЛНИК“?</vt:lpstr>
      <vt:lpstr>⚠️ Дисбаланс между обхват, време, ресурси?</vt:lpstr>
      <vt:lpstr>ЗАКЛЮЧЕНИЕ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1</dc:title>
  <dc:creator>Gabriela Raykovska</dc:creator>
  <cp:lastModifiedBy>Диана Петрова Тюркеджиева</cp:lastModifiedBy>
  <cp:revision>110</cp:revision>
  <dcterms:created xsi:type="dcterms:W3CDTF">2025-07-04T06:51:17Z</dcterms:created>
  <dcterms:modified xsi:type="dcterms:W3CDTF">2026-04-18T13:11:05Z</dcterms:modified>
</cp:coreProperties>
</file>