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1" r:id="rId2"/>
  </p:sldMasterIdLst>
  <p:notesMasterIdLst>
    <p:notesMasterId r:id="rId26"/>
  </p:notesMasterIdLst>
  <p:sldIdLst>
    <p:sldId id="257" r:id="rId3"/>
    <p:sldId id="287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5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Raykovska" initials="GR" lastIdx="1" clrIdx="0">
    <p:extLst>
      <p:ext uri="{19B8F6BF-5375-455C-9EA6-DF929625EA0E}">
        <p15:presenceInfo xmlns:p15="http://schemas.microsoft.com/office/powerpoint/2012/main" userId="8cc4f6012a79d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9" autoAdjust="0"/>
    <p:restoredTop sz="73919" autoAdjust="0"/>
  </p:normalViewPr>
  <p:slideViewPr>
    <p:cSldViewPr snapToGrid="0">
      <p:cViewPr varScale="1">
        <p:scale>
          <a:sx n="55" d="100"/>
          <a:sy n="55" d="100"/>
        </p:scale>
        <p:origin x="1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8F0C-E357-4907-AAC6-C7A4D5BF1BD7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52C1E-71FA-4F88-9120-54C838D33D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32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Без анализ на </a:t>
            </a:r>
            <a:r>
              <a:rPr lang="ru-RU" dirty="0" err="1"/>
              <a:t>средата</a:t>
            </a:r>
            <a:r>
              <a:rPr lang="ru-RU" dirty="0"/>
              <a:t>, </a:t>
            </a:r>
            <a:r>
              <a:rPr lang="ru-RU" dirty="0" err="1"/>
              <a:t>проектът</a:t>
            </a:r>
            <a:r>
              <a:rPr lang="ru-RU" dirty="0"/>
              <a:t> се </a:t>
            </a:r>
            <a:r>
              <a:rPr lang="ru-RU" dirty="0" err="1"/>
              <a:t>изгражда</a:t>
            </a:r>
            <a:r>
              <a:rPr lang="ru-RU" dirty="0"/>
              <a:t> на предположения. А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създава</a:t>
            </a:r>
            <a:r>
              <a:rPr lang="ru-RU" dirty="0"/>
              <a:t> риск от неуспех. SWOT и PESTLE ни </a:t>
            </a:r>
            <a:r>
              <a:rPr lang="ru-RU" dirty="0" err="1"/>
              <a:t>дават</a:t>
            </a:r>
            <a:r>
              <a:rPr lang="ru-RU" dirty="0"/>
              <a:t> </a:t>
            </a:r>
            <a:r>
              <a:rPr lang="ru-RU" dirty="0" err="1"/>
              <a:t>инструменти</a:t>
            </a:r>
            <a:r>
              <a:rPr lang="ru-RU" dirty="0"/>
              <a:t> да </a:t>
            </a:r>
            <a:r>
              <a:rPr lang="ru-RU" dirty="0" err="1"/>
              <a:t>мислим</a:t>
            </a:r>
            <a:r>
              <a:rPr lang="ru-RU" dirty="0"/>
              <a:t> стратегически, да </a:t>
            </a:r>
            <a:r>
              <a:rPr lang="ru-RU" dirty="0" err="1"/>
              <a:t>идентифицираме</a:t>
            </a:r>
            <a:r>
              <a:rPr lang="ru-RU" dirty="0"/>
              <a:t> </a:t>
            </a:r>
            <a:r>
              <a:rPr lang="ru-RU" dirty="0" err="1"/>
              <a:t>силните</a:t>
            </a:r>
            <a:r>
              <a:rPr lang="ru-RU" dirty="0"/>
              <a:t> си </a:t>
            </a:r>
            <a:r>
              <a:rPr lang="ru-RU" dirty="0" err="1"/>
              <a:t>страни</a:t>
            </a:r>
            <a:r>
              <a:rPr lang="ru-RU" dirty="0"/>
              <a:t>, да предвидим </a:t>
            </a:r>
            <a:r>
              <a:rPr lang="ru-RU" dirty="0" err="1"/>
              <a:t>рисковете</a:t>
            </a:r>
            <a:r>
              <a:rPr lang="ru-RU" dirty="0"/>
              <a:t> и да </a:t>
            </a:r>
            <a:r>
              <a:rPr lang="ru-RU" dirty="0" err="1"/>
              <a:t>използваме</a:t>
            </a:r>
            <a:r>
              <a:rPr lang="ru-RU" dirty="0"/>
              <a:t> </a:t>
            </a:r>
            <a:r>
              <a:rPr lang="ru-RU" dirty="0" err="1"/>
              <a:t>външните</a:t>
            </a:r>
            <a:r>
              <a:rPr lang="ru-RU" dirty="0"/>
              <a:t> </a:t>
            </a:r>
            <a:r>
              <a:rPr lang="ru-RU" dirty="0" err="1"/>
              <a:t>възможности</a:t>
            </a:r>
            <a:r>
              <a:rPr lang="ru-RU" dirty="0"/>
              <a:t>. </a:t>
            </a:r>
            <a:r>
              <a:rPr lang="ru-RU" dirty="0" err="1"/>
              <a:t>Анализът</a:t>
            </a:r>
            <a:r>
              <a:rPr lang="ru-RU" dirty="0"/>
              <a:t> е не само </a:t>
            </a:r>
            <a:r>
              <a:rPr lang="ru-RU" dirty="0" err="1"/>
              <a:t>начална</a:t>
            </a:r>
            <a:r>
              <a:rPr lang="ru-RU" dirty="0"/>
              <a:t> </a:t>
            </a:r>
            <a:r>
              <a:rPr lang="ru-RU" dirty="0" err="1"/>
              <a:t>стъпка</a:t>
            </a:r>
            <a:r>
              <a:rPr lang="ru-RU" dirty="0"/>
              <a:t>, но и основа за устойчив проект.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131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хора, </a:t>
            </a:r>
            <a:r>
              <a:rPr lang="ru-RU" dirty="0" err="1"/>
              <a:t>групи</a:t>
            </a:r>
            <a:r>
              <a:rPr lang="ru-RU" dirty="0"/>
              <a:t> или организации,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имат</a:t>
            </a:r>
            <a:r>
              <a:rPr lang="ru-RU" dirty="0"/>
              <a:t> интерес </a:t>
            </a:r>
            <a:r>
              <a:rPr lang="ru-RU" dirty="0" err="1"/>
              <a:t>към</a:t>
            </a:r>
            <a:r>
              <a:rPr lang="ru-RU" dirty="0"/>
              <a:t> даден проект,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окажат</a:t>
            </a:r>
            <a:r>
              <a:rPr lang="ru-RU" dirty="0"/>
              <a:t> влияние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неговото</a:t>
            </a:r>
            <a:r>
              <a:rPr lang="ru-RU" dirty="0"/>
              <a:t> </a:t>
            </a:r>
            <a:r>
              <a:rPr lang="ru-RU" dirty="0" err="1"/>
              <a:t>изпълнение</a:t>
            </a:r>
            <a:r>
              <a:rPr lang="ru-RU" dirty="0"/>
              <a:t> или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засегнати</a:t>
            </a:r>
            <a:r>
              <a:rPr lang="ru-RU" dirty="0"/>
              <a:t> от </a:t>
            </a:r>
            <a:r>
              <a:rPr lang="ru-RU" dirty="0" err="1"/>
              <a:t>резултатите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включва</a:t>
            </a:r>
            <a:r>
              <a:rPr lang="ru-RU" dirty="0"/>
              <a:t> </a:t>
            </a:r>
            <a:r>
              <a:rPr lang="ru-RU" dirty="0" err="1"/>
              <a:t>както</a:t>
            </a:r>
            <a:r>
              <a:rPr lang="ru-RU" dirty="0"/>
              <a:t> </a:t>
            </a:r>
            <a:r>
              <a:rPr lang="ru-RU" dirty="0" err="1"/>
              <a:t>активни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 в проекта, </a:t>
            </a:r>
            <a:r>
              <a:rPr lang="ru-RU" dirty="0" err="1"/>
              <a:t>така</a:t>
            </a:r>
            <a:r>
              <a:rPr lang="ru-RU" dirty="0"/>
              <a:t> и </a:t>
            </a:r>
            <a:r>
              <a:rPr lang="ru-RU" dirty="0" err="1"/>
              <a:t>външни</a:t>
            </a:r>
            <a:r>
              <a:rPr lang="ru-RU" dirty="0"/>
              <a:t> лица или институции с отношение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темата</a:t>
            </a:r>
            <a:r>
              <a:rPr lang="ru-RU" dirty="0"/>
              <a:t>. Те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допринесат</a:t>
            </a:r>
            <a:r>
              <a:rPr lang="ru-RU" dirty="0"/>
              <a:t> за успеха </a:t>
            </a:r>
            <a:r>
              <a:rPr lang="ru-RU" dirty="0" err="1"/>
              <a:t>му</a:t>
            </a:r>
            <a:r>
              <a:rPr lang="ru-RU" dirty="0"/>
              <a:t> чрез </a:t>
            </a:r>
            <a:r>
              <a:rPr lang="ru-RU" dirty="0" err="1"/>
              <a:t>подкрепа</a:t>
            </a:r>
            <a:r>
              <a:rPr lang="ru-RU" dirty="0"/>
              <a:t>, </a:t>
            </a:r>
            <a:r>
              <a:rPr lang="ru-RU" dirty="0" err="1"/>
              <a:t>ресурси</a:t>
            </a:r>
            <a:r>
              <a:rPr lang="ru-RU" dirty="0"/>
              <a:t> или </a:t>
            </a:r>
            <a:r>
              <a:rPr lang="ru-RU" dirty="0" err="1"/>
              <a:t>експертиза</a:t>
            </a:r>
            <a:r>
              <a:rPr lang="ru-RU" dirty="0"/>
              <a:t>, но </a:t>
            </a:r>
            <a:r>
              <a:rPr lang="ru-RU" dirty="0" err="1"/>
              <a:t>ако</a:t>
            </a:r>
            <a:r>
              <a:rPr lang="ru-RU" dirty="0"/>
              <a:t> не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включени</a:t>
            </a:r>
            <a:r>
              <a:rPr lang="ru-RU" dirty="0"/>
              <a:t> </a:t>
            </a:r>
            <a:r>
              <a:rPr lang="ru-RU" dirty="0" err="1"/>
              <a:t>навреме</a:t>
            </a:r>
            <a:r>
              <a:rPr lang="ru-RU" dirty="0"/>
              <a:t>, </a:t>
            </a:r>
            <a:r>
              <a:rPr lang="ru-RU" dirty="0" err="1"/>
              <a:t>съществува</a:t>
            </a:r>
            <a:r>
              <a:rPr lang="ru-RU" dirty="0"/>
              <a:t> риск да </a:t>
            </a:r>
            <a:r>
              <a:rPr lang="ru-RU" dirty="0" err="1"/>
              <a:t>попречат</a:t>
            </a:r>
            <a:r>
              <a:rPr lang="ru-RU" dirty="0"/>
              <a:t> на </a:t>
            </a:r>
            <a:r>
              <a:rPr lang="ru-RU" dirty="0" err="1"/>
              <a:t>изпълнението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. </a:t>
            </a:r>
            <a:r>
              <a:rPr lang="ru-RU" dirty="0" err="1"/>
              <a:t>Затова</a:t>
            </a:r>
            <a:r>
              <a:rPr lang="ru-RU" dirty="0"/>
              <a:t> </a:t>
            </a:r>
            <a:r>
              <a:rPr lang="ru-RU" dirty="0" err="1"/>
              <a:t>тяхната</a:t>
            </a:r>
            <a:r>
              <a:rPr lang="ru-RU" dirty="0"/>
              <a:t> идентификация е стратегически важна </a:t>
            </a:r>
            <a:r>
              <a:rPr lang="ru-RU" dirty="0" err="1"/>
              <a:t>стъпка</a:t>
            </a:r>
            <a:r>
              <a:rPr lang="ru-RU" dirty="0"/>
              <a:t> </a:t>
            </a:r>
            <a:r>
              <a:rPr lang="ru-RU" dirty="0" err="1"/>
              <a:t>още</a:t>
            </a:r>
            <a:r>
              <a:rPr lang="ru-RU" dirty="0"/>
              <a:t> в </a:t>
            </a:r>
            <a:r>
              <a:rPr lang="ru-RU" dirty="0" err="1"/>
              <a:t>началото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проект.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14733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всеки</a:t>
            </a:r>
            <a:r>
              <a:rPr lang="ru-RU" dirty="0"/>
              <a:t> проект, </a:t>
            </a:r>
            <a:r>
              <a:rPr lang="ru-RU" dirty="0" err="1"/>
              <a:t>особено</a:t>
            </a:r>
            <a:r>
              <a:rPr lang="ru-RU" dirty="0"/>
              <a:t> </a:t>
            </a:r>
            <a:r>
              <a:rPr lang="ru-RU" dirty="0" err="1"/>
              <a:t>когато</a:t>
            </a:r>
            <a:r>
              <a:rPr lang="ru-RU" dirty="0"/>
              <a:t> той е сложен или </a:t>
            </a:r>
            <a:r>
              <a:rPr lang="ru-RU" dirty="0" err="1"/>
              <a:t>обхваща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, </a:t>
            </a:r>
            <a:r>
              <a:rPr lang="ru-RU" dirty="0" err="1"/>
              <a:t>успехът</a:t>
            </a:r>
            <a:r>
              <a:rPr lang="ru-RU" dirty="0"/>
              <a:t> </a:t>
            </a:r>
            <a:r>
              <a:rPr lang="ru-RU" dirty="0" err="1"/>
              <a:t>зависи</a:t>
            </a:r>
            <a:r>
              <a:rPr lang="ru-RU" dirty="0"/>
              <a:t> от </a:t>
            </a:r>
            <a:r>
              <a:rPr lang="ru-RU" dirty="0" err="1"/>
              <a:t>това</a:t>
            </a:r>
            <a:r>
              <a:rPr lang="ru-RU" dirty="0"/>
              <a:t> дали </a:t>
            </a:r>
            <a:r>
              <a:rPr lang="ru-RU" dirty="0" err="1"/>
              <a:t>правилно</a:t>
            </a:r>
            <a:r>
              <a:rPr lang="ru-RU" dirty="0"/>
              <a:t>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идентифицирали</a:t>
            </a:r>
            <a:r>
              <a:rPr lang="ru-RU" dirty="0"/>
              <a:t> и </a:t>
            </a:r>
            <a:r>
              <a:rPr lang="ru-RU" dirty="0" err="1"/>
              <a:t>ангажирали</a:t>
            </a:r>
            <a:r>
              <a:rPr lang="ru-RU" dirty="0"/>
              <a:t>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. </a:t>
            </a:r>
            <a:r>
              <a:rPr lang="ru-RU" dirty="0" err="1"/>
              <a:t>Някои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голямо</a:t>
            </a:r>
            <a:r>
              <a:rPr lang="ru-RU" dirty="0"/>
              <a:t> влияние и </a:t>
            </a:r>
            <a:r>
              <a:rPr lang="ru-RU" dirty="0" err="1"/>
              <a:t>могат</a:t>
            </a:r>
            <a:r>
              <a:rPr lang="ru-RU" dirty="0"/>
              <a:t> да подкрепят или </a:t>
            </a:r>
            <a:r>
              <a:rPr lang="ru-RU" dirty="0" err="1"/>
              <a:t>попречат</a:t>
            </a:r>
            <a:r>
              <a:rPr lang="ru-RU" dirty="0"/>
              <a:t> на проекта. </a:t>
            </a:r>
            <a:r>
              <a:rPr lang="ru-RU" dirty="0" err="1"/>
              <a:t>Колкото</a:t>
            </a:r>
            <a:r>
              <a:rPr lang="ru-RU" dirty="0"/>
              <a:t> </a:t>
            </a:r>
            <a:r>
              <a:rPr lang="ru-RU" dirty="0" err="1"/>
              <a:t>по-рано</a:t>
            </a:r>
            <a:r>
              <a:rPr lang="ru-RU" dirty="0"/>
              <a:t> </a:t>
            </a:r>
            <a:r>
              <a:rPr lang="ru-RU" dirty="0" err="1"/>
              <a:t>ги</a:t>
            </a:r>
            <a:r>
              <a:rPr lang="ru-RU" dirty="0"/>
              <a:t> включим, толкова </a:t>
            </a:r>
            <a:r>
              <a:rPr lang="ru-RU" dirty="0" err="1"/>
              <a:t>по-добре</a:t>
            </a:r>
            <a:r>
              <a:rPr lang="ru-RU" dirty="0"/>
              <a:t> – </a:t>
            </a:r>
            <a:r>
              <a:rPr lang="ru-RU" dirty="0" err="1"/>
              <a:t>това</a:t>
            </a:r>
            <a:r>
              <a:rPr lang="ru-RU" dirty="0"/>
              <a:t> ни </a:t>
            </a:r>
            <a:r>
              <a:rPr lang="ru-RU" dirty="0" err="1"/>
              <a:t>помага</a:t>
            </a:r>
            <a:r>
              <a:rPr lang="ru-RU" dirty="0"/>
              <a:t> да </a:t>
            </a:r>
            <a:r>
              <a:rPr lang="ru-RU" dirty="0" err="1"/>
              <a:t>управляваме</a:t>
            </a:r>
            <a:r>
              <a:rPr lang="ru-RU" dirty="0"/>
              <a:t> </a:t>
            </a:r>
            <a:r>
              <a:rPr lang="ru-RU" dirty="0" err="1"/>
              <a:t>рискове</a:t>
            </a:r>
            <a:r>
              <a:rPr lang="ru-RU" dirty="0"/>
              <a:t>, да </a:t>
            </a:r>
            <a:r>
              <a:rPr lang="ru-RU" dirty="0" err="1"/>
              <a:t>планираме</a:t>
            </a:r>
            <a:r>
              <a:rPr lang="ru-RU" dirty="0"/>
              <a:t> реалистично и да постигнем </a:t>
            </a:r>
            <a:r>
              <a:rPr lang="ru-RU" dirty="0" err="1"/>
              <a:t>устойчиви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</a:t>
            </a:r>
            <a:r>
              <a:rPr lang="en-US" dirty="0"/>
              <a:t> 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4593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 dirty="0" err="1"/>
              <a:t>формулиране</a:t>
            </a:r>
            <a:r>
              <a:rPr lang="ru-RU" dirty="0"/>
              <a:t> на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е важно </a:t>
            </a:r>
            <a:r>
              <a:rPr lang="ru-RU" dirty="0" err="1"/>
              <a:t>тя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ясно и конкретно определена.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представлява</a:t>
            </a:r>
            <a:r>
              <a:rPr lang="ru-RU" dirty="0"/>
              <a:t> </a:t>
            </a:r>
            <a:r>
              <a:rPr lang="ru-RU" dirty="0" err="1"/>
              <a:t>хората</a:t>
            </a:r>
            <a:r>
              <a:rPr lang="ru-RU" dirty="0"/>
              <a:t>,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проектът</a:t>
            </a:r>
            <a:r>
              <a:rPr lang="ru-RU" dirty="0"/>
              <a:t> е </a:t>
            </a:r>
            <a:r>
              <a:rPr lang="ru-RU" dirty="0" err="1"/>
              <a:t>пряко</a:t>
            </a:r>
            <a:r>
              <a:rPr lang="ru-RU" dirty="0"/>
              <a:t> </a:t>
            </a:r>
            <a:r>
              <a:rPr lang="ru-RU" dirty="0" err="1"/>
              <a:t>насочен</a:t>
            </a:r>
            <a:r>
              <a:rPr lang="ru-RU" dirty="0"/>
              <a:t> – те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имат</a:t>
            </a:r>
            <a:r>
              <a:rPr lang="ru-RU" dirty="0"/>
              <a:t> общи характеристики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възраст</a:t>
            </a:r>
            <a:r>
              <a:rPr lang="ru-RU" dirty="0"/>
              <a:t>, </a:t>
            </a:r>
            <a:r>
              <a:rPr lang="ru-RU" dirty="0" err="1"/>
              <a:t>местоживеене</a:t>
            </a:r>
            <a:r>
              <a:rPr lang="ru-RU" dirty="0"/>
              <a:t>, социален статус или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релевантни</a:t>
            </a:r>
            <a:r>
              <a:rPr lang="ru-RU" dirty="0"/>
              <a:t> </a:t>
            </a:r>
            <a:r>
              <a:rPr lang="ru-RU" dirty="0" err="1"/>
              <a:t>признаци</a:t>
            </a:r>
            <a:r>
              <a:rPr lang="ru-RU" dirty="0"/>
              <a:t>. </a:t>
            </a:r>
            <a:r>
              <a:rPr lang="ru-RU" dirty="0" err="1"/>
              <a:t>Тя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количествено</a:t>
            </a:r>
            <a:r>
              <a:rPr lang="ru-RU" dirty="0"/>
              <a:t> измерима – например по 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 или процент от дадена </a:t>
            </a:r>
            <a:r>
              <a:rPr lang="ru-RU" dirty="0" err="1"/>
              <a:t>популация</a:t>
            </a:r>
            <a:r>
              <a:rPr lang="ru-RU" dirty="0"/>
              <a:t>. Не е </a:t>
            </a:r>
            <a:r>
              <a:rPr lang="ru-RU" dirty="0" err="1"/>
              <a:t>достатъчно</a:t>
            </a:r>
            <a:r>
              <a:rPr lang="ru-RU" dirty="0"/>
              <a:t> да кажем просто „</a:t>
            </a:r>
            <a:r>
              <a:rPr lang="ru-RU" dirty="0" err="1"/>
              <a:t>младежи</a:t>
            </a:r>
            <a:r>
              <a:rPr lang="ru-RU" dirty="0"/>
              <a:t>“ или „</a:t>
            </a:r>
            <a:r>
              <a:rPr lang="ru-RU" dirty="0" err="1"/>
              <a:t>възрастни</a:t>
            </a:r>
            <a:r>
              <a:rPr lang="ru-RU" dirty="0"/>
              <a:t> хора“. Нужно е да уточним например: „</a:t>
            </a:r>
            <a:r>
              <a:rPr lang="ru-RU" dirty="0" err="1"/>
              <a:t>младежи</a:t>
            </a:r>
            <a:r>
              <a:rPr lang="ru-RU" dirty="0"/>
              <a:t> между 18 и 25 </a:t>
            </a:r>
            <a:r>
              <a:rPr lang="ru-RU" dirty="0" err="1"/>
              <a:t>години</a:t>
            </a:r>
            <a:r>
              <a:rPr lang="ru-RU" dirty="0"/>
              <a:t>, </a:t>
            </a:r>
            <a:r>
              <a:rPr lang="ru-RU" dirty="0" err="1"/>
              <a:t>живеещи</a:t>
            </a:r>
            <a:r>
              <a:rPr lang="ru-RU" dirty="0"/>
              <a:t> в </a:t>
            </a:r>
            <a:r>
              <a:rPr lang="ru-RU" dirty="0" err="1"/>
              <a:t>селските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на </a:t>
            </a:r>
            <a:r>
              <a:rPr lang="ru-RU" dirty="0" err="1"/>
              <a:t>област</a:t>
            </a:r>
            <a:r>
              <a:rPr lang="ru-RU" dirty="0"/>
              <a:t> Х“.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прави</a:t>
            </a:r>
            <a:r>
              <a:rPr lang="ru-RU" dirty="0"/>
              <a:t> проекта </a:t>
            </a:r>
            <a:r>
              <a:rPr lang="ru-RU" dirty="0" err="1"/>
              <a:t>по-фокусиран</a:t>
            </a:r>
            <a:r>
              <a:rPr lang="ru-RU" dirty="0"/>
              <a:t>, измерим и </a:t>
            </a:r>
            <a:r>
              <a:rPr lang="ru-RU" dirty="0" err="1"/>
              <a:t>лесен</a:t>
            </a:r>
            <a:r>
              <a:rPr lang="ru-RU" dirty="0"/>
              <a:t> за оценка по </a:t>
            </a:r>
            <a:r>
              <a:rPr lang="ru-RU" dirty="0" err="1"/>
              <a:t>време</a:t>
            </a:r>
            <a:r>
              <a:rPr lang="ru-RU" dirty="0"/>
              <a:t> на </a:t>
            </a:r>
            <a:r>
              <a:rPr lang="ru-RU" dirty="0" err="1"/>
              <a:t>изпълнение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24267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видим как можем да </a:t>
            </a:r>
            <a:r>
              <a:rPr lang="ru-RU" dirty="0" err="1"/>
              <a:t>формулираме</a:t>
            </a:r>
            <a:r>
              <a:rPr lang="ru-RU" dirty="0"/>
              <a:t>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в социален проект на </a:t>
            </a:r>
            <a:r>
              <a:rPr lang="ru-RU" dirty="0" err="1"/>
              <a:t>църковна</a:t>
            </a:r>
            <a:r>
              <a:rPr lang="ru-RU" dirty="0"/>
              <a:t> </a:t>
            </a:r>
            <a:r>
              <a:rPr lang="ru-RU" dirty="0" err="1"/>
              <a:t>енория</a:t>
            </a:r>
            <a:r>
              <a:rPr lang="ru-RU" dirty="0"/>
              <a:t>. </a:t>
            </a:r>
            <a:r>
              <a:rPr lang="ru-RU" dirty="0" err="1"/>
              <a:t>Проектът</a:t>
            </a:r>
            <a:r>
              <a:rPr lang="ru-RU" dirty="0"/>
              <a:t> цели да </a:t>
            </a:r>
            <a:r>
              <a:rPr lang="ru-RU" dirty="0" err="1"/>
              <a:t>подпомогне</a:t>
            </a:r>
            <a:r>
              <a:rPr lang="ru-RU" dirty="0"/>
              <a:t> </a:t>
            </a:r>
            <a:r>
              <a:rPr lang="ru-RU" dirty="0" err="1"/>
              <a:t>самотни</a:t>
            </a:r>
            <a:r>
              <a:rPr lang="ru-RU" dirty="0"/>
              <a:t> </a:t>
            </a:r>
            <a:r>
              <a:rPr lang="ru-RU" dirty="0" err="1"/>
              <a:t>възрастни</a:t>
            </a:r>
            <a:r>
              <a:rPr lang="ru-RU" dirty="0"/>
              <a:t> хора.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дефинирана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: „</a:t>
            </a:r>
            <a:r>
              <a:rPr lang="ru-RU" dirty="0" err="1"/>
              <a:t>самотни</a:t>
            </a:r>
            <a:r>
              <a:rPr lang="ru-RU" dirty="0"/>
              <a:t> </a:t>
            </a:r>
            <a:r>
              <a:rPr lang="ru-RU" dirty="0" err="1"/>
              <a:t>възрастни</a:t>
            </a:r>
            <a:r>
              <a:rPr lang="ru-RU" dirty="0"/>
              <a:t> над 65 </a:t>
            </a:r>
            <a:r>
              <a:rPr lang="ru-RU" dirty="0" err="1"/>
              <a:t>години</a:t>
            </a:r>
            <a:r>
              <a:rPr lang="ru-RU" dirty="0"/>
              <a:t> от </a:t>
            </a:r>
            <a:r>
              <a:rPr lang="ru-RU" dirty="0" err="1"/>
              <a:t>нашата</a:t>
            </a:r>
            <a:r>
              <a:rPr lang="ru-RU" dirty="0"/>
              <a:t> </a:t>
            </a:r>
            <a:r>
              <a:rPr lang="ru-RU" dirty="0" err="1"/>
              <a:t>енория</a:t>
            </a:r>
            <a:r>
              <a:rPr lang="ru-RU" dirty="0"/>
              <a:t>“. </a:t>
            </a:r>
            <a:r>
              <a:rPr lang="ru-RU" dirty="0" err="1"/>
              <a:t>Преки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онези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участват</a:t>
            </a:r>
            <a:r>
              <a:rPr lang="ru-RU" dirty="0"/>
              <a:t> в </a:t>
            </a:r>
            <a:r>
              <a:rPr lang="ru-RU" dirty="0" err="1"/>
              <a:t>духовни</a:t>
            </a:r>
            <a:r>
              <a:rPr lang="ru-RU" dirty="0"/>
              <a:t>, </a:t>
            </a:r>
            <a:r>
              <a:rPr lang="ru-RU" dirty="0" err="1"/>
              <a:t>социални</a:t>
            </a:r>
            <a:r>
              <a:rPr lang="ru-RU" dirty="0"/>
              <a:t> и </a:t>
            </a:r>
            <a:r>
              <a:rPr lang="ru-RU" dirty="0" err="1"/>
              <a:t>културни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 – например 40 души. </a:t>
            </a:r>
            <a:r>
              <a:rPr lang="ru-RU" dirty="0" err="1"/>
              <a:t>Непреки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техните</a:t>
            </a:r>
            <a:r>
              <a:rPr lang="ru-RU" dirty="0"/>
              <a:t> близки, </a:t>
            </a:r>
            <a:r>
              <a:rPr lang="ru-RU" dirty="0" err="1"/>
              <a:t>местната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 и </a:t>
            </a:r>
            <a:r>
              <a:rPr lang="ru-RU" dirty="0" err="1"/>
              <a:t>църковните</a:t>
            </a:r>
            <a:r>
              <a:rPr lang="ru-RU" dirty="0"/>
              <a:t> служители,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ангажират</a:t>
            </a:r>
            <a:r>
              <a:rPr lang="ru-RU" dirty="0"/>
              <a:t>. Добре </a:t>
            </a:r>
            <a:r>
              <a:rPr lang="ru-RU" dirty="0" err="1"/>
              <a:t>дефинираната</a:t>
            </a:r>
            <a:r>
              <a:rPr lang="ru-RU" dirty="0"/>
              <a:t> </a:t>
            </a:r>
            <a:r>
              <a:rPr lang="ru-RU" dirty="0" err="1"/>
              <a:t>целева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позволява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планиране</a:t>
            </a:r>
            <a:r>
              <a:rPr lang="ru-RU" dirty="0"/>
              <a:t>, </a:t>
            </a:r>
            <a:r>
              <a:rPr lang="ru-RU" dirty="0" err="1"/>
              <a:t>отчетност</a:t>
            </a:r>
            <a:r>
              <a:rPr lang="ru-RU" dirty="0"/>
              <a:t> и </a:t>
            </a:r>
            <a:r>
              <a:rPr lang="ru-RU" dirty="0" err="1"/>
              <a:t>устойчивост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5168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се делят на </a:t>
            </a:r>
            <a:r>
              <a:rPr lang="ru-RU" dirty="0" err="1"/>
              <a:t>вътрешни</a:t>
            </a:r>
            <a:r>
              <a:rPr lang="ru-RU" dirty="0"/>
              <a:t> и </a:t>
            </a:r>
            <a:r>
              <a:rPr lang="ru-RU" dirty="0" err="1"/>
              <a:t>външни</a:t>
            </a:r>
            <a:r>
              <a:rPr lang="ru-RU" dirty="0"/>
              <a:t>. </a:t>
            </a:r>
            <a:r>
              <a:rPr lang="ru-RU" dirty="0" err="1"/>
              <a:t>Вътрешните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част от </a:t>
            </a:r>
            <a:r>
              <a:rPr lang="ru-RU" dirty="0" err="1"/>
              <a:t>самия</a:t>
            </a:r>
            <a:r>
              <a:rPr lang="ru-RU" dirty="0"/>
              <a:t> проект или </a:t>
            </a:r>
            <a:r>
              <a:rPr lang="ru-RU" dirty="0" err="1"/>
              <a:t>организацията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го </a:t>
            </a:r>
            <a:r>
              <a:rPr lang="ru-RU" dirty="0" err="1"/>
              <a:t>изпълнява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екипа</a:t>
            </a:r>
            <a:r>
              <a:rPr lang="ru-RU" dirty="0"/>
              <a:t>, </a:t>
            </a:r>
            <a:r>
              <a:rPr lang="ru-RU" dirty="0" err="1"/>
              <a:t>ръководството</a:t>
            </a:r>
            <a:r>
              <a:rPr lang="ru-RU" dirty="0"/>
              <a:t>, служители, </a:t>
            </a:r>
            <a:r>
              <a:rPr lang="ru-RU" dirty="0" err="1"/>
              <a:t>доброволци</a:t>
            </a:r>
            <a:r>
              <a:rPr lang="ru-RU" dirty="0"/>
              <a:t>. </a:t>
            </a:r>
            <a:r>
              <a:rPr lang="ru-RU" dirty="0" err="1"/>
              <a:t>Външните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партньори</a:t>
            </a:r>
            <a:r>
              <a:rPr lang="ru-RU" dirty="0"/>
              <a:t>, </a:t>
            </a:r>
            <a:r>
              <a:rPr lang="ru-RU" dirty="0" err="1"/>
              <a:t>бенефициенти</a:t>
            </a:r>
            <a:r>
              <a:rPr lang="ru-RU" dirty="0"/>
              <a:t>, </a:t>
            </a:r>
            <a:r>
              <a:rPr lang="ru-RU" dirty="0" err="1"/>
              <a:t>изпълнители</a:t>
            </a:r>
            <a:r>
              <a:rPr lang="ru-RU" dirty="0"/>
              <a:t>, </a:t>
            </a:r>
            <a:r>
              <a:rPr lang="ru-RU" dirty="0" err="1"/>
              <a:t>медии</a:t>
            </a:r>
            <a:r>
              <a:rPr lang="ru-RU" dirty="0"/>
              <a:t> и </a:t>
            </a:r>
            <a:r>
              <a:rPr lang="ru-RU" dirty="0" err="1"/>
              <a:t>други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извън</a:t>
            </a:r>
            <a:r>
              <a:rPr lang="ru-RU" dirty="0"/>
              <a:t> </a:t>
            </a:r>
            <a:r>
              <a:rPr lang="ru-RU" dirty="0" err="1"/>
              <a:t>организацията</a:t>
            </a:r>
            <a:r>
              <a:rPr lang="ru-RU" dirty="0"/>
              <a:t>, но </a:t>
            </a:r>
            <a:r>
              <a:rPr lang="ru-RU" dirty="0" err="1"/>
              <a:t>имат</a:t>
            </a:r>
            <a:r>
              <a:rPr lang="ru-RU" dirty="0"/>
              <a:t> интерес или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засегнати</a:t>
            </a:r>
            <a:r>
              <a:rPr lang="ru-RU" dirty="0"/>
              <a:t>. И </a:t>
            </a:r>
            <a:r>
              <a:rPr lang="ru-RU" dirty="0" err="1"/>
              <a:t>двете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очаквания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отчетем</a:t>
            </a:r>
            <a:r>
              <a:rPr lang="ru-RU" dirty="0"/>
              <a:t> в </a:t>
            </a:r>
            <a:r>
              <a:rPr lang="ru-RU" dirty="0" err="1"/>
              <a:t>нашето</a:t>
            </a:r>
            <a:r>
              <a:rPr lang="ru-RU" dirty="0"/>
              <a:t> управление.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540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Един от </a:t>
            </a:r>
            <a:r>
              <a:rPr lang="ru-RU" dirty="0" err="1"/>
              <a:t>важните</a:t>
            </a:r>
            <a:r>
              <a:rPr lang="ru-RU" dirty="0"/>
              <a:t> </a:t>
            </a:r>
            <a:r>
              <a:rPr lang="ru-RU" dirty="0" err="1"/>
              <a:t>етапи</a:t>
            </a:r>
            <a:r>
              <a:rPr lang="ru-RU" dirty="0"/>
              <a:t> при </a:t>
            </a:r>
            <a:r>
              <a:rPr lang="ru-RU" dirty="0" err="1"/>
              <a:t>идентифицирането</a:t>
            </a:r>
            <a:r>
              <a:rPr lang="ru-RU" dirty="0"/>
              <a:t> на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е да определим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, </a:t>
            </a:r>
            <a:r>
              <a:rPr lang="ru-RU" dirty="0" err="1"/>
              <a:t>преките</a:t>
            </a:r>
            <a:r>
              <a:rPr lang="ru-RU" dirty="0"/>
              <a:t> и </a:t>
            </a:r>
            <a:r>
              <a:rPr lang="ru-RU" dirty="0" err="1"/>
              <a:t>непреките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.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хората</a:t>
            </a:r>
            <a:r>
              <a:rPr lang="ru-RU" dirty="0"/>
              <a:t>,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основно</a:t>
            </a:r>
            <a:r>
              <a:rPr lang="ru-RU" dirty="0"/>
              <a:t> е </a:t>
            </a:r>
            <a:r>
              <a:rPr lang="ru-RU" dirty="0" err="1"/>
              <a:t>насочен</a:t>
            </a:r>
            <a:r>
              <a:rPr lang="ru-RU" dirty="0"/>
              <a:t> </a:t>
            </a:r>
            <a:r>
              <a:rPr lang="ru-RU" dirty="0" err="1"/>
              <a:t>проектът</a:t>
            </a:r>
            <a:r>
              <a:rPr lang="ru-RU" dirty="0"/>
              <a:t>. </a:t>
            </a:r>
            <a:r>
              <a:rPr lang="ru-RU" dirty="0" err="1"/>
              <a:t>Преките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</a:t>
            </a:r>
            <a:r>
              <a:rPr lang="ru-RU" dirty="0" err="1"/>
              <a:t>получават</a:t>
            </a:r>
            <a:r>
              <a:rPr lang="ru-RU" dirty="0"/>
              <a:t> конкретна </a:t>
            </a:r>
            <a:r>
              <a:rPr lang="ru-RU" dirty="0" err="1"/>
              <a:t>полза</a:t>
            </a:r>
            <a:r>
              <a:rPr lang="ru-RU" dirty="0"/>
              <a:t>, например обучение, услуга или продукт. </a:t>
            </a:r>
            <a:r>
              <a:rPr lang="ru-RU" dirty="0" err="1"/>
              <a:t>Непреки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се </a:t>
            </a:r>
            <a:r>
              <a:rPr lang="ru-RU" dirty="0" err="1"/>
              <a:t>възползват</a:t>
            </a:r>
            <a:r>
              <a:rPr lang="ru-RU" dirty="0"/>
              <a:t> </a:t>
            </a:r>
            <a:r>
              <a:rPr lang="ru-RU" dirty="0" err="1"/>
              <a:t>косвено</a:t>
            </a:r>
            <a:r>
              <a:rPr lang="ru-RU" dirty="0"/>
              <a:t> – </a:t>
            </a:r>
            <a:r>
              <a:rPr lang="ru-RU" dirty="0" err="1"/>
              <a:t>семействата</a:t>
            </a:r>
            <a:r>
              <a:rPr lang="ru-RU" dirty="0"/>
              <a:t>, </a:t>
            </a:r>
            <a:r>
              <a:rPr lang="ru-RU" dirty="0" err="1"/>
              <a:t>общността</a:t>
            </a:r>
            <a:r>
              <a:rPr lang="ru-RU" dirty="0"/>
              <a:t>, </a:t>
            </a:r>
            <a:r>
              <a:rPr lang="ru-RU" dirty="0" err="1"/>
              <a:t>институциите</a:t>
            </a:r>
            <a:r>
              <a:rPr lang="ru-RU" dirty="0"/>
              <a:t>. </a:t>
            </a:r>
            <a:r>
              <a:rPr lang="ru-RU" dirty="0" err="1"/>
              <a:t>Разграничаването</a:t>
            </a:r>
            <a:r>
              <a:rPr lang="ru-RU" dirty="0"/>
              <a:t> </a:t>
            </a:r>
            <a:r>
              <a:rPr lang="ru-RU" dirty="0" err="1"/>
              <a:t>помага</a:t>
            </a:r>
            <a:r>
              <a:rPr lang="ru-RU" dirty="0"/>
              <a:t> при </a:t>
            </a:r>
            <a:r>
              <a:rPr lang="ru-RU" dirty="0" err="1"/>
              <a:t>планиране</a:t>
            </a:r>
            <a:r>
              <a:rPr lang="ru-RU" dirty="0"/>
              <a:t> и оценка на </a:t>
            </a:r>
            <a:r>
              <a:rPr lang="ru-RU" dirty="0" err="1"/>
              <a:t>въздействието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390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47356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Процесът</a:t>
            </a:r>
            <a:r>
              <a:rPr lang="ru-RU" dirty="0"/>
              <a:t> на идентификация на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</a:t>
            </a:r>
            <a:r>
              <a:rPr lang="ru-RU" dirty="0" err="1"/>
              <a:t>започва</a:t>
            </a:r>
            <a:r>
              <a:rPr lang="ru-RU" dirty="0"/>
              <a:t> с </a:t>
            </a:r>
            <a:r>
              <a:rPr lang="ru-RU" dirty="0" err="1"/>
              <a:t>въпроса</a:t>
            </a:r>
            <a:r>
              <a:rPr lang="ru-RU" dirty="0"/>
              <a:t>: кой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повлияе</a:t>
            </a:r>
            <a:r>
              <a:rPr lang="ru-RU" dirty="0"/>
              <a:t> или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повлиян</a:t>
            </a:r>
            <a:r>
              <a:rPr lang="ru-RU" dirty="0"/>
              <a:t> от </a:t>
            </a:r>
            <a:r>
              <a:rPr lang="ru-RU" dirty="0" err="1"/>
              <a:t>нашия</a:t>
            </a:r>
            <a:r>
              <a:rPr lang="ru-RU" dirty="0"/>
              <a:t> проект?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включва</a:t>
            </a:r>
            <a:r>
              <a:rPr lang="ru-RU" dirty="0"/>
              <a:t> </a:t>
            </a:r>
            <a:r>
              <a:rPr lang="ru-RU" dirty="0" err="1"/>
              <a:t>целеви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, </a:t>
            </a:r>
            <a:r>
              <a:rPr lang="ru-RU" dirty="0" err="1"/>
              <a:t>партньори</a:t>
            </a:r>
            <a:r>
              <a:rPr lang="ru-RU" dirty="0"/>
              <a:t>, институции, </a:t>
            </a:r>
            <a:r>
              <a:rPr lang="ru-RU" dirty="0" err="1"/>
              <a:t>финансиращи</a:t>
            </a:r>
            <a:r>
              <a:rPr lang="ru-RU" dirty="0"/>
              <a:t> организации, но и </a:t>
            </a:r>
            <a:r>
              <a:rPr lang="ru-RU" dirty="0" err="1"/>
              <a:t>потенциални</a:t>
            </a:r>
            <a:r>
              <a:rPr lang="ru-RU" dirty="0"/>
              <a:t> </a:t>
            </a:r>
            <a:r>
              <a:rPr lang="ru-RU" dirty="0" err="1"/>
              <a:t>опоненти</a:t>
            </a:r>
            <a:r>
              <a:rPr lang="ru-RU" dirty="0"/>
              <a:t>. Необходимо е да </a:t>
            </a:r>
            <a:r>
              <a:rPr lang="ru-RU" dirty="0" err="1"/>
              <a:t>съберем</a:t>
            </a:r>
            <a:r>
              <a:rPr lang="ru-RU" dirty="0"/>
              <a:t> </a:t>
            </a:r>
            <a:r>
              <a:rPr lang="ru-RU" dirty="0" err="1"/>
              <a:t>данни</a:t>
            </a:r>
            <a:r>
              <a:rPr lang="ru-RU" dirty="0"/>
              <a:t> за </a:t>
            </a:r>
            <a:r>
              <a:rPr lang="ru-RU" dirty="0" err="1"/>
              <a:t>техните</a:t>
            </a:r>
            <a:r>
              <a:rPr lang="ru-RU" dirty="0"/>
              <a:t> </a:t>
            </a:r>
            <a:r>
              <a:rPr lang="ru-RU" dirty="0" err="1"/>
              <a:t>интереси</a:t>
            </a:r>
            <a:r>
              <a:rPr lang="ru-RU" dirty="0"/>
              <a:t>, </a:t>
            </a:r>
            <a:r>
              <a:rPr lang="ru-RU" dirty="0" err="1"/>
              <a:t>нужди</a:t>
            </a:r>
            <a:r>
              <a:rPr lang="ru-RU" dirty="0"/>
              <a:t>, влияние и </a:t>
            </a:r>
            <a:r>
              <a:rPr lang="ru-RU" dirty="0" err="1"/>
              <a:t>потенциално</a:t>
            </a:r>
            <a:r>
              <a:rPr lang="ru-RU" dirty="0"/>
              <a:t> участие. </a:t>
            </a:r>
            <a:r>
              <a:rPr lang="ru-RU" dirty="0" err="1"/>
              <a:t>Колкото</a:t>
            </a:r>
            <a:r>
              <a:rPr lang="ru-RU" dirty="0"/>
              <a:t> </a:t>
            </a:r>
            <a:r>
              <a:rPr lang="ru-RU" dirty="0" err="1"/>
              <a:t>по-рано</a:t>
            </a:r>
            <a:r>
              <a:rPr lang="ru-RU" dirty="0"/>
              <a:t> </a:t>
            </a:r>
            <a:r>
              <a:rPr lang="ru-RU" dirty="0" err="1"/>
              <a:t>идентифицираме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, толкова </a:t>
            </a:r>
            <a:r>
              <a:rPr lang="ru-RU" dirty="0" err="1"/>
              <a:t>по-добре</a:t>
            </a:r>
            <a:r>
              <a:rPr lang="ru-RU" dirty="0"/>
              <a:t> можем да </a:t>
            </a:r>
            <a:r>
              <a:rPr lang="ru-RU" dirty="0" err="1"/>
              <a:t>планираме</a:t>
            </a:r>
            <a:r>
              <a:rPr lang="ru-RU" dirty="0"/>
              <a:t> </a:t>
            </a:r>
            <a:r>
              <a:rPr lang="ru-RU" dirty="0" err="1"/>
              <a:t>взаимодействията</a:t>
            </a:r>
            <a:r>
              <a:rPr lang="ru-RU" dirty="0"/>
              <a:t> и да предотвратим </a:t>
            </a:r>
            <a:r>
              <a:rPr lang="ru-RU" dirty="0" err="1"/>
              <a:t>бъдещи</a:t>
            </a:r>
            <a:r>
              <a:rPr lang="ru-RU" dirty="0"/>
              <a:t> </a:t>
            </a:r>
            <a:r>
              <a:rPr lang="ru-RU" dirty="0" err="1"/>
              <a:t>конфликти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597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717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59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приложим анализа </a:t>
            </a:r>
            <a:r>
              <a:rPr lang="ru-RU" dirty="0" err="1"/>
              <a:t>към</a:t>
            </a:r>
            <a:r>
              <a:rPr lang="ru-RU" dirty="0"/>
              <a:t> социален проект – например </a:t>
            </a:r>
            <a:r>
              <a:rPr lang="ru-RU" dirty="0" err="1"/>
              <a:t>създаване</a:t>
            </a:r>
            <a:r>
              <a:rPr lang="ru-RU" dirty="0"/>
              <a:t> на дом за </a:t>
            </a:r>
            <a:r>
              <a:rPr lang="ru-RU" dirty="0" err="1"/>
              <a:t>възрастни</a:t>
            </a:r>
            <a:r>
              <a:rPr lang="ru-RU" dirty="0"/>
              <a:t> хора.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самите</a:t>
            </a:r>
            <a:r>
              <a:rPr lang="ru-RU" dirty="0"/>
              <a:t> </a:t>
            </a:r>
            <a:r>
              <a:rPr lang="ru-RU" dirty="0" err="1"/>
              <a:t>възрастни</a:t>
            </a:r>
            <a:r>
              <a:rPr lang="ru-RU" dirty="0"/>
              <a:t>, </a:t>
            </a:r>
            <a:r>
              <a:rPr lang="ru-RU" dirty="0" err="1"/>
              <a:t>преките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– </a:t>
            </a:r>
            <a:r>
              <a:rPr lang="ru-RU" dirty="0" err="1"/>
              <a:t>настанените</a:t>
            </a:r>
            <a:r>
              <a:rPr lang="ru-RU" dirty="0"/>
              <a:t> хора и </a:t>
            </a:r>
            <a:r>
              <a:rPr lang="ru-RU" dirty="0" err="1"/>
              <a:t>персоналът</a:t>
            </a:r>
            <a:r>
              <a:rPr lang="ru-RU" dirty="0"/>
              <a:t>. </a:t>
            </a:r>
            <a:r>
              <a:rPr lang="ru-RU" dirty="0" err="1"/>
              <a:t>Непреки</a:t>
            </a:r>
            <a:r>
              <a:rPr lang="ru-RU" dirty="0"/>
              <a:t> </a:t>
            </a:r>
            <a:r>
              <a:rPr lang="ru-RU" dirty="0" err="1"/>
              <a:t>бенефициери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техните</a:t>
            </a:r>
            <a:r>
              <a:rPr lang="ru-RU" dirty="0"/>
              <a:t> семейства и </a:t>
            </a:r>
            <a:r>
              <a:rPr lang="ru-RU" dirty="0" err="1"/>
              <a:t>местната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. За всяка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анализираме</a:t>
            </a:r>
            <a:r>
              <a:rPr lang="ru-RU" dirty="0"/>
              <a:t> </a:t>
            </a:r>
            <a:r>
              <a:rPr lang="ru-RU" dirty="0" err="1"/>
              <a:t>интересите</a:t>
            </a:r>
            <a:r>
              <a:rPr lang="ru-RU" dirty="0"/>
              <a:t>, </a:t>
            </a:r>
            <a:r>
              <a:rPr lang="ru-RU" dirty="0" err="1"/>
              <a:t>очакванията</a:t>
            </a:r>
            <a:r>
              <a:rPr lang="ru-RU" dirty="0"/>
              <a:t> и потенциала им да </a:t>
            </a:r>
            <a:r>
              <a:rPr lang="ru-RU" dirty="0" err="1"/>
              <a:t>повлияят</a:t>
            </a:r>
            <a:r>
              <a:rPr lang="ru-RU" dirty="0"/>
              <a:t>.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избираме</a:t>
            </a:r>
            <a:r>
              <a:rPr lang="ru-RU" dirty="0"/>
              <a:t> </a:t>
            </a:r>
            <a:r>
              <a:rPr lang="ru-RU" dirty="0" err="1"/>
              <a:t>правилната</a:t>
            </a:r>
            <a:r>
              <a:rPr lang="ru-RU" dirty="0"/>
              <a:t> стратегия за </a:t>
            </a:r>
            <a:r>
              <a:rPr lang="ru-RU" dirty="0" err="1"/>
              <a:t>комуникация</a:t>
            </a:r>
            <a:r>
              <a:rPr lang="ru-RU" dirty="0"/>
              <a:t> и участие на всяка страна.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86447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анализирали</a:t>
            </a:r>
            <a:r>
              <a:rPr lang="ru-RU" dirty="0"/>
              <a:t>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,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изготвим</a:t>
            </a:r>
            <a:r>
              <a:rPr lang="ru-RU" dirty="0"/>
              <a:t> план за работа с </a:t>
            </a:r>
            <a:r>
              <a:rPr lang="ru-RU" dirty="0" err="1"/>
              <a:t>тях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включва</a:t>
            </a:r>
            <a:r>
              <a:rPr lang="ru-RU" dirty="0"/>
              <a:t> </a:t>
            </a:r>
            <a:r>
              <a:rPr lang="ru-RU" dirty="0" err="1"/>
              <a:t>определяне</a:t>
            </a:r>
            <a:r>
              <a:rPr lang="ru-RU" dirty="0"/>
              <a:t> на </a:t>
            </a:r>
            <a:r>
              <a:rPr lang="ru-RU" dirty="0" err="1"/>
              <a:t>подходящи</a:t>
            </a:r>
            <a:r>
              <a:rPr lang="ru-RU" dirty="0"/>
              <a:t> действия – </a:t>
            </a:r>
            <a:r>
              <a:rPr lang="ru-RU" dirty="0" err="1"/>
              <a:t>срещи</a:t>
            </a:r>
            <a:r>
              <a:rPr lang="ru-RU" dirty="0"/>
              <a:t>, </a:t>
            </a:r>
            <a:r>
              <a:rPr lang="ru-RU" dirty="0" err="1"/>
              <a:t>консултации</a:t>
            </a:r>
            <a:r>
              <a:rPr lang="ru-RU" dirty="0"/>
              <a:t>, </a:t>
            </a:r>
            <a:r>
              <a:rPr lang="ru-RU" dirty="0" err="1"/>
              <a:t>информационни</a:t>
            </a:r>
            <a:r>
              <a:rPr lang="ru-RU" dirty="0"/>
              <a:t> кампании или </a:t>
            </a:r>
            <a:r>
              <a:rPr lang="ru-RU" dirty="0" err="1"/>
              <a:t>съвместни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. Важно е да </a:t>
            </a:r>
            <a:r>
              <a:rPr lang="ru-RU" dirty="0" err="1"/>
              <a:t>поддържаме</a:t>
            </a:r>
            <a:r>
              <a:rPr lang="ru-RU" dirty="0"/>
              <a:t> </a:t>
            </a:r>
            <a:r>
              <a:rPr lang="ru-RU" dirty="0" err="1"/>
              <a:t>редовна</a:t>
            </a:r>
            <a:r>
              <a:rPr lang="ru-RU" dirty="0"/>
              <a:t> и ясна </a:t>
            </a:r>
            <a:r>
              <a:rPr lang="ru-RU" dirty="0" err="1"/>
              <a:t>комуникация</a:t>
            </a:r>
            <a:r>
              <a:rPr lang="ru-RU" dirty="0"/>
              <a:t>, да </a:t>
            </a:r>
            <a:r>
              <a:rPr lang="ru-RU" dirty="0" err="1"/>
              <a:t>отчитаме</a:t>
            </a:r>
            <a:r>
              <a:rPr lang="ru-RU" dirty="0"/>
              <a:t> </a:t>
            </a:r>
            <a:r>
              <a:rPr lang="ru-RU" dirty="0" err="1"/>
              <a:t>техните</a:t>
            </a:r>
            <a:r>
              <a:rPr lang="ru-RU" dirty="0"/>
              <a:t> </a:t>
            </a:r>
            <a:r>
              <a:rPr lang="ru-RU" dirty="0" err="1"/>
              <a:t>очаквания</a:t>
            </a:r>
            <a:r>
              <a:rPr lang="ru-RU" dirty="0"/>
              <a:t> и да </a:t>
            </a:r>
            <a:r>
              <a:rPr lang="ru-RU" dirty="0" err="1"/>
              <a:t>реагираме</a:t>
            </a:r>
            <a:r>
              <a:rPr lang="ru-RU" dirty="0"/>
              <a:t> при </a:t>
            </a:r>
            <a:r>
              <a:rPr lang="ru-RU" dirty="0" err="1"/>
              <a:t>възникване</a:t>
            </a:r>
            <a:r>
              <a:rPr lang="ru-RU" dirty="0"/>
              <a:t> на </a:t>
            </a:r>
            <a:r>
              <a:rPr lang="ru-RU" dirty="0" err="1"/>
              <a:t>напрежение</a:t>
            </a:r>
            <a:r>
              <a:rPr lang="ru-RU" dirty="0"/>
              <a:t> или нови </a:t>
            </a:r>
            <a:r>
              <a:rPr lang="ru-RU" dirty="0" err="1"/>
              <a:t>интереси</a:t>
            </a:r>
            <a:r>
              <a:rPr lang="ru-RU" dirty="0"/>
              <a:t>. </a:t>
            </a:r>
            <a:r>
              <a:rPr lang="ru-RU" dirty="0" err="1"/>
              <a:t>Участието</a:t>
            </a:r>
            <a:r>
              <a:rPr lang="ru-RU" dirty="0"/>
              <a:t> им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планирано</a:t>
            </a:r>
            <a:r>
              <a:rPr lang="ru-RU" dirty="0"/>
              <a:t> и </a:t>
            </a:r>
            <a:r>
              <a:rPr lang="ru-RU" dirty="0" err="1"/>
              <a:t>наблюдавано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целия</a:t>
            </a:r>
            <a:r>
              <a:rPr lang="ru-RU" dirty="0"/>
              <a:t> </a:t>
            </a:r>
            <a:r>
              <a:rPr lang="ru-RU" dirty="0" err="1"/>
              <a:t>проектен</a:t>
            </a:r>
            <a:r>
              <a:rPr lang="ru-RU" dirty="0"/>
              <a:t> </a:t>
            </a:r>
            <a:r>
              <a:rPr lang="ru-RU" dirty="0" err="1"/>
              <a:t>цикъл</a:t>
            </a:r>
            <a:r>
              <a:rPr lang="ru-RU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78028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Успешните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се </a:t>
            </a:r>
            <a:r>
              <a:rPr lang="ru-RU" dirty="0" err="1"/>
              <a:t>раждат</a:t>
            </a:r>
            <a:r>
              <a:rPr lang="ru-RU" dirty="0"/>
              <a:t> в </a:t>
            </a:r>
            <a:r>
              <a:rPr lang="ru-RU" dirty="0" err="1"/>
              <a:t>сътрудничество</a:t>
            </a:r>
            <a:r>
              <a:rPr lang="ru-RU" dirty="0"/>
              <a:t>. </a:t>
            </a:r>
            <a:r>
              <a:rPr lang="ru-RU" dirty="0" err="1"/>
              <a:t>Колкото</a:t>
            </a:r>
            <a:r>
              <a:rPr lang="ru-RU" dirty="0"/>
              <a:t> </a:t>
            </a:r>
            <a:r>
              <a:rPr lang="ru-RU" dirty="0" err="1"/>
              <a:t>по-добре</a:t>
            </a:r>
            <a:r>
              <a:rPr lang="ru-RU" dirty="0"/>
              <a:t> </a:t>
            </a:r>
            <a:r>
              <a:rPr lang="ru-RU" dirty="0" err="1"/>
              <a:t>познаваме</a:t>
            </a:r>
            <a:r>
              <a:rPr lang="ru-RU" dirty="0"/>
              <a:t>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и </a:t>
            </a:r>
            <a:r>
              <a:rPr lang="ru-RU" dirty="0" err="1"/>
              <a:t>съумеем</a:t>
            </a:r>
            <a:r>
              <a:rPr lang="ru-RU" dirty="0"/>
              <a:t> да </a:t>
            </a:r>
            <a:r>
              <a:rPr lang="ru-RU" dirty="0" err="1"/>
              <a:t>ги</a:t>
            </a:r>
            <a:r>
              <a:rPr lang="ru-RU" dirty="0"/>
              <a:t> включим по </a:t>
            </a:r>
            <a:r>
              <a:rPr lang="ru-RU" dirty="0" err="1"/>
              <a:t>подходящ</a:t>
            </a:r>
            <a:r>
              <a:rPr lang="ru-RU" dirty="0"/>
              <a:t> начин, толкова </a:t>
            </a:r>
            <a:r>
              <a:rPr lang="ru-RU" dirty="0" err="1"/>
              <a:t>по-устойчиви</a:t>
            </a:r>
            <a:r>
              <a:rPr lang="ru-RU" dirty="0"/>
              <a:t>, </a:t>
            </a:r>
            <a:r>
              <a:rPr lang="ru-RU" dirty="0" err="1"/>
              <a:t>подкрепени</a:t>
            </a:r>
            <a:r>
              <a:rPr lang="ru-RU" dirty="0"/>
              <a:t> и </a:t>
            </a:r>
            <a:r>
              <a:rPr lang="ru-RU" dirty="0" err="1"/>
              <a:t>ефективни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нашите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 </a:t>
            </a:r>
            <a:r>
              <a:rPr lang="ru-RU" dirty="0" err="1"/>
              <a:t>Анализът</a:t>
            </a:r>
            <a:r>
              <a:rPr lang="ru-RU" dirty="0"/>
              <a:t> и </a:t>
            </a:r>
            <a:r>
              <a:rPr lang="ru-RU" dirty="0" err="1"/>
              <a:t>участието</a:t>
            </a:r>
            <a:r>
              <a:rPr lang="ru-RU" dirty="0"/>
              <a:t> на </a:t>
            </a:r>
            <a:r>
              <a:rPr lang="ru-RU" dirty="0" err="1"/>
              <a:t>заинтересованите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не е просто </a:t>
            </a:r>
            <a:r>
              <a:rPr lang="ru-RU" dirty="0" err="1"/>
              <a:t>административна</a:t>
            </a:r>
            <a:r>
              <a:rPr lang="ru-RU" dirty="0"/>
              <a:t> задача – </a:t>
            </a:r>
            <a:r>
              <a:rPr lang="ru-RU" dirty="0" err="1"/>
              <a:t>това</a:t>
            </a:r>
            <a:r>
              <a:rPr lang="ru-RU" dirty="0"/>
              <a:t> е стратегически инструмент за управление на </a:t>
            </a:r>
            <a:r>
              <a:rPr lang="ru-RU" dirty="0" err="1"/>
              <a:t>проекти</a:t>
            </a:r>
            <a:r>
              <a:rPr lang="ru-RU" dirty="0"/>
              <a:t> с </a:t>
            </a:r>
            <a:r>
              <a:rPr lang="ru-RU" dirty="0" err="1"/>
              <a:t>реално</a:t>
            </a:r>
            <a:r>
              <a:rPr lang="ru-RU" dirty="0"/>
              <a:t> </a:t>
            </a:r>
            <a:r>
              <a:rPr lang="ru-RU" dirty="0" err="1"/>
              <a:t>въздействие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5694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171E-5289-6767-1716-A37A4802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F88C4-8649-824F-E481-CCB9B347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8D2A955C-D33E-1DDA-4B5D-45FCED95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Последна страница</a:t>
            </a:r>
            <a:endParaRPr lang="en-GB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3964EA4-A2B6-BE42-D618-64824E666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този</a:t>
            </a:r>
            <a:r>
              <a:rPr lang="ru-RU" dirty="0"/>
              <a:t> урок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запознаем</a:t>
            </a:r>
            <a:r>
              <a:rPr lang="ru-RU" dirty="0"/>
              <a:t> с </a:t>
            </a:r>
            <a:r>
              <a:rPr lang="ru-RU" dirty="0" err="1"/>
              <a:t>една</a:t>
            </a:r>
            <a:r>
              <a:rPr lang="ru-RU" dirty="0"/>
              <a:t> от най-</a:t>
            </a:r>
            <a:r>
              <a:rPr lang="ru-RU" dirty="0" err="1"/>
              <a:t>важните</a:t>
            </a:r>
            <a:r>
              <a:rPr lang="ru-RU" dirty="0"/>
              <a:t> </a:t>
            </a:r>
            <a:r>
              <a:rPr lang="ru-RU" dirty="0" err="1"/>
              <a:t>стъпки</a:t>
            </a:r>
            <a:r>
              <a:rPr lang="ru-RU" dirty="0"/>
              <a:t> при </a:t>
            </a:r>
            <a:r>
              <a:rPr lang="ru-RU" dirty="0" err="1"/>
              <a:t>подготовката</a:t>
            </a:r>
            <a:r>
              <a:rPr lang="ru-RU" dirty="0"/>
              <a:t> на проект – анализа на </a:t>
            </a:r>
            <a:r>
              <a:rPr lang="ru-RU" dirty="0" err="1"/>
              <a:t>средата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разберем </a:t>
            </a:r>
            <a:r>
              <a:rPr lang="ru-RU" dirty="0" err="1"/>
              <a:t>какви</a:t>
            </a:r>
            <a:r>
              <a:rPr lang="ru-RU" dirty="0"/>
              <a:t> </a:t>
            </a:r>
            <a:r>
              <a:rPr lang="ru-RU" dirty="0" err="1"/>
              <a:t>вътрешни</a:t>
            </a:r>
            <a:r>
              <a:rPr lang="ru-RU" dirty="0"/>
              <a:t> и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влияят</a:t>
            </a:r>
            <a:r>
              <a:rPr lang="ru-RU" dirty="0"/>
              <a:t> на успеха на проекта и как да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идентифицираме</a:t>
            </a:r>
            <a:r>
              <a:rPr lang="ru-RU" dirty="0"/>
              <a:t> чрез два </a:t>
            </a:r>
            <a:r>
              <a:rPr lang="ru-RU" dirty="0" err="1"/>
              <a:t>ключови</a:t>
            </a:r>
            <a:r>
              <a:rPr lang="ru-RU" dirty="0"/>
              <a:t> инструмента – SWOT и PESTLE анализ. </a:t>
            </a:r>
            <a:r>
              <a:rPr lang="ru-RU" dirty="0" err="1"/>
              <a:t>Ще</a:t>
            </a:r>
            <a:r>
              <a:rPr lang="ru-RU" dirty="0"/>
              <a:t> видим как се </a:t>
            </a:r>
            <a:r>
              <a:rPr lang="ru-RU" dirty="0" err="1"/>
              <a:t>използват</a:t>
            </a:r>
            <a:r>
              <a:rPr lang="ru-RU" dirty="0"/>
              <a:t> на практика, за да се </a:t>
            </a:r>
            <a:r>
              <a:rPr lang="ru-RU" dirty="0" err="1"/>
              <a:t>вземат</a:t>
            </a:r>
            <a:r>
              <a:rPr lang="ru-RU" dirty="0"/>
              <a:t> стратегически решения и да се </a:t>
            </a:r>
            <a:r>
              <a:rPr lang="ru-RU" dirty="0" err="1"/>
              <a:t>изгради</a:t>
            </a:r>
            <a:r>
              <a:rPr lang="ru-RU" dirty="0"/>
              <a:t> устойчив проект.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455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Анализът</a:t>
            </a:r>
            <a:r>
              <a:rPr lang="ru-RU" dirty="0"/>
              <a:t> на </a:t>
            </a:r>
            <a:r>
              <a:rPr lang="ru-RU" dirty="0" err="1"/>
              <a:t>средата</a:t>
            </a:r>
            <a:r>
              <a:rPr lang="ru-RU" dirty="0"/>
              <a:t> </a:t>
            </a:r>
            <a:r>
              <a:rPr lang="ru-RU" dirty="0" err="1"/>
              <a:t>представлява</a:t>
            </a:r>
            <a:r>
              <a:rPr lang="ru-RU" dirty="0"/>
              <a:t> систематичен </a:t>
            </a:r>
            <a:r>
              <a:rPr lang="ru-RU" dirty="0" err="1"/>
              <a:t>процес</a:t>
            </a:r>
            <a:r>
              <a:rPr lang="ru-RU" dirty="0"/>
              <a:t> на </a:t>
            </a:r>
            <a:r>
              <a:rPr lang="ru-RU" dirty="0" err="1"/>
              <a:t>събиране</a:t>
            </a:r>
            <a:r>
              <a:rPr lang="ru-RU" dirty="0"/>
              <a:t> и </a:t>
            </a:r>
            <a:r>
              <a:rPr lang="ru-RU" dirty="0" err="1"/>
              <a:t>интерпретиране</a:t>
            </a:r>
            <a:r>
              <a:rPr lang="ru-RU" dirty="0"/>
              <a:t> на </a:t>
            </a:r>
            <a:r>
              <a:rPr lang="ru-RU" dirty="0" err="1"/>
              <a:t>данни</a:t>
            </a:r>
            <a:r>
              <a:rPr lang="ru-RU" dirty="0"/>
              <a:t> за </a:t>
            </a:r>
            <a:r>
              <a:rPr lang="ru-RU" dirty="0" err="1"/>
              <a:t>обкръжаващата</a:t>
            </a:r>
            <a:r>
              <a:rPr lang="ru-RU" dirty="0"/>
              <a:t> ни </a:t>
            </a:r>
            <a:r>
              <a:rPr lang="ru-RU" dirty="0" err="1"/>
              <a:t>реалност</a:t>
            </a:r>
            <a:r>
              <a:rPr lang="ru-RU" dirty="0"/>
              <a:t>. </a:t>
            </a:r>
            <a:r>
              <a:rPr lang="ru-RU" dirty="0" err="1"/>
              <a:t>Целта</a:t>
            </a:r>
            <a:r>
              <a:rPr lang="ru-RU" dirty="0"/>
              <a:t> е да разберем </a:t>
            </a:r>
            <a:r>
              <a:rPr lang="ru-RU" dirty="0" err="1"/>
              <a:t>както</a:t>
            </a:r>
            <a:r>
              <a:rPr lang="ru-RU" dirty="0"/>
              <a:t> </a:t>
            </a:r>
            <a:r>
              <a:rPr lang="ru-RU" dirty="0" err="1"/>
              <a:t>вътрешните</a:t>
            </a:r>
            <a:r>
              <a:rPr lang="ru-RU" dirty="0"/>
              <a:t> </a:t>
            </a:r>
            <a:r>
              <a:rPr lang="ru-RU" dirty="0" err="1"/>
              <a:t>възможности</a:t>
            </a:r>
            <a:r>
              <a:rPr lang="ru-RU" dirty="0"/>
              <a:t> и ограничения на проекта, </a:t>
            </a:r>
            <a:r>
              <a:rPr lang="ru-RU" dirty="0" err="1"/>
              <a:t>така</a:t>
            </a:r>
            <a:r>
              <a:rPr lang="ru-RU" dirty="0"/>
              <a:t> и </a:t>
            </a:r>
            <a:r>
              <a:rPr lang="ru-RU" dirty="0" err="1"/>
              <a:t>външните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– </a:t>
            </a:r>
            <a:r>
              <a:rPr lang="ru-RU" dirty="0" err="1"/>
              <a:t>икономически</a:t>
            </a:r>
            <a:r>
              <a:rPr lang="ru-RU" dirty="0"/>
              <a:t>, </a:t>
            </a:r>
            <a:r>
              <a:rPr lang="ru-RU" dirty="0" err="1"/>
              <a:t>социални</a:t>
            </a:r>
            <a:r>
              <a:rPr lang="ru-RU" dirty="0"/>
              <a:t>, </a:t>
            </a:r>
            <a:r>
              <a:rPr lang="ru-RU" dirty="0" err="1"/>
              <a:t>технологични</a:t>
            </a:r>
            <a:r>
              <a:rPr lang="ru-RU" dirty="0"/>
              <a:t> и </a:t>
            </a:r>
            <a:r>
              <a:rPr lang="ru-RU" dirty="0" err="1"/>
              <a:t>други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ни </a:t>
            </a:r>
            <a:r>
              <a:rPr lang="ru-RU" dirty="0" err="1"/>
              <a:t>позволява</a:t>
            </a:r>
            <a:r>
              <a:rPr lang="ru-RU" dirty="0"/>
              <a:t> да </a:t>
            </a:r>
            <a:r>
              <a:rPr lang="ru-RU" dirty="0" err="1"/>
              <a:t>планираме</a:t>
            </a:r>
            <a:r>
              <a:rPr lang="ru-RU" dirty="0"/>
              <a:t> </a:t>
            </a:r>
            <a:r>
              <a:rPr lang="ru-RU" dirty="0" err="1"/>
              <a:t>информирано</a:t>
            </a:r>
            <a:r>
              <a:rPr lang="ru-RU" dirty="0"/>
              <a:t>, а не интуитивно.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5017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SWOT </a:t>
            </a:r>
            <a:r>
              <a:rPr lang="ru-RU" dirty="0" err="1"/>
              <a:t>анализът</a:t>
            </a:r>
            <a:r>
              <a:rPr lang="ru-RU" dirty="0"/>
              <a:t> е един от най-</a:t>
            </a:r>
            <a:r>
              <a:rPr lang="ru-RU" dirty="0" err="1"/>
              <a:t>популярните</a:t>
            </a:r>
            <a:r>
              <a:rPr lang="ru-RU" dirty="0"/>
              <a:t> </a:t>
            </a:r>
            <a:r>
              <a:rPr lang="ru-RU" dirty="0" err="1"/>
              <a:t>инструменти</a:t>
            </a:r>
            <a:r>
              <a:rPr lang="ru-RU" dirty="0"/>
              <a:t> за </a:t>
            </a:r>
            <a:r>
              <a:rPr lang="ru-RU" dirty="0" err="1"/>
              <a:t>стратегическо</a:t>
            </a:r>
            <a:r>
              <a:rPr lang="ru-RU" dirty="0"/>
              <a:t> </a:t>
            </a:r>
            <a:r>
              <a:rPr lang="ru-RU" dirty="0" err="1"/>
              <a:t>планиране</a:t>
            </a:r>
            <a:r>
              <a:rPr lang="ru-RU" dirty="0"/>
              <a:t>. Той се </a:t>
            </a:r>
            <a:r>
              <a:rPr lang="ru-RU" dirty="0" err="1"/>
              <a:t>използва</a:t>
            </a:r>
            <a:r>
              <a:rPr lang="ru-RU" dirty="0"/>
              <a:t> за оценка на </a:t>
            </a:r>
            <a:r>
              <a:rPr lang="ru-RU" dirty="0" err="1"/>
              <a:t>четири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: </a:t>
            </a:r>
            <a:r>
              <a:rPr lang="ru-RU" dirty="0" err="1"/>
              <a:t>силни</a:t>
            </a:r>
            <a:r>
              <a:rPr lang="ru-RU" dirty="0"/>
              <a:t> и </a:t>
            </a:r>
            <a:r>
              <a:rPr lang="ru-RU" dirty="0" err="1"/>
              <a:t>слаби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– </a:t>
            </a:r>
            <a:r>
              <a:rPr lang="ru-RU" dirty="0" err="1"/>
              <a:t>които</a:t>
            </a:r>
            <a:r>
              <a:rPr lang="ru-RU" dirty="0"/>
              <a:t> се </a:t>
            </a:r>
            <a:r>
              <a:rPr lang="ru-RU" dirty="0" err="1"/>
              <a:t>отнасят</a:t>
            </a:r>
            <a:r>
              <a:rPr lang="ru-RU" dirty="0"/>
              <a:t> до </a:t>
            </a:r>
            <a:r>
              <a:rPr lang="ru-RU" dirty="0" err="1"/>
              <a:t>вътрешната</a:t>
            </a:r>
            <a:r>
              <a:rPr lang="ru-RU" dirty="0"/>
              <a:t> среда, и </a:t>
            </a:r>
            <a:r>
              <a:rPr lang="ru-RU" dirty="0" err="1"/>
              <a:t>възможности</a:t>
            </a:r>
            <a:r>
              <a:rPr lang="ru-RU" dirty="0"/>
              <a:t> и </a:t>
            </a:r>
            <a:r>
              <a:rPr lang="ru-RU" dirty="0" err="1"/>
              <a:t>заплахи</a:t>
            </a:r>
            <a:r>
              <a:rPr lang="ru-RU" dirty="0"/>
              <a:t> –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произтичат</a:t>
            </a:r>
            <a:r>
              <a:rPr lang="ru-RU" dirty="0"/>
              <a:t> от </a:t>
            </a:r>
            <a:r>
              <a:rPr lang="ru-RU" dirty="0" err="1"/>
              <a:t>външната</a:t>
            </a:r>
            <a:r>
              <a:rPr lang="ru-RU" dirty="0"/>
              <a:t>. </a:t>
            </a:r>
            <a:r>
              <a:rPr lang="ru-RU" dirty="0" err="1"/>
              <a:t>Методът</a:t>
            </a:r>
            <a:r>
              <a:rPr lang="ru-RU" dirty="0"/>
              <a:t> е </a:t>
            </a:r>
            <a:r>
              <a:rPr lang="ru-RU" dirty="0" err="1"/>
              <a:t>въведен</a:t>
            </a:r>
            <a:r>
              <a:rPr lang="ru-RU" dirty="0"/>
              <a:t> от </a:t>
            </a:r>
            <a:r>
              <a:rPr lang="ru-RU" dirty="0" err="1"/>
              <a:t>Робърт</a:t>
            </a:r>
            <a:r>
              <a:rPr lang="ru-RU" dirty="0"/>
              <a:t> Стюарт в </a:t>
            </a:r>
            <a:r>
              <a:rPr lang="ru-RU" dirty="0" err="1"/>
              <a:t>средата</a:t>
            </a:r>
            <a:r>
              <a:rPr lang="ru-RU" dirty="0"/>
              <a:t> на ХХ век и </a:t>
            </a:r>
            <a:r>
              <a:rPr lang="ru-RU" dirty="0" err="1"/>
              <a:t>остава</a:t>
            </a:r>
            <a:r>
              <a:rPr lang="ru-RU" dirty="0"/>
              <a:t> актуален и </a:t>
            </a:r>
            <a:r>
              <a:rPr lang="ru-RU" dirty="0" err="1"/>
              <a:t>днес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0244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</a:t>
            </a:r>
            <a:r>
              <a:rPr lang="ru-RU" dirty="0" err="1"/>
              <a:t>разгледаме</a:t>
            </a:r>
            <a:r>
              <a:rPr lang="ru-RU" dirty="0"/>
              <a:t> пример за проект, </a:t>
            </a:r>
            <a:r>
              <a:rPr lang="ru-RU" dirty="0" err="1"/>
              <a:t>свързан</a:t>
            </a:r>
            <a:r>
              <a:rPr lang="ru-RU" dirty="0"/>
              <a:t> с </a:t>
            </a:r>
            <a:r>
              <a:rPr lang="ru-RU" dirty="0" err="1"/>
              <a:t>дигитално</a:t>
            </a:r>
            <a:r>
              <a:rPr lang="ru-RU" dirty="0"/>
              <a:t> обучение. Сред </a:t>
            </a:r>
            <a:r>
              <a:rPr lang="ru-RU" dirty="0" err="1"/>
              <a:t>силните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експертният</a:t>
            </a:r>
            <a:r>
              <a:rPr lang="ru-RU" dirty="0"/>
              <a:t> </a:t>
            </a:r>
            <a:r>
              <a:rPr lang="ru-RU" dirty="0" err="1"/>
              <a:t>екип</a:t>
            </a:r>
            <a:r>
              <a:rPr lang="ru-RU" dirty="0"/>
              <a:t> и </a:t>
            </a:r>
            <a:r>
              <a:rPr lang="ru-RU" dirty="0" err="1"/>
              <a:t>добрата</a:t>
            </a:r>
            <a:r>
              <a:rPr lang="ru-RU" dirty="0"/>
              <a:t> методология. </a:t>
            </a:r>
            <a:r>
              <a:rPr lang="ru-RU" dirty="0" err="1"/>
              <a:t>Слабостите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ограничени</a:t>
            </a:r>
            <a:r>
              <a:rPr lang="ru-RU" dirty="0"/>
              <a:t> средства и слаб маркетинг.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възможности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растящата</a:t>
            </a:r>
            <a:r>
              <a:rPr lang="ru-RU" dirty="0"/>
              <a:t> нужда от </a:t>
            </a:r>
            <a:r>
              <a:rPr lang="ru-RU" dirty="0" err="1"/>
              <a:t>дигитални</a:t>
            </a:r>
            <a:r>
              <a:rPr lang="ru-RU" dirty="0"/>
              <a:t> умения, а </a:t>
            </a:r>
            <a:r>
              <a:rPr lang="ru-RU" dirty="0" err="1"/>
              <a:t>заплахите</a:t>
            </a:r>
            <a:r>
              <a:rPr lang="ru-RU" dirty="0"/>
              <a:t> – </a:t>
            </a:r>
            <a:r>
              <a:rPr lang="ru-RU" dirty="0" err="1"/>
              <a:t>бързо</a:t>
            </a:r>
            <a:r>
              <a:rPr lang="ru-RU" dirty="0"/>
              <a:t> </a:t>
            </a:r>
            <a:r>
              <a:rPr lang="ru-RU" dirty="0" err="1"/>
              <a:t>променящите</a:t>
            </a:r>
            <a:r>
              <a:rPr lang="ru-RU" dirty="0"/>
              <a:t> се технологии и </a:t>
            </a:r>
            <a:r>
              <a:rPr lang="ru-RU" dirty="0" err="1"/>
              <a:t>конкуренцията</a:t>
            </a:r>
            <a:r>
              <a:rPr lang="ru-RU" dirty="0"/>
              <a:t>. </a:t>
            </a:r>
            <a:r>
              <a:rPr lang="ru-RU" dirty="0" err="1"/>
              <a:t>Такъв</a:t>
            </a:r>
            <a:r>
              <a:rPr lang="ru-RU" dirty="0"/>
              <a:t> анализ ни </a:t>
            </a:r>
            <a:r>
              <a:rPr lang="ru-RU" dirty="0" err="1"/>
              <a:t>помага</a:t>
            </a:r>
            <a:r>
              <a:rPr lang="ru-RU" dirty="0"/>
              <a:t> да </a:t>
            </a:r>
            <a:r>
              <a:rPr lang="ru-RU" dirty="0" err="1"/>
              <a:t>фокусираме</a:t>
            </a:r>
            <a:r>
              <a:rPr lang="ru-RU" dirty="0"/>
              <a:t> </a:t>
            </a:r>
            <a:r>
              <a:rPr lang="ru-RU" dirty="0" err="1"/>
              <a:t>усилията</a:t>
            </a:r>
            <a:r>
              <a:rPr lang="ru-RU" dirty="0"/>
              <a:t> си </a:t>
            </a:r>
            <a:r>
              <a:rPr lang="ru-RU" dirty="0" err="1"/>
              <a:t>правилно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9744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</a:t>
            </a:r>
            <a:r>
              <a:rPr lang="ru-RU" dirty="0" err="1"/>
              <a:t>разгледаме</a:t>
            </a:r>
            <a:r>
              <a:rPr lang="ru-RU" dirty="0"/>
              <a:t> как SWOT </a:t>
            </a:r>
            <a:r>
              <a:rPr lang="ru-RU" dirty="0" err="1"/>
              <a:t>анализът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използван</a:t>
            </a:r>
            <a:r>
              <a:rPr lang="ru-RU" dirty="0"/>
              <a:t> при </a:t>
            </a:r>
            <a:r>
              <a:rPr lang="ru-RU" dirty="0" err="1"/>
              <a:t>подготовката</a:t>
            </a:r>
            <a:r>
              <a:rPr lang="ru-RU" dirty="0"/>
              <a:t> на проект за </a:t>
            </a:r>
            <a:r>
              <a:rPr lang="ru-RU" dirty="0" err="1"/>
              <a:t>строеж</a:t>
            </a:r>
            <a:r>
              <a:rPr lang="ru-RU" dirty="0"/>
              <a:t> на православен храм. Сред </a:t>
            </a:r>
            <a:r>
              <a:rPr lang="ru-RU" dirty="0" err="1"/>
              <a:t>силните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подкрепата</a:t>
            </a:r>
            <a:r>
              <a:rPr lang="ru-RU" dirty="0"/>
              <a:t> от </a:t>
            </a:r>
            <a:r>
              <a:rPr lang="ru-RU" dirty="0" err="1"/>
              <a:t>църковната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, </a:t>
            </a:r>
            <a:r>
              <a:rPr lang="ru-RU" dirty="0" err="1"/>
              <a:t>наличието</a:t>
            </a:r>
            <a:r>
              <a:rPr lang="ru-RU" dirty="0"/>
              <a:t> на </a:t>
            </a:r>
            <a:r>
              <a:rPr lang="ru-RU" dirty="0" err="1"/>
              <a:t>подходящ</a:t>
            </a:r>
            <a:r>
              <a:rPr lang="ru-RU" dirty="0"/>
              <a:t> </a:t>
            </a:r>
            <a:r>
              <a:rPr lang="ru-RU" dirty="0" err="1"/>
              <a:t>терен</a:t>
            </a:r>
            <a:r>
              <a:rPr lang="ru-RU" dirty="0"/>
              <a:t> и </a:t>
            </a:r>
            <a:r>
              <a:rPr lang="ru-RU" dirty="0" err="1"/>
              <a:t>обществена</a:t>
            </a:r>
            <a:r>
              <a:rPr lang="ru-RU" dirty="0"/>
              <a:t> </a:t>
            </a:r>
            <a:r>
              <a:rPr lang="ru-RU" dirty="0" err="1"/>
              <a:t>ангажираност</a:t>
            </a:r>
            <a:r>
              <a:rPr lang="ru-RU" dirty="0"/>
              <a:t>. В </a:t>
            </a:r>
            <a:r>
              <a:rPr lang="ru-RU" dirty="0" err="1"/>
              <a:t>същото</a:t>
            </a:r>
            <a:r>
              <a:rPr lang="ru-RU" dirty="0"/>
              <a:t>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затруднен от ограничен бюджет, </a:t>
            </a:r>
            <a:r>
              <a:rPr lang="ru-RU" dirty="0" err="1"/>
              <a:t>липса</a:t>
            </a:r>
            <a:r>
              <a:rPr lang="ru-RU" dirty="0"/>
              <a:t> на опит и </a:t>
            </a:r>
            <a:r>
              <a:rPr lang="ru-RU" dirty="0" err="1"/>
              <a:t>административни</a:t>
            </a:r>
            <a:r>
              <a:rPr lang="ru-RU" dirty="0"/>
              <a:t> </a:t>
            </a:r>
            <a:r>
              <a:rPr lang="ru-RU" dirty="0" err="1"/>
              <a:t>предизвикателства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048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Докато</a:t>
            </a:r>
            <a:r>
              <a:rPr lang="ru-RU" dirty="0"/>
              <a:t> SWOT </a:t>
            </a:r>
            <a:r>
              <a:rPr lang="ru-RU" dirty="0" err="1"/>
              <a:t>анализът</a:t>
            </a:r>
            <a:r>
              <a:rPr lang="ru-RU" dirty="0"/>
              <a:t> </a:t>
            </a:r>
            <a:r>
              <a:rPr lang="ru-RU" dirty="0" err="1"/>
              <a:t>комбинира</a:t>
            </a:r>
            <a:r>
              <a:rPr lang="ru-RU" dirty="0"/>
              <a:t> </a:t>
            </a:r>
            <a:r>
              <a:rPr lang="ru-RU" dirty="0" err="1"/>
              <a:t>вътрешни</a:t>
            </a:r>
            <a:r>
              <a:rPr lang="ru-RU" dirty="0"/>
              <a:t> и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, PESTLE се </a:t>
            </a:r>
            <a:r>
              <a:rPr lang="ru-RU" dirty="0" err="1"/>
              <a:t>фокусира</a:t>
            </a:r>
            <a:r>
              <a:rPr lang="ru-RU" dirty="0"/>
              <a:t> </a:t>
            </a:r>
            <a:r>
              <a:rPr lang="ru-RU" dirty="0" err="1"/>
              <a:t>изцяло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външната</a:t>
            </a:r>
            <a:r>
              <a:rPr lang="ru-RU" dirty="0"/>
              <a:t> среда. Той </a:t>
            </a:r>
            <a:r>
              <a:rPr lang="ru-RU" dirty="0" err="1"/>
              <a:t>изследва</a:t>
            </a:r>
            <a:r>
              <a:rPr lang="ru-RU" dirty="0"/>
              <a:t> политически, </a:t>
            </a:r>
            <a:r>
              <a:rPr lang="ru-RU" dirty="0" err="1"/>
              <a:t>икономически</a:t>
            </a:r>
            <a:r>
              <a:rPr lang="ru-RU" dirty="0"/>
              <a:t>, </a:t>
            </a:r>
            <a:r>
              <a:rPr lang="ru-RU" dirty="0" err="1"/>
              <a:t>социални</a:t>
            </a:r>
            <a:r>
              <a:rPr lang="ru-RU" dirty="0"/>
              <a:t>, </a:t>
            </a:r>
            <a:r>
              <a:rPr lang="ru-RU" dirty="0" err="1"/>
              <a:t>технологични</a:t>
            </a:r>
            <a:r>
              <a:rPr lang="ru-RU" dirty="0"/>
              <a:t>, </a:t>
            </a:r>
            <a:r>
              <a:rPr lang="ru-RU" dirty="0" err="1"/>
              <a:t>правни</a:t>
            </a:r>
            <a:r>
              <a:rPr lang="ru-RU" dirty="0"/>
              <a:t> и </a:t>
            </a:r>
            <a:r>
              <a:rPr lang="ru-RU" dirty="0" err="1"/>
              <a:t>екологични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. </a:t>
            </a:r>
            <a:r>
              <a:rPr lang="ru-RU" dirty="0" err="1"/>
              <a:t>Методът</a:t>
            </a:r>
            <a:r>
              <a:rPr lang="ru-RU" dirty="0"/>
              <a:t> е </a:t>
            </a:r>
            <a:r>
              <a:rPr lang="ru-RU" dirty="0" err="1"/>
              <a:t>въведен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60-те </a:t>
            </a:r>
            <a:r>
              <a:rPr lang="ru-RU" dirty="0" err="1"/>
              <a:t>години</a:t>
            </a:r>
            <a:r>
              <a:rPr lang="ru-RU" dirty="0"/>
              <a:t> от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Франсис</a:t>
            </a:r>
            <a:r>
              <a:rPr lang="ru-RU" dirty="0"/>
              <a:t> </a:t>
            </a:r>
            <a:r>
              <a:rPr lang="ru-RU" dirty="0" err="1"/>
              <a:t>Агилар</a:t>
            </a:r>
            <a:r>
              <a:rPr lang="ru-RU" dirty="0"/>
              <a:t> от </a:t>
            </a:r>
            <a:r>
              <a:rPr lang="ru-RU" dirty="0" err="1"/>
              <a:t>Харвард</a:t>
            </a:r>
            <a:r>
              <a:rPr lang="ru-RU" dirty="0"/>
              <a:t> и е </a:t>
            </a:r>
            <a:r>
              <a:rPr lang="ru-RU" dirty="0" err="1"/>
              <a:t>изключително</a:t>
            </a:r>
            <a:r>
              <a:rPr lang="ru-RU" dirty="0"/>
              <a:t> полезен за </a:t>
            </a:r>
            <a:r>
              <a:rPr lang="ru-RU" dirty="0" err="1"/>
              <a:t>големи</a:t>
            </a:r>
            <a:r>
              <a:rPr lang="ru-RU" dirty="0"/>
              <a:t> </a:t>
            </a:r>
            <a:r>
              <a:rPr lang="ru-RU" dirty="0" err="1"/>
              <a:t>инфраструктурни</a:t>
            </a:r>
            <a:r>
              <a:rPr lang="ru-RU" dirty="0"/>
              <a:t> и </a:t>
            </a:r>
            <a:r>
              <a:rPr lang="ru-RU" dirty="0" err="1"/>
              <a:t>социални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878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приложим PESTLE анализа </a:t>
            </a:r>
            <a:r>
              <a:rPr lang="ru-RU" dirty="0" err="1"/>
              <a:t>към</a:t>
            </a:r>
            <a:r>
              <a:rPr lang="ru-RU" dirty="0"/>
              <a:t> проект за </a:t>
            </a:r>
            <a:r>
              <a:rPr lang="ru-RU" dirty="0" err="1"/>
              <a:t>строеж</a:t>
            </a:r>
            <a:r>
              <a:rPr lang="ru-RU" dirty="0"/>
              <a:t> на православен храм. </a:t>
            </a:r>
            <a:r>
              <a:rPr lang="ru-RU" dirty="0" err="1"/>
              <a:t>Политическите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нуждата</a:t>
            </a:r>
            <a:r>
              <a:rPr lang="ru-RU" dirty="0"/>
              <a:t> от </a:t>
            </a:r>
            <a:r>
              <a:rPr lang="ru-RU" dirty="0" err="1"/>
              <a:t>подкрепа</a:t>
            </a:r>
            <a:r>
              <a:rPr lang="ru-RU" dirty="0"/>
              <a:t> от </a:t>
            </a:r>
            <a:r>
              <a:rPr lang="ru-RU" dirty="0" err="1"/>
              <a:t>местната</a:t>
            </a:r>
            <a:r>
              <a:rPr lang="ru-RU" dirty="0"/>
              <a:t> </a:t>
            </a:r>
            <a:r>
              <a:rPr lang="ru-RU" dirty="0" err="1"/>
              <a:t>власт</a:t>
            </a:r>
            <a:r>
              <a:rPr lang="ru-RU" dirty="0"/>
              <a:t> и </a:t>
            </a:r>
            <a:r>
              <a:rPr lang="ru-RU" dirty="0" err="1"/>
              <a:t>съгласуване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законодателството</a:t>
            </a:r>
            <a:r>
              <a:rPr lang="ru-RU" dirty="0"/>
              <a:t>. </a:t>
            </a:r>
            <a:r>
              <a:rPr lang="ru-RU" dirty="0" err="1"/>
              <a:t>Икономическата</a:t>
            </a:r>
            <a:r>
              <a:rPr lang="ru-RU" dirty="0"/>
              <a:t> ситуация и </a:t>
            </a:r>
            <a:r>
              <a:rPr lang="ru-RU" dirty="0" err="1"/>
              <a:t>инфлацията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повлияят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бюджета. В социален план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създава</a:t>
            </a:r>
            <a:r>
              <a:rPr lang="ru-RU" dirty="0"/>
              <a:t> духовна </a:t>
            </a:r>
            <a:r>
              <a:rPr lang="ru-RU" dirty="0" err="1"/>
              <a:t>стойност</a:t>
            </a:r>
            <a:r>
              <a:rPr lang="ru-RU" dirty="0"/>
              <a:t>. </a:t>
            </a:r>
            <a:r>
              <a:rPr lang="ru-RU" dirty="0" err="1"/>
              <a:t>Новите</a:t>
            </a:r>
            <a:r>
              <a:rPr lang="ru-RU" dirty="0"/>
              <a:t> технологии </a:t>
            </a:r>
            <a:r>
              <a:rPr lang="ru-RU" dirty="0" err="1"/>
              <a:t>улесняват</a:t>
            </a:r>
            <a:r>
              <a:rPr lang="ru-RU" dirty="0"/>
              <a:t> </a:t>
            </a:r>
            <a:r>
              <a:rPr lang="ru-RU" dirty="0" err="1"/>
              <a:t>строителството</a:t>
            </a:r>
            <a:r>
              <a:rPr lang="ru-RU" dirty="0"/>
              <a:t>, но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спазят</a:t>
            </a:r>
            <a:r>
              <a:rPr lang="ru-RU" dirty="0"/>
              <a:t> </a:t>
            </a:r>
            <a:r>
              <a:rPr lang="ru-RU" dirty="0" err="1"/>
              <a:t>правните</a:t>
            </a:r>
            <a:r>
              <a:rPr lang="ru-RU" dirty="0"/>
              <a:t> и </a:t>
            </a:r>
            <a:r>
              <a:rPr lang="ru-RU" dirty="0" err="1"/>
              <a:t>екологични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167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7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940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129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DED289-CB07-E683-FE89-659C994D3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8E0718F-C238-CBCB-171D-115FC3198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E8D0C41-4475-0297-7BFC-F9245763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35FCF3C-437E-1225-1A7D-F4D865F1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3A0B14B-37AD-31AC-8845-D587E4A8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900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5386082-1ABE-20BA-D205-3A03FF52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78A9AA-3879-66D4-28B2-44BB7F255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D9AF2D8-30CA-D167-5B33-CF5752CF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EC5930A-0449-A477-779E-230CCACD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E8CCFA7-423E-5540-17E7-655A6BF5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80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2A1F3D5-CADD-4A8E-D10F-473C634B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B7FC644-63CA-6454-A146-A66DD40B8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286D418-800B-B981-C17E-464DA77E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F764F24-8800-3979-B84B-9BE8440D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C9E50AB-E2A0-8FCB-39FC-38C35FB0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58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C46E43E-57D3-1DFE-FDF2-45A81010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2BED0A1-AD98-12B4-3E98-0D10EA4C6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E04F3997-ECAC-D8DF-D1DC-18582BB90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AD75032-E658-448B-5C01-14500DBE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D3C9C321-49B3-FCF8-0267-782A5D1B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242E803E-F803-0006-8B31-8117F7AF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582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51FFB2-8B7A-1947-6140-A9875128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9F860F1-23DA-D06A-A419-AD12D0D17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2AF5F54-59CE-600D-0590-C145485A3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65D86475-DC9E-4A52-3C58-F1000E73F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DC335043-27C2-77A2-08C1-37D7BD78F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91F6DFF7-0906-0310-F61C-2694B79B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3822EE55-8E77-A412-727E-00931CAD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D8D84153-B7B0-8F1D-DCAA-85E3000C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0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900174C-2308-3F86-C82B-755350C0B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C728BD6C-6B50-E6D8-A90E-459D87C3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2F2341CE-50F0-0A20-5C7F-EC66FB3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19CE19F-5EA9-8BF7-7223-7385D1D5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40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FBC93DA8-B9A5-B5D2-06D9-073F8E40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1C84C655-DA79-EB66-2EE1-30B47051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B7A6CF2-A7D5-FCDB-960E-1E277FCB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874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2590D17-6F42-497E-1DA0-08B4EAE7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D878B72-916A-0B28-8E17-9C48EED0C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4BEF563C-F3D9-88E7-8FD8-9EB9F06AE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FAB444A-6237-9CD8-2908-63DC22AD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7F6A397-56B3-B619-AC9B-EA36F233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E4E94D8-4948-73DE-EFA5-BC76EF54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2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411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B04751-CCAD-A282-3F59-B4234F93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7799EF5E-5327-7989-7FB3-8DDA58B95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963A568-F46E-0FF1-43BC-79A05E0ED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E63AD6E-4933-3AFD-2F55-EA8AD1C1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5E28B9E-F7E2-0707-0D7D-73F00B2E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66D24E0-E310-ED5B-B0A9-F3AE77EF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490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0E483D-3B42-2C30-8E0E-585F5371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D0AC8F8-1D47-117A-3526-634CA2F5D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6DE5282-7C0A-113E-0779-1F5557FB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B225D12-AED4-F676-1BA6-FA03D22D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A24FFEC-302B-9B1D-76EE-E35216E4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564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3C0258B5-4AA8-25BC-8AA9-7A2A08776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CA0A72B-8436-990F-2F78-08FAD81C1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0FCC989-448C-3AB6-EF36-AEF4CEE5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54F49F7-A0EC-E014-B3F2-40FD9213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74395BB-4B74-2125-9FB1-5DCB61C7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51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69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578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094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86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787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883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A88AFA45-FA63-9FFC-3B75-227C3829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BEA7616-9CEC-9C4D-C174-3CF7614FE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40B0254-98D6-2126-F2A5-528D3A19B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0D03AB-1614-4B43-BDA3-E990284A4A9F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A28632B-F89D-458A-222E-A8CE36862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351141E-0A9E-B5C3-7B68-F2293C5E7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CB1FA1-278C-4F14-BD5A-1F6B6D470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5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813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rebuchet MS" panose="020B0603020202020204" pitchFamily="34" charset="0"/>
              </a:rPr>
              <a:t> Ползи от анализа</a:t>
            </a:r>
            <a:endParaRPr lang="bg-BG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309817" y="2304348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73AFDEF-4646-4BC2-8436-279847F74AF1}"/>
              </a:ext>
            </a:extLst>
          </p:cNvPr>
          <p:cNvSpPr txBox="1"/>
          <p:nvPr/>
        </p:nvSpPr>
        <p:spPr>
          <a:xfrm>
            <a:off x="810975" y="1792568"/>
            <a:ext cx="6892531" cy="358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900" dirty="0">
                <a:latin typeface="Trebuchet MS" panose="020B0603020202020204" pitchFamily="34" charset="0"/>
              </a:rPr>
              <a:t>Реалистично </a:t>
            </a:r>
            <a:r>
              <a:rPr lang="ru-RU" sz="3900" dirty="0" err="1">
                <a:latin typeface="Trebuchet MS" panose="020B0603020202020204" pitchFamily="34" charset="0"/>
              </a:rPr>
              <a:t>планиране</a:t>
            </a:r>
            <a:endParaRPr lang="ru-RU" sz="3900" dirty="0"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900" dirty="0" err="1">
                <a:latin typeface="Trebuchet MS" panose="020B0603020202020204" pitchFamily="34" charset="0"/>
              </a:rPr>
              <a:t>Идентифициране</a:t>
            </a:r>
            <a:r>
              <a:rPr lang="ru-RU" sz="3900" dirty="0">
                <a:latin typeface="Trebuchet MS" panose="020B0603020202020204" pitchFamily="34" charset="0"/>
              </a:rPr>
              <a:t> на </a:t>
            </a:r>
            <a:r>
              <a:rPr lang="ru-RU" sz="3900" dirty="0" err="1">
                <a:latin typeface="Trebuchet MS" panose="020B0603020202020204" pitchFamily="34" charset="0"/>
              </a:rPr>
              <a:t>рисковете</a:t>
            </a:r>
            <a:endParaRPr lang="ru-RU" sz="3900" dirty="0"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900" dirty="0" err="1">
                <a:latin typeface="Trebuchet MS" panose="020B0603020202020204" pitchFamily="34" charset="0"/>
              </a:rPr>
              <a:t>По-добро</a:t>
            </a:r>
            <a:r>
              <a:rPr lang="ru-RU" sz="3900" dirty="0">
                <a:latin typeface="Trebuchet MS" panose="020B0603020202020204" pitchFamily="34" charset="0"/>
              </a:rPr>
              <a:t> решение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61AB1DF7-F434-47EB-90C1-4F7F9077E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02" y="2209527"/>
            <a:ext cx="3823677" cy="25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1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КОИ СА ЗАЕНТЕРЕСОВАНИТЕ СТРАНИ?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73AFDEF-4646-4BC2-8436-279847F74AF1}"/>
              </a:ext>
            </a:extLst>
          </p:cNvPr>
          <p:cNvSpPr txBox="1"/>
          <p:nvPr/>
        </p:nvSpPr>
        <p:spPr>
          <a:xfrm>
            <a:off x="1097280" y="2030158"/>
            <a:ext cx="5263978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2400" dirty="0">
                <a:latin typeface="Trebuchet MS" panose="020B0603020202020204" pitchFamily="34" charset="0"/>
              </a:rPr>
              <a:t>Лица с</a:t>
            </a:r>
            <a:r>
              <a:rPr lang="ru-RU" sz="2400" dirty="0">
                <a:latin typeface="Trebuchet MS" panose="020B0603020202020204" pitchFamily="34" charset="0"/>
              </a:rPr>
              <a:t> интерес към проекта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Влияят върху дейности и резултати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Повлияни са от проекта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Ключови за устойчивост и успех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F6D8976-6DBB-435A-96D6-08488BC09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43" y="1874929"/>
            <a:ext cx="5538788" cy="31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4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РОЛЯ НА ЗАИНТЕРЕСОВАНИТЕ СТРАНИ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73AFDEF-4646-4BC2-8436-279847F74AF1}"/>
              </a:ext>
            </a:extLst>
          </p:cNvPr>
          <p:cNvSpPr txBox="1"/>
          <p:nvPr/>
        </p:nvSpPr>
        <p:spPr>
          <a:xfrm>
            <a:off x="1210963" y="2217107"/>
            <a:ext cx="5603196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Влияят върху резултатите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Могат да подпомогнат или възпрепятстват изпълнението на проекта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Ранното им ангажиране повишава шансовете за успех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98D80B2-25D3-4C5B-9126-7A64B9569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2026606"/>
            <a:ext cx="4326382" cy="3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КАК ОПРЕДЕЛЯМЕ ЦЕЛЕВИТЕ ГРУПИ?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0D054A5-F8C4-4D10-9C20-E25408B89935}"/>
              </a:ext>
            </a:extLst>
          </p:cNvPr>
          <p:cNvSpPr txBox="1"/>
          <p:nvPr/>
        </p:nvSpPr>
        <p:spPr>
          <a:xfrm>
            <a:off x="1210963" y="1902940"/>
            <a:ext cx="6215448" cy="326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Конкретна група с общи характеристики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Количествено определена: брой, възраст, район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Съобразена с нуждите, целите и ресурса на проекта</a:t>
            </a:r>
            <a:br>
              <a:rPr lang="ru-RU" sz="2000" dirty="0">
                <a:latin typeface="Trebuchet MS" panose="020B0603020202020204" pitchFamily="34" charset="0"/>
              </a:rPr>
            </a:br>
            <a:endParaRPr lang="ru-RU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rebuchet MS" panose="020B0603020202020204" pitchFamily="34" charset="0"/>
              </a:rPr>
              <a:t>📌 Пример: „50 безработни жени над 50 г. от малки </a:t>
            </a:r>
            <a:r>
              <a:rPr lang="ru-RU" sz="2000" dirty="0" err="1">
                <a:latin typeface="Trebuchet MS" panose="020B0603020202020204" pitchFamily="34" charset="0"/>
              </a:rPr>
              <a:t>населени</a:t>
            </a:r>
            <a:r>
              <a:rPr lang="ru-RU" sz="2000" dirty="0">
                <a:latin typeface="Trebuchet MS" panose="020B0603020202020204" pitchFamily="34" charset="0"/>
              </a:rPr>
              <a:t> места“</a:t>
            </a:r>
            <a:endParaRPr lang="bg-BG" sz="2000" dirty="0">
              <a:latin typeface="Trebuchet MS" panose="020B0603020202020204" pitchFamily="34" charset="0"/>
            </a:endParaRP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3E04621C-F1DF-4F18-AD2A-813652F30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2524114"/>
            <a:ext cx="4213811" cy="24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7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ПРИМЕР:ПРОЕКТ НА ЦЪРКОВНА ЕНОРИЯ ЗА ВЪЗРАСТНИ ХОРА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4BDC499-EBA9-4B5E-B329-56F59B2C2401}"/>
              </a:ext>
            </a:extLst>
          </p:cNvPr>
          <p:cNvSpPr txBox="1"/>
          <p:nvPr/>
        </p:nvSpPr>
        <p:spPr>
          <a:xfrm>
            <a:off x="1210963" y="1853514"/>
            <a:ext cx="5362832" cy="419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Пример: проект на енория</a:t>
            </a:r>
            <a:r>
              <a:rPr lang="en-US" sz="2000" dirty="0">
                <a:latin typeface="Trebuchet MS" panose="020B0603020202020204" pitchFamily="34" charset="0"/>
              </a:rPr>
              <a:t>;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rebuchet MS" panose="020B0603020202020204" pitchFamily="34" charset="0"/>
              </a:rPr>
              <a:t>Целева група: </a:t>
            </a:r>
            <a:r>
              <a:rPr lang="ru-RU" sz="2000" dirty="0">
                <a:latin typeface="Trebuchet MS" panose="020B0603020202020204" pitchFamily="34" charset="0"/>
              </a:rPr>
              <a:t>самотни възрастни хора 65+ години</a:t>
            </a:r>
            <a:r>
              <a:rPr lang="en-US" sz="2000" dirty="0">
                <a:latin typeface="Trebuchet MS" panose="020B0603020202020204" pitchFamily="34" charset="0"/>
              </a:rPr>
              <a:t>;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rebuchet MS" panose="020B0603020202020204" pitchFamily="34" charset="0"/>
              </a:rPr>
              <a:t>Преки бенефициери: </a:t>
            </a:r>
            <a:r>
              <a:rPr lang="ru-RU" sz="2000" dirty="0">
                <a:latin typeface="Trebuchet MS" panose="020B0603020202020204" pitchFamily="34" charset="0"/>
              </a:rPr>
              <a:t>40 души – участници в дейностите</a:t>
            </a:r>
            <a:r>
              <a:rPr lang="en-US" sz="2000" dirty="0">
                <a:latin typeface="Trebuchet MS" panose="020B0603020202020204" pitchFamily="34" charset="0"/>
              </a:rPr>
              <a:t>;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rebuchet MS" panose="020B0603020202020204" pitchFamily="34" charset="0"/>
              </a:rPr>
              <a:t>Непреки бенефициери: </a:t>
            </a:r>
            <a:r>
              <a:rPr lang="ru-RU" sz="2000" dirty="0">
                <a:latin typeface="Trebuchet MS" panose="020B0603020202020204" pitchFamily="34" charset="0"/>
              </a:rPr>
              <a:t>семейства, доброволци, енориаши</a:t>
            </a:r>
            <a:r>
              <a:rPr lang="en-US" sz="2000" dirty="0">
                <a:latin typeface="Trebuchet MS" panose="020B0603020202020204" pitchFamily="34" charset="0"/>
              </a:rPr>
              <a:t>;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Цел: социална и духовна подкрепа, намаляване на изолацията</a:t>
            </a:r>
            <a:r>
              <a:rPr lang="en-US" sz="2000" dirty="0">
                <a:latin typeface="Trebuchet MS" panose="020B0603020202020204" pitchFamily="34" charset="0"/>
              </a:rPr>
              <a:t>.</a:t>
            </a:r>
            <a:endParaRPr lang="bg-BG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37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ВИДОВЕ ЗАИНТЕРЕСОВАНИ СТРАНИ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4BDC499-EBA9-4B5E-B329-56F59B2C2401}"/>
              </a:ext>
            </a:extLst>
          </p:cNvPr>
          <p:cNvSpPr txBox="1"/>
          <p:nvPr/>
        </p:nvSpPr>
        <p:spPr>
          <a:xfrm>
            <a:off x="1060845" y="2026606"/>
            <a:ext cx="6085280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latin typeface="Trebuchet MS" panose="020B0603020202020204" pitchFamily="34" charset="0"/>
              </a:rPr>
              <a:t>Вътрешни</a:t>
            </a:r>
            <a:r>
              <a:rPr lang="ru-RU" sz="2800" dirty="0">
                <a:latin typeface="Trebuchet MS" panose="020B0603020202020204" pitchFamily="34" charset="0"/>
              </a:rPr>
              <a:t>: екип, служители, доброволци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Trebuchet MS" panose="020B0603020202020204" pitchFamily="34" charset="0"/>
              </a:rPr>
              <a:t>Външни</a:t>
            </a:r>
            <a:r>
              <a:rPr lang="ru-RU" sz="2800" dirty="0">
                <a:latin typeface="Trebuchet MS" panose="020B0603020202020204" pitchFamily="34" charset="0"/>
              </a:rPr>
              <a:t>: бенефициенти, партньори, изпълнители, медии.</a:t>
            </a:r>
            <a:endParaRPr lang="bg-BG" sz="28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4F96C46-B33A-4904-B03B-F4336032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06" y="2026606"/>
            <a:ext cx="4364180" cy="27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8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ЦЕЛЕВА ГРУПА, ПРЕКИ И НЕПРЕКИ БЕНЕФИЦИЕРИ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4BDC499-EBA9-4B5E-B329-56F59B2C2401}"/>
              </a:ext>
            </a:extLst>
          </p:cNvPr>
          <p:cNvSpPr txBox="1"/>
          <p:nvPr/>
        </p:nvSpPr>
        <p:spPr>
          <a:xfrm>
            <a:off x="1210962" y="1853514"/>
            <a:ext cx="6254549" cy="453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Trebuchet MS" panose="020B0603020202020204" pitchFamily="34" charset="0"/>
              </a:rPr>
              <a:t>Целева група: основни участници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Trebuchet MS" panose="020B0603020202020204" pitchFamily="34" charset="0"/>
              </a:rPr>
              <a:t>Преки бенефициери: получават конкретна полза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Trebuchet MS" panose="020B0603020202020204" pitchFamily="34" charset="0"/>
              </a:rPr>
              <a:t>Непреки бенефициери: възползват се косвено от нашия проект</a:t>
            </a:r>
            <a:endParaRPr lang="bg-BG" sz="28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FDC712E-5EC8-43AC-B2D5-1B50A95C6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11" y="1853514"/>
            <a:ext cx="3200153" cy="36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84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 – ПРОЕКТ ЗА ДИГИТАЛНО ОБУЧЕНИЕ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4BDC499-EBA9-4B5E-B329-56F59B2C2401}"/>
              </a:ext>
            </a:extLst>
          </p:cNvPr>
          <p:cNvSpPr txBox="1"/>
          <p:nvPr/>
        </p:nvSpPr>
        <p:spPr>
          <a:xfrm>
            <a:off x="1210963" y="1947523"/>
            <a:ext cx="5721178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Целева група: младежи 18–25 г.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Преки бенефициери: обучаващи се и преподаватели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Непреки: работодатели, училища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D4ADF1C-8586-4786-BC87-CFDC3CBA2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72" y="2203344"/>
            <a:ext cx="4204365" cy="22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ИДЕНТИФИЦИРАНЕ НА ЗАИНТЕРЕСОВАНИТЕ СТРАНИ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10963" y="2026606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4BDC499-EBA9-4B5E-B329-56F59B2C2401}"/>
              </a:ext>
            </a:extLst>
          </p:cNvPr>
          <p:cNvSpPr txBox="1"/>
          <p:nvPr/>
        </p:nvSpPr>
        <p:spPr>
          <a:xfrm>
            <a:off x="1210962" y="1890682"/>
            <a:ext cx="6855799" cy="250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dirty="0">
                <a:latin typeface="Trebuchet MS" panose="020B0603020202020204" pitchFamily="34" charset="0"/>
              </a:rPr>
              <a:t>Кой влияе или е повлиян от проекта?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dirty="0">
                <a:latin typeface="Trebuchet MS" panose="020B0603020202020204" pitchFamily="34" charset="0"/>
              </a:rPr>
              <a:t>Какви са техните интереси и очаквания?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700" dirty="0">
                <a:latin typeface="Trebuchet MS" panose="020B0603020202020204" pitchFamily="34" charset="0"/>
              </a:rPr>
              <a:t>Каква е ролята им в изпълнението?</a:t>
            </a:r>
            <a:endParaRPr lang="bg-BG" sz="27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F846135-CC26-4AAC-9F42-E15AF8EAA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10" y="2423755"/>
            <a:ext cx="3671885" cy="17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2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АНАЛИЗ НА ЗАИНТЕРЕСОВАНИТЕ СТРАНИ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097280" y="1853611"/>
            <a:ext cx="5931242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Интереси, мотивация, нагласи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Степен на влияние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Имат нужда от подкрепа или тяхната роля трябва да бъде неутрализирана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E2785D1C-2512-4920-9961-A82DEBC11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22" y="1969862"/>
            <a:ext cx="2794483" cy="27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2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2264662" y="1518628"/>
            <a:ext cx="76626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АНАЛИЗ НА СРЕДАТА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И ЗАИНТЕРЕСОВАНИТЕ СТРАНИ</a:t>
            </a:r>
          </a:p>
        </p:txBody>
      </p:sp>
    </p:spTree>
    <p:extLst>
      <p:ext uri="{BB962C8B-B14F-4D97-AF65-F5344CB8AC3E}">
        <p14:creationId xmlns:p14="http://schemas.microsoft.com/office/powerpoint/2010/main" val="59840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ПРИМЕРЕН АНАЛИЗ – СОЦИАЛЕН ПРОЕКТ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3EA6D62-6C5A-4DE8-8E8E-6348CE0C41BA}"/>
              </a:ext>
            </a:extLst>
          </p:cNvPr>
          <p:cNvSpPr txBox="1"/>
          <p:nvPr/>
        </p:nvSpPr>
        <p:spPr>
          <a:xfrm>
            <a:off x="1097279" y="1852818"/>
            <a:ext cx="5377661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Пример:</a:t>
            </a:r>
            <a:r>
              <a:rPr lang="ru-RU" sz="2400" dirty="0">
                <a:latin typeface="Trebuchet MS" panose="020B0603020202020204" pitchFamily="34" charset="0"/>
              </a:rPr>
              <a:t> Дом за възрастни хора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b="1" dirty="0">
                <a:latin typeface="Trebuchet MS" panose="020B0603020202020204" pitchFamily="34" charset="0"/>
              </a:rPr>
              <a:t>Целева група: </a:t>
            </a:r>
            <a:r>
              <a:rPr lang="ru-RU" sz="2400" dirty="0">
                <a:latin typeface="Trebuchet MS" panose="020B0603020202020204" pitchFamily="34" charset="0"/>
              </a:rPr>
              <a:t>хора над 60 г.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Преки бенефициери: </a:t>
            </a:r>
            <a:r>
              <a:rPr lang="ru-RU" sz="2400" dirty="0">
                <a:latin typeface="Trebuchet MS" panose="020B0603020202020204" pitchFamily="34" charset="0"/>
              </a:rPr>
              <a:t>настанените и персонал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b="1" dirty="0">
                <a:latin typeface="Trebuchet MS" panose="020B0603020202020204" pitchFamily="34" charset="0"/>
              </a:rPr>
              <a:t>Непреки: </a:t>
            </a:r>
            <a:r>
              <a:rPr lang="ru-RU" sz="2400" dirty="0">
                <a:latin typeface="Trebuchet MS" panose="020B0603020202020204" pitchFamily="34" charset="0"/>
              </a:rPr>
              <a:t>семейства и местната общност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EB539E1-65CA-43C6-AA6A-75701F00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43" y="2236573"/>
            <a:ext cx="3873843" cy="25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5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ПЛАН ЗА РАБОТА СЪС ЗАИНТЕРЕСОВАНИ СТРАНИ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008728CE-470A-4E2D-A28B-455B9ADBBA5A}"/>
              </a:ext>
            </a:extLst>
          </p:cNvPr>
          <p:cNvSpPr txBox="1"/>
          <p:nvPr/>
        </p:nvSpPr>
        <p:spPr>
          <a:xfrm>
            <a:off x="1196134" y="1892020"/>
            <a:ext cx="5348327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Ясна стратегия за участие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Комуникация и информираност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Проследяване на участието, реакциите</a:t>
            </a:r>
            <a:r>
              <a:rPr lang="bg-BG" sz="2400" dirty="0">
                <a:latin typeface="Trebuchet MS" panose="020B0603020202020204" pitchFamily="34" charset="0"/>
              </a:rPr>
              <a:t>, обратна връзка 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A41B465-C9BD-4B72-A866-790373582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45" y="1712744"/>
            <a:ext cx="3153033" cy="31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4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ЗАКЛЮЧЕНИЕ – РОЛЯТА НА ЗАИНТЕРЕСОВАНИТЕ СТРАНИ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A078080-B930-4379-950A-59FE0E8AA33B}"/>
              </a:ext>
            </a:extLst>
          </p:cNvPr>
          <p:cNvSpPr txBox="1"/>
          <p:nvPr/>
        </p:nvSpPr>
        <p:spPr>
          <a:xfrm>
            <a:off x="1223318" y="1828800"/>
            <a:ext cx="5511113" cy="445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Ключ към успеха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Правилно идентифицирани заинтересовани страни = устойчив проект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Взаимно доверие, прозрачност и сътрудничество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Ангажираността на целевите групи е стратегически ресурс</a:t>
            </a:r>
            <a:r>
              <a:rPr lang="en-US" sz="2000" dirty="0"/>
              <a:t>.</a:t>
            </a:r>
            <a:endParaRPr lang="ru-RU" sz="2000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6E02452-3DB2-427C-A62A-5B3A950B1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78" y="2116108"/>
            <a:ext cx="2993485" cy="29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A3C-B8BC-EB5C-F9B6-FCF3D119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506536D-CAD0-AE2F-7638-2AECE440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10" y="4946540"/>
            <a:ext cx="10269679" cy="23277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Инициатива за трансгранично обучение и ангажираност на религиозни общности </a:t>
            </a: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Фондация за регионално развитие</a:t>
            </a:r>
            <a:endParaRPr lang="en-GB" sz="2900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Дата на публикуване: 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7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.0</a:t>
            </a:r>
            <a:r>
              <a:rPr lang="en-US" sz="2900">
                <a:solidFill>
                  <a:srgbClr val="003399"/>
                </a:solidFill>
                <a:latin typeface="trebuchet"/>
              </a:rPr>
              <a:t>1</a:t>
            </a:r>
            <a:r>
              <a:rPr lang="bg-BG" sz="2900">
                <a:solidFill>
                  <a:srgbClr val="003399"/>
                </a:solidFill>
                <a:latin typeface="trebuchet"/>
              </a:rPr>
              <a:t>.2026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i="1" dirty="0">
                <a:solidFill>
                  <a:srgbClr val="003399"/>
                </a:solidFill>
                <a:latin typeface="trebuchet"/>
              </a:rPr>
              <a:t>„Съдържанието на този материал не представя непременно официалната позиция на Европейския съюз“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44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АНАЛИЗ НА СРЕДАТА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884439" y="1915297"/>
            <a:ext cx="4633784" cy="355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4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Вътрешни и външни фактори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4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SWOT и PESTLE като инструменти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4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Стратегия основана на данни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5C16A00-E7DD-448E-872F-D9B399EE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69" y="3218315"/>
            <a:ext cx="3860378" cy="201125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34A5107-24D0-4BA2-84AB-5C84B6AF8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08" y="1915297"/>
            <a:ext cx="1985061" cy="25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bg-BG" kern="100" dirty="0"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Цел на анализа: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290180" y="2170262"/>
            <a:ext cx="6295146" cy="223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Разбиране на средата</a:t>
            </a: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Идентифициране на рискове и възможности</a:t>
            </a: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По-добро планиране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A7B5E5F-E612-4AAB-A00B-385BEF76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41" y="1882162"/>
            <a:ext cx="4402539" cy="30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КАКВО Е 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SWOT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АНАЛИЗ?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315233" y="2258615"/>
            <a:ext cx="6734433" cy="234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	</a:t>
            </a:r>
            <a:r>
              <a:rPr lang="en-US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Strengths – </a:t>
            </a: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Силни страни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	</a:t>
            </a:r>
            <a:r>
              <a:rPr lang="en-US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Weaknesses – </a:t>
            </a: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Слаби страни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	</a:t>
            </a:r>
            <a:r>
              <a:rPr lang="en-US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Opportunities – </a:t>
            </a: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Възможности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	</a:t>
            </a:r>
            <a:r>
              <a:rPr lang="en-US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Threats – </a:t>
            </a:r>
            <a:r>
              <a:rPr lang="bg-BG" sz="2800" kern="100" dirty="0">
                <a:effectLst/>
                <a:latin typeface="Trebuchet MS" panose="020B0603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Заплахи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A3AB348-20C3-4BE8-BC4A-17047D237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3" y="1924821"/>
            <a:ext cx="3907284" cy="38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9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SWOT 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 – ПРОЕКТ ЗА ДИГИТАЛНИ УМЕНИЯ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309817" y="2051221"/>
            <a:ext cx="5424616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bg-BG" sz="2400" kern="100" dirty="0">
              <a:effectLst/>
              <a:latin typeface="Trebuchet MS" panose="020B0603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23319" y="1865870"/>
            <a:ext cx="5263978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SWOT – проект за </a:t>
            </a:r>
            <a:r>
              <a:rPr lang="ru-RU" sz="2400" b="1" dirty="0" err="1">
                <a:latin typeface="Trebuchet MS" panose="020B0603020202020204" pitchFamily="34" charset="0"/>
              </a:rPr>
              <a:t>дигитални</a:t>
            </a:r>
            <a:r>
              <a:rPr lang="ru-RU" sz="2400" b="1" dirty="0">
                <a:latin typeface="Trebuchet MS" panose="020B0603020202020204" pitchFamily="34" charset="0"/>
              </a:rPr>
              <a:t> умения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</a:t>
            </a:r>
            <a:r>
              <a:rPr lang="ru-RU" sz="2400" b="1" dirty="0">
                <a:latin typeface="Trebuchet MS" panose="020B0603020202020204" pitchFamily="34" charset="0"/>
              </a:rPr>
              <a:t>	</a:t>
            </a:r>
            <a:r>
              <a:rPr lang="ru-RU" sz="2400" b="1" dirty="0" err="1">
                <a:latin typeface="Trebuchet MS" panose="020B0603020202020204" pitchFamily="34" charset="0"/>
              </a:rPr>
              <a:t>Сили</a:t>
            </a:r>
            <a:r>
              <a:rPr lang="ru-RU" sz="2400" b="1" dirty="0">
                <a:latin typeface="Trebuchet MS" panose="020B0603020202020204" pitchFamily="34" charset="0"/>
              </a:rPr>
              <a:t>: </a:t>
            </a:r>
            <a:r>
              <a:rPr lang="ru-RU" sz="2400" dirty="0" err="1">
                <a:latin typeface="Trebuchet MS" panose="020B0603020202020204" pitchFamily="34" charset="0"/>
              </a:rPr>
              <a:t>експертен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екип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</a:t>
            </a:r>
            <a:r>
              <a:rPr lang="ru-RU" sz="2400" b="1" dirty="0">
                <a:latin typeface="Trebuchet MS" panose="020B0603020202020204" pitchFamily="34" charset="0"/>
              </a:rPr>
              <a:t>Слабости:</a:t>
            </a:r>
            <a:r>
              <a:rPr lang="ru-RU" sz="2400" dirty="0">
                <a:latin typeface="Trebuchet MS" panose="020B0603020202020204" pitchFamily="34" charset="0"/>
              </a:rPr>
              <a:t> ограничен бюджет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</a:t>
            </a:r>
            <a:r>
              <a:rPr lang="ru-RU" sz="2400" b="1" dirty="0" err="1">
                <a:latin typeface="Trebuchet MS" panose="020B0603020202020204" pitchFamily="34" charset="0"/>
              </a:rPr>
              <a:t>Възможности</a:t>
            </a:r>
            <a:r>
              <a:rPr lang="ru-RU" sz="2400" b="1" dirty="0">
                <a:latin typeface="Trebuchet MS" panose="020B0603020202020204" pitchFamily="34" charset="0"/>
              </a:rPr>
              <a:t>: </a:t>
            </a:r>
            <a:r>
              <a:rPr lang="ru-RU" sz="2400" dirty="0">
                <a:latin typeface="Trebuchet MS" panose="020B0603020202020204" pitchFamily="34" charset="0"/>
              </a:rPr>
              <a:t>нужда на </a:t>
            </a:r>
            <a:r>
              <a:rPr lang="ru-RU" sz="2400" dirty="0" err="1">
                <a:latin typeface="Trebuchet MS" panose="020B0603020202020204" pitchFamily="34" charset="0"/>
              </a:rPr>
              <a:t>пазара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</a:t>
            </a:r>
            <a:r>
              <a:rPr lang="ru-RU" sz="2400" b="1" dirty="0" err="1">
                <a:latin typeface="Trebuchet MS" panose="020B0603020202020204" pitchFamily="34" charset="0"/>
              </a:rPr>
              <a:t>Заплахи</a:t>
            </a:r>
            <a:r>
              <a:rPr lang="ru-RU" sz="2400" b="1" dirty="0">
                <a:latin typeface="Trebuchet MS" panose="020B0603020202020204" pitchFamily="34" charset="0"/>
              </a:rPr>
              <a:t>: </a:t>
            </a:r>
            <a:r>
              <a:rPr lang="ru-RU" sz="2400" dirty="0">
                <a:latin typeface="Trebuchet MS" panose="020B0603020202020204" pitchFamily="34" charset="0"/>
              </a:rPr>
              <a:t>конкуренция, технологии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DB5AD31D-C035-41A7-81CA-104197359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18" y="1865870"/>
            <a:ext cx="3495933" cy="34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rebuchet MS" panose="020B0603020202020204" pitchFamily="34" charset="0"/>
                <a:cs typeface="Times New Roman" panose="02020603050405020304" pitchFamily="18" charset="0"/>
              </a:rPr>
              <a:t>SWOT ПРИМЕР – СТРОЕЖ НА ХРАМ</a:t>
            </a:r>
            <a:endParaRPr lang="bg-BG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309817" y="2051221"/>
            <a:ext cx="5424616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bg-BG" sz="2400" kern="100" dirty="0">
              <a:effectLst/>
              <a:latin typeface="Trebuchet MS" panose="020B0603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271716" y="1901911"/>
            <a:ext cx="6325629" cy="324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•	</a:t>
            </a:r>
            <a:r>
              <a:rPr lang="ru-RU" sz="2800" b="1" dirty="0" err="1">
                <a:latin typeface="Trebuchet MS" panose="020B0603020202020204" pitchFamily="34" charset="0"/>
              </a:rPr>
              <a:t>Силни</a:t>
            </a:r>
            <a:r>
              <a:rPr lang="ru-RU" sz="2800" b="1" dirty="0">
                <a:latin typeface="Trebuchet MS" panose="020B0603020202020204" pitchFamily="34" charset="0"/>
              </a:rPr>
              <a:t> </a:t>
            </a:r>
            <a:r>
              <a:rPr lang="ru-RU" sz="2800" b="1" dirty="0" err="1">
                <a:latin typeface="Trebuchet MS" panose="020B0603020202020204" pitchFamily="34" charset="0"/>
              </a:rPr>
              <a:t>страни</a:t>
            </a:r>
            <a:r>
              <a:rPr lang="ru-RU" sz="2800" b="1" dirty="0">
                <a:latin typeface="Trebuchet MS" panose="020B0603020202020204" pitchFamily="34" charset="0"/>
              </a:rPr>
              <a:t>: </a:t>
            </a:r>
            <a:r>
              <a:rPr lang="ru-RU" sz="2800" dirty="0" err="1">
                <a:latin typeface="Trebuchet MS" panose="020B0603020202020204" pitchFamily="34" charset="0"/>
              </a:rPr>
              <a:t>подкрепа</a:t>
            </a:r>
            <a:r>
              <a:rPr lang="ru-RU" sz="2800" dirty="0">
                <a:latin typeface="Trebuchet MS" panose="020B0603020202020204" pitchFamily="34" charset="0"/>
              </a:rPr>
              <a:t>, </a:t>
            </a:r>
            <a:r>
              <a:rPr lang="ru-RU" sz="2800" dirty="0" err="1">
                <a:latin typeface="Trebuchet MS" panose="020B0603020202020204" pitchFamily="34" charset="0"/>
              </a:rPr>
              <a:t>терен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•	</a:t>
            </a:r>
            <a:r>
              <a:rPr lang="ru-RU" sz="2800" b="1" dirty="0" err="1">
                <a:latin typeface="Trebuchet MS" panose="020B0603020202020204" pitchFamily="34" charset="0"/>
              </a:rPr>
              <a:t>Слаби</a:t>
            </a:r>
            <a:r>
              <a:rPr lang="ru-RU" sz="2800" b="1" dirty="0">
                <a:latin typeface="Trebuchet MS" panose="020B0603020202020204" pitchFamily="34" charset="0"/>
              </a:rPr>
              <a:t> </a:t>
            </a:r>
            <a:r>
              <a:rPr lang="ru-RU" sz="2800" b="1" dirty="0" err="1">
                <a:latin typeface="Trebuchet MS" panose="020B0603020202020204" pitchFamily="34" charset="0"/>
              </a:rPr>
              <a:t>страни</a:t>
            </a:r>
            <a:r>
              <a:rPr lang="ru-RU" sz="2800" b="1" dirty="0">
                <a:latin typeface="Trebuchet MS" panose="020B0603020202020204" pitchFamily="34" charset="0"/>
              </a:rPr>
              <a:t>: </a:t>
            </a:r>
            <a:r>
              <a:rPr lang="ru-RU" sz="2800" dirty="0">
                <a:latin typeface="Trebuchet MS" panose="020B0603020202020204" pitchFamily="34" charset="0"/>
              </a:rPr>
              <a:t>бюджет, опит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•	</a:t>
            </a:r>
            <a:r>
              <a:rPr lang="ru-RU" sz="2800" b="1" dirty="0" err="1">
                <a:latin typeface="Trebuchet MS" panose="020B0603020202020204" pitchFamily="34" charset="0"/>
              </a:rPr>
              <a:t>Възможности</a:t>
            </a:r>
            <a:r>
              <a:rPr lang="ru-RU" sz="2800" b="1" dirty="0">
                <a:latin typeface="Trebuchet MS" panose="020B0603020202020204" pitchFamily="34" charset="0"/>
              </a:rPr>
              <a:t>: </a:t>
            </a:r>
            <a:r>
              <a:rPr lang="ru-RU" sz="2800" dirty="0">
                <a:latin typeface="Trebuchet MS" panose="020B0603020202020204" pitchFamily="34" charset="0"/>
              </a:rPr>
              <a:t>дарения, </a:t>
            </a:r>
            <a:r>
              <a:rPr lang="ru-RU" sz="2800" dirty="0" err="1">
                <a:latin typeface="Trebuchet MS" panose="020B0603020202020204" pitchFamily="34" charset="0"/>
              </a:rPr>
              <a:t>културна</a:t>
            </a:r>
            <a:r>
              <a:rPr lang="ru-RU" sz="2800" dirty="0"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latin typeface="Trebuchet MS" panose="020B0603020202020204" pitchFamily="34" charset="0"/>
              </a:rPr>
              <a:t>стойност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•	</a:t>
            </a:r>
            <a:r>
              <a:rPr lang="ru-RU" sz="2800" b="1" dirty="0" err="1">
                <a:latin typeface="Trebuchet MS" panose="020B0603020202020204" pitchFamily="34" charset="0"/>
              </a:rPr>
              <a:t>Заплахи</a:t>
            </a:r>
            <a:r>
              <a:rPr lang="ru-RU" sz="2800" b="1" dirty="0">
                <a:latin typeface="Trebuchet MS" panose="020B0603020202020204" pitchFamily="34" charset="0"/>
              </a:rPr>
              <a:t>: </a:t>
            </a:r>
            <a:r>
              <a:rPr lang="ru-RU" sz="2800" dirty="0" err="1">
                <a:latin typeface="Trebuchet MS" panose="020B0603020202020204" pitchFamily="34" charset="0"/>
              </a:rPr>
              <a:t>забавяния</a:t>
            </a:r>
            <a:r>
              <a:rPr lang="ru-RU" sz="2800" dirty="0">
                <a:latin typeface="Trebuchet MS" panose="020B0603020202020204" pitchFamily="34" charset="0"/>
              </a:rPr>
              <a:t>, </a:t>
            </a:r>
            <a:r>
              <a:rPr lang="ru-RU" sz="2800" dirty="0" err="1">
                <a:latin typeface="Trebuchet MS" panose="020B0603020202020204" pitchFamily="34" charset="0"/>
              </a:rPr>
              <a:t>регулации</a:t>
            </a:r>
            <a:endParaRPr lang="ru-RU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rebuchet MS" panose="020B0603020202020204" pitchFamily="34" charset="0"/>
                <a:cs typeface="Times New Roman" panose="02020603050405020304" pitchFamily="18" charset="0"/>
              </a:rPr>
              <a:t>КАКВО Е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 PESTLE 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АНАЛИЗ?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097280" y="1853513"/>
            <a:ext cx="10540313" cy="33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rebuchet MS" panose="020B0603020202020204" pitchFamily="34" charset="0"/>
              </a:rPr>
              <a:t>PESTLE анализ </a:t>
            </a:r>
            <a:r>
              <a:rPr lang="ru-RU" dirty="0">
                <a:latin typeface="Trebuchet MS" panose="020B0603020202020204" pitchFamily="34" charset="0"/>
              </a:rPr>
              <a:t>е стратегически инструмент за анализ на външната среда, който помага на организации и проекти да идентифицират фактори, влияещи върху тяхната дейност.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P</a:t>
            </a:r>
            <a:r>
              <a:rPr lang="ru-RU" dirty="0">
                <a:latin typeface="Trebuchet MS" panose="020B0603020202020204" pitchFamily="34" charset="0"/>
              </a:rPr>
              <a:t> – </a:t>
            </a:r>
            <a:r>
              <a:rPr lang="ru-RU" dirty="0" err="1">
                <a:latin typeface="Trebuchet MS" panose="020B0603020202020204" pitchFamily="34" charset="0"/>
              </a:rPr>
              <a:t>Political</a:t>
            </a:r>
            <a:r>
              <a:rPr lang="ru-RU" dirty="0">
                <a:latin typeface="Trebuchet MS" panose="020B0603020202020204" pitchFamily="34" charset="0"/>
              </a:rPr>
              <a:t> (Политически): нормативна </a:t>
            </a:r>
            <a:r>
              <a:rPr lang="ru-RU" dirty="0" err="1">
                <a:latin typeface="Trebuchet MS" panose="020B0603020202020204" pitchFamily="34" charset="0"/>
              </a:rPr>
              <a:t>уредба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правителствени</a:t>
            </a:r>
            <a:r>
              <a:rPr lang="ru-RU" dirty="0">
                <a:latin typeface="Trebuchet MS" panose="020B0603020202020204" pitchFamily="34" charset="0"/>
              </a:rPr>
              <a:t> политики, </a:t>
            </a:r>
            <a:r>
              <a:rPr lang="ru-RU" dirty="0" err="1">
                <a:latin typeface="Trebuchet MS" panose="020B0603020202020204" pitchFamily="34" charset="0"/>
              </a:rPr>
              <a:t>стабилност</a:t>
            </a:r>
            <a:r>
              <a:rPr lang="ru-RU" dirty="0">
                <a:latin typeface="Trebuchet MS" panose="020B0603020202020204" pitchFamily="34" charset="0"/>
              </a:rPr>
              <a:t>.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E</a:t>
            </a:r>
            <a:r>
              <a:rPr lang="ru-RU" dirty="0">
                <a:latin typeface="Trebuchet MS" panose="020B0603020202020204" pitchFamily="34" charset="0"/>
              </a:rPr>
              <a:t> – Economic (</a:t>
            </a:r>
            <a:r>
              <a:rPr lang="ru-RU" dirty="0" err="1">
                <a:latin typeface="Trebuchet MS" panose="020B0603020202020204" pitchFamily="34" charset="0"/>
              </a:rPr>
              <a:t>Икономически</a:t>
            </a:r>
            <a:r>
              <a:rPr lang="ru-RU" dirty="0">
                <a:latin typeface="Trebuchet MS" panose="020B0603020202020204" pitchFamily="34" charset="0"/>
              </a:rPr>
              <a:t>): </a:t>
            </a:r>
            <a:r>
              <a:rPr lang="ru-RU" dirty="0" err="1">
                <a:latin typeface="Trebuchet MS" panose="020B0603020202020204" pitchFamily="34" charset="0"/>
              </a:rPr>
              <a:t>инфлация</a:t>
            </a:r>
            <a:r>
              <a:rPr lang="ru-RU" dirty="0">
                <a:latin typeface="Trebuchet MS" panose="020B0603020202020204" pitchFamily="34" charset="0"/>
              </a:rPr>
              <a:t>, безработица, </a:t>
            </a:r>
            <a:r>
              <a:rPr lang="ru-RU" dirty="0" err="1">
                <a:latin typeface="Trebuchet MS" panose="020B0603020202020204" pitchFamily="34" charset="0"/>
              </a:rPr>
              <a:t>икономически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растеж</a:t>
            </a:r>
            <a:r>
              <a:rPr lang="ru-RU" dirty="0">
                <a:latin typeface="Trebuchet MS" panose="020B0603020202020204" pitchFamily="34" charset="0"/>
              </a:rPr>
              <a:t>.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S</a:t>
            </a:r>
            <a:r>
              <a:rPr lang="ru-RU" dirty="0">
                <a:latin typeface="Trebuchet MS" panose="020B0603020202020204" pitchFamily="34" charset="0"/>
              </a:rPr>
              <a:t> – Social (Социален): демография, </a:t>
            </a:r>
            <a:r>
              <a:rPr lang="ru-RU" dirty="0" err="1">
                <a:latin typeface="Trebuchet MS" panose="020B0603020202020204" pitchFamily="34" charset="0"/>
              </a:rPr>
              <a:t>култура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потребителски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навици</a:t>
            </a:r>
            <a:r>
              <a:rPr lang="ru-RU" dirty="0">
                <a:latin typeface="Trebuchet MS" panose="020B0603020202020204" pitchFamily="34" charset="0"/>
              </a:rPr>
              <a:t>.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T</a:t>
            </a:r>
            <a:r>
              <a:rPr lang="ru-RU" dirty="0">
                <a:latin typeface="Trebuchet MS" panose="020B0603020202020204" pitchFamily="34" charset="0"/>
              </a:rPr>
              <a:t> – </a:t>
            </a:r>
            <a:r>
              <a:rPr lang="ru-RU" dirty="0" err="1">
                <a:latin typeface="Trebuchet MS" panose="020B0603020202020204" pitchFamily="34" charset="0"/>
              </a:rPr>
              <a:t>Technological</a:t>
            </a:r>
            <a:r>
              <a:rPr lang="ru-RU" dirty="0">
                <a:latin typeface="Trebuchet MS" panose="020B0603020202020204" pitchFamily="34" charset="0"/>
              </a:rPr>
              <a:t> (Технологичен): </a:t>
            </a:r>
            <a:r>
              <a:rPr lang="ru-RU" dirty="0" err="1">
                <a:latin typeface="Trebuchet MS" panose="020B0603020202020204" pitchFamily="34" charset="0"/>
              </a:rPr>
              <a:t>иновации</a:t>
            </a:r>
            <a:r>
              <a:rPr lang="ru-RU" dirty="0">
                <a:latin typeface="Trebuchet MS" panose="020B0603020202020204" pitchFamily="34" charset="0"/>
              </a:rPr>
              <a:t>, дигитализация, автоматизация.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L</a:t>
            </a:r>
            <a:r>
              <a:rPr lang="ru-RU" dirty="0">
                <a:latin typeface="Trebuchet MS" panose="020B0603020202020204" pitchFamily="34" charset="0"/>
              </a:rPr>
              <a:t> – Legal (</a:t>
            </a:r>
            <a:r>
              <a:rPr lang="ru-RU" dirty="0" err="1">
                <a:latin typeface="Trebuchet MS" panose="020B0603020202020204" pitchFamily="34" charset="0"/>
              </a:rPr>
              <a:t>Правен</a:t>
            </a:r>
            <a:r>
              <a:rPr lang="ru-RU" dirty="0">
                <a:latin typeface="Trebuchet MS" panose="020B0603020202020204" pitchFamily="34" charset="0"/>
              </a:rPr>
              <a:t>): </a:t>
            </a:r>
            <a:r>
              <a:rPr lang="ru-RU" dirty="0" err="1">
                <a:latin typeface="Trebuchet MS" panose="020B0603020202020204" pitchFamily="34" charset="0"/>
              </a:rPr>
              <a:t>законодателни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изисквания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регулации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стандарти</a:t>
            </a:r>
            <a:r>
              <a:rPr lang="ru-RU" dirty="0">
                <a:latin typeface="Trebuchet MS" panose="020B0603020202020204" pitchFamily="34" charset="0"/>
              </a:rPr>
              <a:t>.</a:t>
            </a:r>
            <a:br>
              <a:rPr lang="ru-RU" dirty="0">
                <a:latin typeface="Trebuchet MS" panose="020B0603020202020204" pitchFamily="34" charset="0"/>
              </a:rPr>
            </a:br>
            <a:r>
              <a:rPr lang="ru-RU" dirty="0">
                <a:latin typeface="Trebuchet MS" panose="020B0603020202020204" pitchFamily="34" charset="0"/>
              </a:rPr>
              <a:t>🔹 </a:t>
            </a:r>
            <a:r>
              <a:rPr lang="ru-RU" b="1" dirty="0">
                <a:latin typeface="Trebuchet MS" panose="020B0603020202020204" pitchFamily="34" charset="0"/>
              </a:rPr>
              <a:t>E</a:t>
            </a:r>
            <a:r>
              <a:rPr lang="ru-RU" dirty="0">
                <a:latin typeface="Trebuchet MS" panose="020B0603020202020204" pitchFamily="34" charset="0"/>
              </a:rPr>
              <a:t> – </a:t>
            </a:r>
            <a:r>
              <a:rPr lang="ru-RU" dirty="0" err="1">
                <a:latin typeface="Trebuchet MS" panose="020B0603020202020204" pitchFamily="34" charset="0"/>
              </a:rPr>
              <a:t>Environmental</a:t>
            </a:r>
            <a:r>
              <a:rPr lang="ru-RU" dirty="0">
                <a:latin typeface="Trebuchet MS" panose="020B0603020202020204" pitchFamily="34" charset="0"/>
              </a:rPr>
              <a:t> (</a:t>
            </a:r>
            <a:r>
              <a:rPr lang="ru-RU" dirty="0" err="1">
                <a:latin typeface="Trebuchet MS" panose="020B0603020202020204" pitchFamily="34" charset="0"/>
              </a:rPr>
              <a:t>Екологичен</a:t>
            </a:r>
            <a:r>
              <a:rPr lang="ru-RU" dirty="0">
                <a:latin typeface="Trebuchet MS" panose="020B0603020202020204" pitchFamily="34" charset="0"/>
              </a:rPr>
              <a:t>): </a:t>
            </a:r>
            <a:r>
              <a:rPr lang="ru-RU" dirty="0" err="1">
                <a:latin typeface="Trebuchet MS" panose="020B0603020202020204" pitchFamily="34" charset="0"/>
              </a:rPr>
              <a:t>климатични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промени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устойчивост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екологични</a:t>
            </a:r>
            <a:r>
              <a:rPr lang="ru-RU" dirty="0">
                <a:latin typeface="Trebuchet MS" panose="020B0603020202020204" pitchFamily="34" charset="0"/>
              </a:rPr>
              <a:t> политики.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309817" y="2304348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1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3" y="-155281"/>
            <a:ext cx="10599107" cy="1450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rebuchet MS" panose="020B0603020202020204" pitchFamily="34" charset="0"/>
              </a:rPr>
              <a:t>PESTLE – проект за строеж на храм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5CB5D07-47FB-47AE-95E0-96C0314A7CC3}"/>
              </a:ext>
            </a:extLst>
          </p:cNvPr>
          <p:cNvSpPr txBox="1"/>
          <p:nvPr/>
        </p:nvSpPr>
        <p:spPr>
          <a:xfrm>
            <a:off x="1204024" y="1737360"/>
            <a:ext cx="6925367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Политически: </a:t>
            </a:r>
            <a:r>
              <a:rPr lang="ru-RU" sz="2400" dirty="0" err="1">
                <a:latin typeface="Trebuchet MS" panose="020B0603020202020204" pitchFamily="34" charset="0"/>
              </a:rPr>
              <a:t>подкрепа</a:t>
            </a:r>
            <a:r>
              <a:rPr lang="ru-RU" sz="2400" dirty="0">
                <a:latin typeface="Trebuchet MS" panose="020B0603020202020204" pitchFamily="34" charset="0"/>
              </a:rPr>
              <a:t> от </a:t>
            </a:r>
            <a:r>
              <a:rPr lang="ru-RU" sz="2400" dirty="0" err="1">
                <a:latin typeface="Trebuchet MS" panose="020B0603020202020204" pitchFamily="34" charset="0"/>
              </a:rPr>
              <a:t>местната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власт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</a:t>
            </a:r>
            <a:r>
              <a:rPr lang="ru-RU" sz="2400" dirty="0" err="1">
                <a:latin typeface="Trebuchet MS" panose="020B0603020202020204" pitchFamily="34" charset="0"/>
              </a:rPr>
              <a:t>Икономически</a:t>
            </a:r>
            <a:r>
              <a:rPr lang="ru-RU" sz="2400" dirty="0">
                <a:latin typeface="Trebuchet MS" panose="020B0603020202020204" pitchFamily="34" charset="0"/>
              </a:rPr>
              <a:t>: </a:t>
            </a:r>
            <a:r>
              <a:rPr lang="ru-RU" sz="2400" dirty="0" err="1">
                <a:latin typeface="Trebuchet MS" panose="020B0603020202020204" pitchFamily="34" charset="0"/>
              </a:rPr>
              <a:t>инфлация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Социален: </a:t>
            </a:r>
            <a:r>
              <a:rPr lang="ru-RU" sz="2400" dirty="0" err="1">
                <a:latin typeface="Trebuchet MS" panose="020B0603020202020204" pitchFamily="34" charset="0"/>
              </a:rPr>
              <a:t>енориаши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Технологичен: нови </a:t>
            </a:r>
            <a:r>
              <a:rPr lang="ru-RU" sz="2400" dirty="0" err="1">
                <a:latin typeface="Trebuchet MS" panose="020B0603020202020204" pitchFamily="34" charset="0"/>
              </a:rPr>
              <a:t>методи</a:t>
            </a:r>
            <a:r>
              <a:rPr lang="ru-RU" sz="2400" dirty="0">
                <a:latin typeface="Trebuchet MS" panose="020B0603020202020204" pitchFamily="34" charset="0"/>
              </a:rPr>
              <a:t> за </a:t>
            </a:r>
            <a:r>
              <a:rPr lang="ru-RU" sz="2400" dirty="0" err="1">
                <a:latin typeface="Trebuchet MS" panose="020B0603020202020204" pitchFamily="34" charset="0"/>
              </a:rPr>
              <a:t>строителство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•	</a:t>
            </a:r>
            <a:r>
              <a:rPr lang="ru-RU" sz="2400" dirty="0" err="1">
                <a:latin typeface="Trebuchet MS" panose="020B0603020202020204" pitchFamily="34" charset="0"/>
              </a:rPr>
              <a:t>Правен</a:t>
            </a:r>
            <a:r>
              <a:rPr lang="ru-RU" sz="2400" dirty="0">
                <a:latin typeface="Trebuchet MS" panose="020B0603020202020204" pitchFamily="34" charset="0"/>
              </a:rPr>
              <a:t> и </a:t>
            </a:r>
            <a:r>
              <a:rPr lang="ru-RU" sz="2400" dirty="0" err="1">
                <a:latin typeface="Trebuchet MS" panose="020B0603020202020204" pitchFamily="34" charset="0"/>
              </a:rPr>
              <a:t>екологичен</a:t>
            </a:r>
            <a:r>
              <a:rPr lang="ru-RU" sz="2400" dirty="0">
                <a:latin typeface="Trebuchet MS" panose="020B0603020202020204" pitchFamily="34" charset="0"/>
              </a:rPr>
              <a:t>: нормативна </a:t>
            </a:r>
            <a:r>
              <a:rPr lang="ru-RU" sz="2400" dirty="0" err="1">
                <a:latin typeface="Trebuchet MS" panose="020B0603020202020204" pitchFamily="34" charset="0"/>
              </a:rPr>
              <a:t>уредба</a:t>
            </a:r>
            <a:r>
              <a:rPr lang="ru-RU" sz="2400" dirty="0">
                <a:latin typeface="Trebuchet MS" panose="020B0603020202020204" pitchFamily="34" charset="0"/>
              </a:rPr>
              <a:t> и </a:t>
            </a:r>
            <a:r>
              <a:rPr lang="ru-RU" sz="2400" dirty="0" err="1">
                <a:latin typeface="Trebuchet MS" panose="020B0603020202020204" pitchFamily="34" charset="0"/>
              </a:rPr>
              <a:t>екологични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норми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F846EA3-2CF5-4B99-98C9-D6C201E71889}"/>
              </a:ext>
            </a:extLst>
          </p:cNvPr>
          <p:cNvSpPr txBox="1"/>
          <p:nvPr/>
        </p:nvSpPr>
        <p:spPr>
          <a:xfrm>
            <a:off x="1309817" y="2304348"/>
            <a:ext cx="5894173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52B8AD7-60BE-49AB-9892-5867F075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49" y="1737360"/>
            <a:ext cx="2584451" cy="33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873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2644</TotalTime>
  <Words>2023</Words>
  <Application>Microsoft Office PowerPoint</Application>
  <PresentationFormat>Widescreen</PresentationFormat>
  <Paragraphs>132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Times New Roman</vt:lpstr>
      <vt:lpstr>trebuchet</vt:lpstr>
      <vt:lpstr>Trebuchet MS</vt:lpstr>
      <vt:lpstr>Wingdings</vt:lpstr>
      <vt:lpstr>Ретроспекция</vt:lpstr>
      <vt:lpstr>Тема на Office</vt:lpstr>
      <vt:lpstr>PowerPoint Presentation</vt:lpstr>
      <vt:lpstr>PowerPoint Presentation</vt:lpstr>
      <vt:lpstr>АНАЛИЗ НА СРЕДАТА</vt:lpstr>
      <vt:lpstr>Цел на анализа:</vt:lpstr>
      <vt:lpstr>КАКВО Е SWOT АНАЛИЗ?</vt:lpstr>
      <vt:lpstr>SWOT ПРИМЕР – ПРОЕКТ ЗА ДИГИТАЛНИ УМЕНИЯ</vt:lpstr>
      <vt:lpstr>SWOT ПРИМЕР – СТРОЕЖ НА ХРАМ</vt:lpstr>
      <vt:lpstr>КАКВО Е PESTLE АНАЛИЗ?</vt:lpstr>
      <vt:lpstr>PESTLE – проект за строеж на храм</vt:lpstr>
      <vt:lpstr> Ползи от анализа</vt:lpstr>
      <vt:lpstr>КОИ СА ЗАЕНТЕРЕСОВАНИТЕ СТРАНИ?</vt:lpstr>
      <vt:lpstr>РОЛЯ НА ЗАИНТЕРЕСОВАНИТЕ СТРАНИ</vt:lpstr>
      <vt:lpstr>КАК ОПРЕДЕЛЯМЕ ЦЕЛЕВИТЕ ГРУПИ?</vt:lpstr>
      <vt:lpstr>ПРИМЕР:ПРОЕКТ НА ЦЪРКОВНА ЕНОРИЯ ЗА ВЪЗРАСТНИ ХОРА</vt:lpstr>
      <vt:lpstr>ВИДОВЕ ЗАИНТЕРЕСОВАНИ СТРАНИ </vt:lpstr>
      <vt:lpstr>ЦЕЛЕВА ГРУПА, ПРЕКИ И НЕПРЕКИ БЕНЕФИЦИЕРИ </vt:lpstr>
      <vt:lpstr>ПРИМЕР – ПРОЕКТ ЗА ДИГИТАЛНО ОБУЧЕНИЕ</vt:lpstr>
      <vt:lpstr>ИДЕНТИФИЦИРАНЕ НА ЗАИНТЕРЕСОВАНИТЕ СТРАНИ </vt:lpstr>
      <vt:lpstr>АНАЛИЗ НА ЗАИНТЕРЕСОВАНИТЕ СТРАНИ </vt:lpstr>
      <vt:lpstr>ПРИМЕРЕН АНАЛИЗ – СОЦИАЛЕН ПРОЕКТ</vt:lpstr>
      <vt:lpstr>ПЛАН ЗА РАБОТА СЪС ЗАИНТЕРЕСОВАНИ СТРАНИ </vt:lpstr>
      <vt:lpstr>ЗАКЛЮЧЕНИЕ – РОЛЯТА НА ЗАИНТЕРЕСОВАНИТЕ СТРАНИ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Gabriela Raykovska</dc:creator>
  <cp:lastModifiedBy>Диана Петрова Тюркеджиева</cp:lastModifiedBy>
  <cp:revision>126</cp:revision>
  <dcterms:created xsi:type="dcterms:W3CDTF">2025-07-04T06:51:17Z</dcterms:created>
  <dcterms:modified xsi:type="dcterms:W3CDTF">2026-04-18T14:21:06Z</dcterms:modified>
</cp:coreProperties>
</file>