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17"/>
  </p:notesMasterIdLst>
  <p:sldIdLst>
    <p:sldId id="257" r:id="rId2"/>
    <p:sldId id="281" r:id="rId3"/>
    <p:sldId id="282" r:id="rId4"/>
    <p:sldId id="258" r:id="rId5"/>
    <p:sldId id="283" r:id="rId6"/>
    <p:sldId id="259" r:id="rId7"/>
    <p:sldId id="260" r:id="rId8"/>
    <p:sldId id="261" r:id="rId9"/>
    <p:sldId id="262" r:id="rId10"/>
    <p:sldId id="263" r:id="rId11"/>
    <p:sldId id="284" r:id="rId12"/>
    <p:sldId id="285" r:id="rId13"/>
    <p:sldId id="286" r:id="rId14"/>
    <p:sldId id="264" r:id="rId15"/>
    <p:sldId id="28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a Raykovska" initials="GR" lastIdx="1" clrIdx="0">
    <p:extLst>
      <p:ext uri="{19B8F6BF-5375-455C-9EA6-DF929625EA0E}">
        <p15:presenceInfo xmlns:p15="http://schemas.microsoft.com/office/powerpoint/2012/main" userId="8cc4f6012a79d2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ен стил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ен стил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ен стил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9" autoAdjust="0"/>
    <p:restoredTop sz="73919" autoAdjust="0"/>
  </p:normalViewPr>
  <p:slideViewPr>
    <p:cSldViewPr snapToGrid="0">
      <p:cViewPr varScale="1">
        <p:scale>
          <a:sx n="55" d="100"/>
          <a:sy n="55" d="100"/>
        </p:scale>
        <p:origin x="2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F8F0C-E357-4907-AAC6-C7A4D5BF1BD7}" type="datetimeFigureOut">
              <a:rPr lang="bg-BG" smtClean="0"/>
              <a:t>18.4.2026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52C1E-71FA-4F88-9120-54C838D33D0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322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Първа страница</a:t>
            </a:r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B87CA-F9EB-41E9-A578-65FC6179B6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301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Нека видим как изглежда дървото на проблемите в реален контекст. Представете си социален център, чиято мисия е да работи с младежи в риск.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резултатите не отговарят на очакванията – ефективността на дейностите е ниска. Това е централният проблем, стъблото на дървото.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Какво го поражда? Поглеждаме в корените. Виждаме липса на добре подготвен персонал, недостатъчно финансиране, ограничен достъп до обучения и слаби връзки с училищата.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какви са последствията?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Младежите губят интерес, отпадат от системата, центърът губи авторитет. Анализът ни помага да видим къде да насочим усилията – в обучението, финансирането, партньорствата.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 дърво ни показва не просто причините, а логиката на ситуацията – и възможните решения.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1522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A6792-39BD-3BA1-FE8B-D4ECF4667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>
            <a:extLst>
              <a:ext uri="{FF2B5EF4-FFF2-40B4-BE49-F238E27FC236}">
                <a16:creationId xmlns:a16="http://schemas.microsoft.com/office/drawing/2014/main" id="{BBBD5501-0B1B-1B29-F3F4-4011270CF5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>
            <a:extLst>
              <a:ext uri="{FF2B5EF4-FFF2-40B4-BE49-F238E27FC236}">
                <a16:creationId xmlns:a16="http://schemas.microsoft.com/office/drawing/2014/main" id="{B30CB7A3-053E-1FB0-6984-28F4743630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 като сме анализирали проблема, следва да изградим логическа връзка към проектната идея. Тя не се появява на празно място. Проектът се ражда, когато разберем какво искаме да променим и как.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Първо определяме текущото състояние – как стоят нещата сега.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 това формулираме желаното състояние – какво искаме да постигнем.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Разликата между двете очертава целта.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проектът е мостът между това, което е – и това, което трябва да бъде.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Той свързва реалността с визията.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Колкото по-ясно е начертан този път, толкова по-смислена и реалистична ще бъде нашата проектна идея.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bg-BG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A278AD9D-1C54-A15A-E510-B2BDC3CA9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52C1E-71FA-4F88-9120-54C838D33D0A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416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78693-F697-9608-BED3-7F09A6BF7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>
            <a:extLst>
              <a:ext uri="{FF2B5EF4-FFF2-40B4-BE49-F238E27FC236}">
                <a16:creationId xmlns:a16="http://schemas.microsoft.com/office/drawing/2014/main" id="{6D15ACE2-CF4A-8B31-9445-D6813442B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>
            <a:extLst>
              <a:ext uri="{FF2B5EF4-FFF2-40B4-BE49-F238E27FC236}">
                <a16:creationId xmlns:a16="http://schemas.microsoft.com/office/drawing/2014/main" id="{0589AF3B-7404-1783-D6A2-4529E7075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12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След анализа идва моментът за действие – формулираме проектната идея. Тя трябва да отговаря на реална нужда, да има ясна цел и да бъде изпълнима в рамките на проект.</a:t>
            </a:r>
            <a:endParaRPr lang="en-GB" sz="11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12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Проектната идея е логичен отговор на идентифицирания проблем. Тя съчетава целта, начините за постигането ѝ и ползите за целевата група.</a:t>
            </a:r>
            <a:br>
              <a:rPr lang="bg-BG" sz="12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bg-BG" sz="12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Колкото по-добре е формулирана, толкова по-голям е шансът за успешно изпълнение и финансиране.</a:t>
            </a:r>
            <a:endParaRPr lang="en-GB" sz="11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1577E52F-43D4-08CA-EA25-2D619588A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52C1E-71FA-4F88-9120-54C838D33D0A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499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5FE69-D455-C46E-AA64-021DC162E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>
            <a:extLst>
              <a:ext uri="{FF2B5EF4-FFF2-40B4-BE49-F238E27FC236}">
                <a16:creationId xmlns:a16="http://schemas.microsoft.com/office/drawing/2014/main" id="{57BDDB1A-BBBD-4751-ACD3-52595E917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>
            <a:extLst>
              <a:ext uri="{FF2B5EF4-FFF2-40B4-BE49-F238E27FC236}">
                <a16:creationId xmlns:a16="http://schemas.microsoft.com/office/drawing/2014/main" id="{9B8DA50F-1180-9F80-54E3-6E32F1B12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Преди да започнем работа по проекта, трябва да се уверим, че идеята ни е добре обмислена и поставена в реален контекст.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Проектното мислене не се изчерпва с това „какво искаме да направим“. Трябва да проверим: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Кой вече е работил по подобна идея?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Какво е новото, което ние можем да предложим?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Какви ще бъдат конкретните ползи за нашите партньори или за целевите групи?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забравяйте и още нещо важно – в кой </a:t>
            </a:r>
            <a:r>
              <a:rPr lang="bg-BG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географски и тематичен контекст</a:t>
            </a: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 се реализира идеята?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 ще определи както подхода ни, така и шансовете за финансиране и въздействие.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Всяка добра проектна идея се ражда на кръстопътя между реален проблем, стратегическо мислене и възможност за реализация.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bg-BG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3CFFA89C-04AE-E320-F0F1-2398063AA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52C1E-71FA-4F88-9120-54C838D33D0A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354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Започваме с анализ на нашата организация, който ни помага да определим какво можем да направим сами – и къде имаме нужда от подкрепа.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Какви ресурси имаме – хора, знания, опит, мрежи? В кои дейности сме силни, и в кои – не?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 като сме анализирали основния проблем и причините за него, очертали сме нашите силни и слаби страни, можем да преминем към анализ на потенциалните партньори. С други думи следва да помислим дали проектът може да бъде реализиран самостоятелно или ще имаме нужда от партньори. </a:t>
            </a:r>
            <a:r>
              <a:rPr lang="ru-RU" dirty="0" err="1"/>
              <a:t>Партньорите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онези</a:t>
            </a:r>
            <a:r>
              <a:rPr lang="ru-RU" dirty="0"/>
              <a:t> организации или лица,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могат</a:t>
            </a:r>
            <a:r>
              <a:rPr lang="ru-RU" dirty="0"/>
              <a:t> да ни предоставят </a:t>
            </a:r>
            <a:r>
              <a:rPr lang="ru-RU" dirty="0" err="1"/>
              <a:t>допълнителни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знания или умения,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ние</a:t>
            </a:r>
            <a:r>
              <a:rPr lang="ru-RU" dirty="0"/>
              <a:t> </a:t>
            </a:r>
            <a:r>
              <a:rPr lang="ru-RU" dirty="0" err="1"/>
              <a:t>самите</a:t>
            </a:r>
            <a:r>
              <a:rPr lang="ru-RU" dirty="0"/>
              <a:t> не </a:t>
            </a:r>
            <a:r>
              <a:rPr lang="ru-RU" dirty="0" err="1"/>
              <a:t>притежаваме</a:t>
            </a:r>
            <a:r>
              <a:rPr lang="ru-RU" dirty="0"/>
              <a:t>. Много е важно </a:t>
            </a:r>
            <a:r>
              <a:rPr lang="ru-RU" dirty="0" err="1"/>
              <a:t>този</a:t>
            </a:r>
            <a:r>
              <a:rPr lang="ru-RU" dirty="0"/>
              <a:t> </a:t>
            </a:r>
            <a:r>
              <a:rPr lang="ru-RU" dirty="0" err="1"/>
              <a:t>избор</a:t>
            </a:r>
            <a:r>
              <a:rPr lang="ru-RU" dirty="0"/>
              <a:t> да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внимателно</a:t>
            </a:r>
            <a:r>
              <a:rPr lang="ru-RU" dirty="0"/>
              <a:t> </a:t>
            </a:r>
            <a:r>
              <a:rPr lang="ru-RU" dirty="0" err="1"/>
              <a:t>обмислен</a:t>
            </a:r>
            <a:r>
              <a:rPr lang="ru-RU" dirty="0"/>
              <a:t> – </a:t>
            </a:r>
            <a:r>
              <a:rPr lang="ru-RU" dirty="0" err="1"/>
              <a:t>партньорите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</a:t>
            </a:r>
            <a:r>
              <a:rPr lang="ru-RU" dirty="0" err="1"/>
              <a:t>реално</a:t>
            </a:r>
            <a:r>
              <a:rPr lang="ru-RU" dirty="0"/>
              <a:t> да </a:t>
            </a:r>
            <a:r>
              <a:rPr lang="ru-RU" dirty="0" err="1"/>
              <a:t>допринасят</a:t>
            </a:r>
            <a:r>
              <a:rPr lang="ru-RU" dirty="0"/>
              <a:t> за </a:t>
            </a:r>
            <a:r>
              <a:rPr lang="ru-RU" dirty="0" err="1"/>
              <a:t>решаването</a:t>
            </a:r>
            <a:r>
              <a:rPr lang="ru-RU" dirty="0"/>
              <a:t> на проблема, а не просто да </a:t>
            </a:r>
            <a:r>
              <a:rPr lang="ru-RU" dirty="0" err="1"/>
              <a:t>присъстват</a:t>
            </a:r>
            <a:r>
              <a:rPr lang="ru-RU" dirty="0"/>
              <a:t> </a:t>
            </a:r>
            <a:r>
              <a:rPr lang="ru-RU" dirty="0" err="1"/>
              <a:t>формално</a:t>
            </a:r>
            <a:r>
              <a:rPr lang="ru-RU" dirty="0"/>
              <a:t>. </a:t>
            </a:r>
            <a:r>
              <a:rPr lang="ru-RU" dirty="0" err="1"/>
              <a:t>Също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е добре да </a:t>
            </a:r>
            <a:r>
              <a:rPr lang="ru-RU" dirty="0" err="1"/>
              <a:t>помислим</a:t>
            </a:r>
            <a:r>
              <a:rPr lang="ru-RU" dirty="0"/>
              <a:t> </a:t>
            </a:r>
            <a:r>
              <a:rPr lang="ru-RU" dirty="0" err="1"/>
              <a:t>какви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ползите за </a:t>
            </a:r>
            <a:r>
              <a:rPr lang="ru-RU" dirty="0" err="1"/>
              <a:t>тях</a:t>
            </a:r>
            <a:r>
              <a:rPr lang="ru-RU" dirty="0"/>
              <a:t> от </a:t>
            </a:r>
            <a:r>
              <a:rPr lang="ru-RU" dirty="0" err="1"/>
              <a:t>участието</a:t>
            </a:r>
            <a:r>
              <a:rPr lang="ru-RU" dirty="0"/>
              <a:t> в проекта – </a:t>
            </a:r>
            <a:r>
              <a:rPr lang="ru-RU" dirty="0" err="1"/>
              <a:t>защото</a:t>
            </a:r>
            <a:r>
              <a:rPr lang="ru-RU" dirty="0"/>
              <a:t> </a:t>
            </a:r>
            <a:r>
              <a:rPr lang="ru-RU" dirty="0" err="1"/>
              <a:t>устойчивото</a:t>
            </a:r>
            <a:r>
              <a:rPr lang="ru-RU" dirty="0"/>
              <a:t> </a:t>
            </a:r>
            <a:r>
              <a:rPr lang="ru-RU" dirty="0" err="1"/>
              <a:t>партньорство</a:t>
            </a:r>
            <a:r>
              <a:rPr lang="ru-RU" dirty="0"/>
              <a:t> се </a:t>
            </a:r>
            <a:r>
              <a:rPr lang="ru-RU" dirty="0" err="1"/>
              <a:t>изгражда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взаимна </a:t>
            </a:r>
            <a:r>
              <a:rPr lang="ru-RU" dirty="0" err="1"/>
              <a:t>изгода</a:t>
            </a:r>
            <a:r>
              <a:rPr lang="ru-RU" dirty="0"/>
              <a:t>. </a:t>
            </a:r>
            <a:r>
              <a:rPr lang="ru-RU" dirty="0" err="1"/>
              <a:t>Анализът</a:t>
            </a:r>
            <a:r>
              <a:rPr lang="ru-RU" dirty="0"/>
              <a:t> на </a:t>
            </a:r>
            <a:r>
              <a:rPr lang="ru-RU" dirty="0" err="1"/>
              <a:t>партньорите</a:t>
            </a:r>
            <a:r>
              <a:rPr lang="ru-RU" dirty="0"/>
              <a:t> </a:t>
            </a:r>
            <a:r>
              <a:rPr lang="ru-RU" dirty="0" err="1"/>
              <a:t>също</a:t>
            </a:r>
            <a:r>
              <a:rPr lang="ru-RU" dirty="0"/>
              <a:t> ни </a:t>
            </a:r>
            <a:r>
              <a:rPr lang="ru-RU" dirty="0" err="1"/>
              <a:t>помага</a:t>
            </a:r>
            <a:r>
              <a:rPr lang="ru-RU" dirty="0"/>
              <a:t> да обогатим </a:t>
            </a:r>
            <a:r>
              <a:rPr lang="ru-RU" dirty="0" err="1"/>
              <a:t>гледните</a:t>
            </a:r>
            <a:r>
              <a:rPr lang="ru-RU" dirty="0"/>
              <a:t> точки по проекта, да </a:t>
            </a:r>
            <a:r>
              <a:rPr lang="ru-RU" dirty="0" err="1"/>
              <a:t>засилим</a:t>
            </a:r>
            <a:r>
              <a:rPr lang="ru-RU" dirty="0"/>
              <a:t> </a:t>
            </a:r>
            <a:r>
              <a:rPr lang="ru-RU" dirty="0" err="1"/>
              <a:t>капацитета</a:t>
            </a:r>
            <a:r>
              <a:rPr lang="ru-RU" dirty="0"/>
              <a:t> си и да </a:t>
            </a:r>
            <a:r>
              <a:rPr lang="ru-RU" dirty="0" err="1"/>
              <a:t>изградим</a:t>
            </a:r>
            <a:r>
              <a:rPr lang="ru-RU" dirty="0"/>
              <a:t> </a:t>
            </a:r>
            <a:r>
              <a:rPr lang="ru-RU" dirty="0" err="1"/>
              <a:t>по-ефективни</a:t>
            </a:r>
            <a:r>
              <a:rPr lang="ru-RU" dirty="0"/>
              <a:t> и </a:t>
            </a:r>
            <a:r>
              <a:rPr lang="ru-RU" dirty="0" err="1"/>
              <a:t>стабилни</a:t>
            </a:r>
            <a:r>
              <a:rPr lang="ru-RU" dirty="0"/>
              <a:t> решения.</a:t>
            </a:r>
            <a:endParaRPr lang="bg-BG" dirty="0"/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Търсим организации, които не просто „да фигурират в проекта“, а да допринесат реално – със специфични компетентности, достъп до целеви групи или технически капацитет.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 е и да оценим взаимния интерес: какво ще спечелят партньорите от участието си в проекта? Имат ли мотивация и капацитет да изпълняват задачите, които бихме им възложили?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 така можем да създадем добре обмислена и изпълнима идея – с ясна логика, реални възможности и устойчиво партньорство.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50956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B171E-5289-6767-1716-A37A48020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>
            <a:extLst>
              <a:ext uri="{FF2B5EF4-FFF2-40B4-BE49-F238E27FC236}">
                <a16:creationId xmlns:a16="http://schemas.microsoft.com/office/drawing/2014/main" id="{EEEF88C4-8649-824F-E481-CCB9B3479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>
            <a:extLst>
              <a:ext uri="{FF2B5EF4-FFF2-40B4-BE49-F238E27FC236}">
                <a16:creationId xmlns:a16="http://schemas.microsoft.com/office/drawing/2014/main" id="{8D2A955C-D33E-1DDA-4B5D-45FCED9511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Последна страница</a:t>
            </a:r>
            <a:endParaRPr lang="en-GB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F3964EA4-A2B6-BE42-D618-64824E666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B87CA-F9EB-41E9-A578-65FC6179B6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86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52C1E-71FA-4F88-9120-54C838D33D0A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18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EBE20-66DC-AB03-A837-2E98B55DE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>
            <a:extLst>
              <a:ext uri="{FF2B5EF4-FFF2-40B4-BE49-F238E27FC236}">
                <a16:creationId xmlns:a16="http://schemas.microsoft.com/office/drawing/2014/main" id="{A2A29821-12B8-3363-CA2B-5B6DCFB24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>
            <a:extLst>
              <a:ext uri="{FF2B5EF4-FFF2-40B4-BE49-F238E27FC236}">
                <a16:creationId xmlns:a16="http://schemas.microsoft.com/office/drawing/2014/main" id="{CE402A4A-426B-3EE2-89A6-82BD14994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Всеки проект започва с идея. Но откъде идва тя?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Проектната идея не се появява случайно. Тя се заражда, когато забележим, че около нас има нещо, което не работи добре. Нещо, което искаме да променим, да подобрим или да създадем.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Понякога тя идва от реален проблем – например липса на услуги, ниско качество на живот или неравен достъп до образование. Друг път – от неудовлетворена потребност, която усещаме в нашата организация, в общността или в конкретна група хора.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A7DB06B5-EBF0-715D-D1A5-7AEB39A6CA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104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/>
              <a:t>Проблемът</a:t>
            </a:r>
            <a:r>
              <a:rPr lang="ru-RU" dirty="0"/>
              <a:t> е ситуация или </a:t>
            </a:r>
            <a:r>
              <a:rPr lang="ru-RU" dirty="0" err="1"/>
              <a:t>въпрос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създава</a:t>
            </a:r>
            <a:r>
              <a:rPr lang="ru-RU" dirty="0"/>
              <a:t> затруднения, неудобства или </a:t>
            </a:r>
            <a:r>
              <a:rPr lang="ru-RU" dirty="0" err="1"/>
              <a:t>несъгласия</a:t>
            </a:r>
            <a:r>
              <a:rPr lang="ru-RU" dirty="0"/>
              <a:t>. Той е </a:t>
            </a:r>
            <a:r>
              <a:rPr lang="ru-RU" dirty="0" err="1"/>
              <a:t>обективно</a:t>
            </a:r>
            <a:r>
              <a:rPr lang="ru-RU" dirty="0"/>
              <a:t> </a:t>
            </a:r>
            <a:r>
              <a:rPr lang="ru-RU" dirty="0" err="1"/>
              <a:t>съществуващо</a:t>
            </a:r>
            <a:r>
              <a:rPr lang="ru-RU" dirty="0"/>
              <a:t> </a:t>
            </a:r>
            <a:r>
              <a:rPr lang="ru-RU" dirty="0" err="1"/>
              <a:t>несответствие</a:t>
            </a:r>
            <a:r>
              <a:rPr lang="ru-RU" dirty="0"/>
              <a:t> между </a:t>
            </a:r>
            <a:r>
              <a:rPr lang="ru-RU" dirty="0" err="1"/>
              <a:t>желаната</a:t>
            </a:r>
            <a:r>
              <a:rPr lang="ru-RU" dirty="0"/>
              <a:t> и </a:t>
            </a:r>
            <a:r>
              <a:rPr lang="ru-RU" dirty="0" err="1"/>
              <a:t>съществуващата</a:t>
            </a:r>
            <a:r>
              <a:rPr lang="ru-RU" dirty="0"/>
              <a:t> ситуация. </a:t>
            </a:r>
            <a:r>
              <a:rPr lang="ru-RU" dirty="0" err="1"/>
              <a:t>Желаната</a:t>
            </a:r>
            <a:r>
              <a:rPr lang="ru-RU" dirty="0"/>
              <a:t> ситуация </a:t>
            </a:r>
            <a:r>
              <a:rPr lang="ru-RU" dirty="0" err="1"/>
              <a:t>отразява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,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което</a:t>
            </a:r>
            <a:r>
              <a:rPr lang="ru-RU" dirty="0"/>
              <a:t> се стремим –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по-добро</a:t>
            </a:r>
            <a:r>
              <a:rPr lang="ru-RU" dirty="0"/>
              <a:t> </a:t>
            </a:r>
            <a:r>
              <a:rPr lang="ru-RU" dirty="0" err="1"/>
              <a:t>здраве</a:t>
            </a:r>
            <a:r>
              <a:rPr lang="ru-RU" dirty="0"/>
              <a:t>, работа, отношения или финансово </a:t>
            </a:r>
            <a:r>
              <a:rPr lang="ru-RU" dirty="0" err="1"/>
              <a:t>състояние</a:t>
            </a:r>
            <a:r>
              <a:rPr lang="ru-RU" dirty="0"/>
              <a:t>. </a:t>
            </a:r>
            <a:r>
              <a:rPr lang="ru-RU" dirty="0" err="1"/>
              <a:t>Съществуващата</a:t>
            </a:r>
            <a:r>
              <a:rPr lang="ru-RU" dirty="0"/>
              <a:t> ситуация е </a:t>
            </a:r>
            <a:r>
              <a:rPr lang="ru-RU" dirty="0" err="1"/>
              <a:t>текущото</a:t>
            </a:r>
            <a:r>
              <a:rPr lang="ru-RU" dirty="0"/>
              <a:t> </a:t>
            </a:r>
            <a:r>
              <a:rPr lang="ru-RU" dirty="0" err="1"/>
              <a:t>състояние</a:t>
            </a:r>
            <a:r>
              <a:rPr lang="ru-RU" dirty="0"/>
              <a:t>, в </a:t>
            </a:r>
            <a:r>
              <a:rPr lang="ru-RU" dirty="0" err="1"/>
              <a:t>което</a:t>
            </a:r>
            <a:r>
              <a:rPr lang="ru-RU" dirty="0"/>
              <a:t> се </a:t>
            </a:r>
            <a:r>
              <a:rPr lang="ru-RU" dirty="0" err="1"/>
              <a:t>намираме</a:t>
            </a:r>
            <a:r>
              <a:rPr lang="ru-RU" dirty="0"/>
              <a:t>, </a:t>
            </a:r>
            <a:r>
              <a:rPr lang="ru-RU" dirty="0" err="1"/>
              <a:t>включващо</a:t>
            </a:r>
            <a:r>
              <a:rPr lang="ru-RU" dirty="0"/>
              <a:t> </a:t>
            </a:r>
            <a:r>
              <a:rPr lang="ru-RU" dirty="0" err="1"/>
              <a:t>несъвършенства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желаем да </a:t>
            </a:r>
            <a:r>
              <a:rPr lang="ru-RU" dirty="0" err="1"/>
              <a:t>променим</a:t>
            </a:r>
            <a:r>
              <a:rPr lang="ru-RU" dirty="0"/>
              <a:t>.</a:t>
            </a: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Например, искаме да си сменим работата, но ни липсват умения. Това е проблем.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Той може да се прояви като дефицит, пречка или негативна тенденция в социалната, икономическата, образователната или институционалната среда.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Проблемът е не просто затруднение, а ситуация, която изисква интервенция. Той е основният </a:t>
            </a:r>
            <a:r>
              <a:rPr lang="bg-BG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мотиватор</a:t>
            </a: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иницииране на проекта, защото разкрива необходимостта от промяна.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Правилното идентифициране и формулиране на проблема е ключово за създаването на обоснована и реалистична проектна идея.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 ясно разбиране за естеството и причините на проблема, всяко последващо планиране рискува да бъде неефективно или неадекватно.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3859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EBA4F-DA0F-5A57-6129-E6D36ACB4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>
            <a:extLst>
              <a:ext uri="{FF2B5EF4-FFF2-40B4-BE49-F238E27FC236}">
                <a16:creationId xmlns:a16="http://schemas.microsoft.com/office/drawing/2014/main" id="{4D29FD28-8396-504B-63EE-3EB9813B5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>
            <a:extLst>
              <a:ext uri="{FF2B5EF4-FFF2-40B4-BE49-F238E27FC236}">
                <a16:creationId xmlns:a16="http://schemas.microsoft.com/office/drawing/2014/main" id="{7CE65E75-4C9B-5E41-E40F-2BE25EFF8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5C2EC8AD-162D-6FB2-CE90-289EBAFF2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9862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Потребността е това, което ни мотивира. Тя ни тласка да търсим решения. Когато нашите потребности не са удовлетворени, се раждат проблеми. И в тази връзка – проектни идеи.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Теорията на известния американски психолог Ейбрахам Маслоу обяснява какво движи човешкото поведение. Според него хората имат йерархично подредени потребности – от най-основни до най-висши.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Маслоу представя тази йерархия като пирамида.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основата ѝ стоят </a:t>
            </a:r>
            <a:r>
              <a:rPr lang="bg-BG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физиологичните нужди</a:t>
            </a: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като храна, вода, сън и здраве.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 тях идват нуждите от </a:t>
            </a:r>
            <a:r>
              <a:rPr lang="bg-BG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сигурност</a:t>
            </a: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подслон, безопасност, стабилност.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следващото ниво е </a:t>
            </a:r>
            <a:r>
              <a:rPr lang="bg-BG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принадлежността</a:t>
            </a: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стремежът към любов, приятелство и социални връзки.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По-нагоре се нареждат потребностите от </a:t>
            </a:r>
            <a:r>
              <a:rPr lang="bg-BG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уважение и самоуважение</a:t>
            </a: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желанието да бъдем признати, ценени и уважавани.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върха е потребността от </a:t>
            </a:r>
            <a:r>
              <a:rPr lang="bg-BG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самоусъвършенстване</a:t>
            </a: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стремежът към учене, творчество, духовност и развитие на потенциала.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Тези потребности са универсални – независимо от възраст, култура или социален статус.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 са в основата на нашите стремежи и цели.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Когато една потребност не е удовлетворена, човек търси начини да я задоволи.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 поражда </a:t>
            </a:r>
            <a:r>
              <a:rPr lang="bg-BG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мотивация за действие</a:t>
            </a: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Именно тук се появява връзката с проектното мислене.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Неудовлетворените потребности – независимо дали са лични, групови или обществени – често са в основата на проблема.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когато проблемът е ясно осъзнат и структурирано анализиран, той се превръща в отправна точка за </a:t>
            </a:r>
            <a:r>
              <a:rPr lang="bg-BG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генериране на проектна идея</a:t>
            </a: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други думи: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➡️ Потребностите ни мотивират.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➡️ Липсата на удовлетворение създава проблеми.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➡️ А проблемите ни карат да търсим решения – чрез проекти.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2562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Потребностите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основата</a:t>
            </a:r>
            <a:r>
              <a:rPr lang="ru-RU" dirty="0"/>
              <a:t>, </a:t>
            </a:r>
            <a:r>
              <a:rPr lang="ru-RU" dirty="0" err="1"/>
              <a:t>това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ни </a:t>
            </a:r>
            <a:r>
              <a:rPr lang="ru-RU" dirty="0" err="1"/>
              <a:t>мотивира</a:t>
            </a:r>
            <a:r>
              <a:rPr lang="ru-RU" dirty="0"/>
              <a:t>, </a:t>
            </a:r>
            <a:r>
              <a:rPr lang="ru-RU" dirty="0" err="1"/>
              <a:t>докато</a:t>
            </a:r>
            <a:r>
              <a:rPr lang="ru-RU" dirty="0"/>
              <a:t> </a:t>
            </a:r>
            <a:r>
              <a:rPr lang="ru-RU" dirty="0" err="1"/>
              <a:t>проблемите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пречки</a:t>
            </a:r>
            <a:r>
              <a:rPr lang="ru-RU" dirty="0"/>
              <a:t> или </a:t>
            </a:r>
            <a:r>
              <a:rPr lang="ru-RU" dirty="0" err="1"/>
              <a:t>несъответствия</a:t>
            </a:r>
            <a:r>
              <a:rPr lang="ru-RU" dirty="0"/>
              <a:t> между </a:t>
            </a:r>
            <a:r>
              <a:rPr lang="ru-RU" dirty="0" err="1"/>
              <a:t>настоящото</a:t>
            </a:r>
            <a:r>
              <a:rPr lang="ru-RU" dirty="0"/>
              <a:t> и </a:t>
            </a:r>
            <a:r>
              <a:rPr lang="ru-RU" dirty="0" err="1"/>
              <a:t>желаното</a:t>
            </a:r>
            <a:r>
              <a:rPr lang="ru-RU" dirty="0"/>
              <a:t> </a:t>
            </a:r>
            <a:r>
              <a:rPr lang="ru-RU" dirty="0" err="1"/>
              <a:t>състояние</a:t>
            </a:r>
            <a:r>
              <a:rPr lang="ru-RU" dirty="0"/>
              <a:t>. </a:t>
            </a:r>
            <a:r>
              <a:rPr lang="ru-RU" dirty="0" err="1"/>
              <a:t>Проблемите</a:t>
            </a:r>
            <a:r>
              <a:rPr lang="ru-RU" dirty="0"/>
              <a:t> </a:t>
            </a:r>
            <a:r>
              <a:rPr lang="ru-RU" dirty="0" err="1"/>
              <a:t>затрудняват</a:t>
            </a:r>
            <a:r>
              <a:rPr lang="ru-RU" dirty="0"/>
              <a:t> </a:t>
            </a:r>
            <a:r>
              <a:rPr lang="ru-RU" dirty="0" err="1"/>
              <a:t>постигането</a:t>
            </a:r>
            <a:r>
              <a:rPr lang="ru-RU" dirty="0"/>
              <a:t> на целите ни и </a:t>
            </a:r>
            <a:r>
              <a:rPr lang="ru-RU" dirty="0" err="1"/>
              <a:t>изискват</a:t>
            </a:r>
            <a:r>
              <a:rPr lang="ru-RU" dirty="0"/>
              <a:t> решения, за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преодолени</a:t>
            </a:r>
            <a:r>
              <a:rPr lang="ru-RU" dirty="0"/>
              <a:t> и да се </a:t>
            </a:r>
            <a:r>
              <a:rPr lang="ru-RU" dirty="0" err="1"/>
              <a:t>задоволят</a:t>
            </a:r>
            <a:r>
              <a:rPr lang="ru-RU" dirty="0"/>
              <a:t> </a:t>
            </a:r>
            <a:r>
              <a:rPr lang="ru-RU" dirty="0" err="1"/>
              <a:t>тези</a:t>
            </a:r>
            <a:r>
              <a:rPr lang="ru-RU" dirty="0"/>
              <a:t> потребности.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5047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Началото</a:t>
            </a:r>
            <a:r>
              <a:rPr lang="ru-RU" dirty="0"/>
              <a:t> на </a:t>
            </a:r>
            <a:r>
              <a:rPr lang="ru-RU" dirty="0" err="1"/>
              <a:t>всеки</a:t>
            </a:r>
            <a:r>
              <a:rPr lang="ru-RU" dirty="0"/>
              <a:t> проект </a:t>
            </a:r>
            <a:r>
              <a:rPr lang="ru-RU" dirty="0" err="1"/>
              <a:t>започва</a:t>
            </a:r>
            <a:r>
              <a:rPr lang="ru-RU" dirty="0"/>
              <a:t> с </a:t>
            </a:r>
            <a:r>
              <a:rPr lang="ru-RU" dirty="0" err="1"/>
              <a:t>идентифициране</a:t>
            </a:r>
            <a:r>
              <a:rPr lang="ru-RU" dirty="0"/>
              <a:t> на реален, </a:t>
            </a:r>
            <a:r>
              <a:rPr lang="ru-RU" dirty="0" err="1"/>
              <a:t>осъзнат</a:t>
            </a:r>
            <a:r>
              <a:rPr lang="ru-RU" dirty="0"/>
              <a:t> проблем,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очакваният</a:t>
            </a:r>
            <a:r>
              <a:rPr lang="ru-RU" dirty="0"/>
              <a:t> </a:t>
            </a:r>
            <a:r>
              <a:rPr lang="ru-RU" dirty="0" err="1"/>
              <a:t>резултат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да реши. За да го направим, </a:t>
            </a:r>
            <a:r>
              <a:rPr lang="ru-RU" dirty="0" err="1"/>
              <a:t>първо</a:t>
            </a:r>
            <a:r>
              <a:rPr lang="ru-RU" dirty="0"/>
              <a:t> </a:t>
            </a:r>
            <a:r>
              <a:rPr lang="ru-RU" dirty="0" err="1"/>
              <a:t>анализираме</a:t>
            </a:r>
            <a:r>
              <a:rPr lang="ru-RU" dirty="0"/>
              <a:t> проблема,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разглеждаме</a:t>
            </a:r>
            <a:r>
              <a:rPr lang="ru-RU" dirty="0"/>
              <a:t> </a:t>
            </a:r>
            <a:r>
              <a:rPr lang="ru-RU" dirty="0" err="1"/>
              <a:t>неговите</a:t>
            </a:r>
            <a:r>
              <a:rPr lang="ru-RU" dirty="0"/>
              <a:t> </a:t>
            </a:r>
            <a:r>
              <a:rPr lang="ru-RU" dirty="0" err="1"/>
              <a:t>негативни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 и причинно-</a:t>
            </a:r>
            <a:r>
              <a:rPr lang="ru-RU" dirty="0" err="1"/>
              <a:t>следствените</a:t>
            </a:r>
            <a:r>
              <a:rPr lang="ru-RU" dirty="0"/>
              <a:t> </a:t>
            </a:r>
            <a:r>
              <a:rPr lang="ru-RU" dirty="0" err="1"/>
              <a:t>връзки</a:t>
            </a:r>
            <a:r>
              <a:rPr lang="ru-RU" dirty="0"/>
              <a:t> между </a:t>
            </a:r>
            <a:r>
              <a:rPr lang="ru-RU" dirty="0" err="1"/>
              <a:t>отделните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Анализът започва с едно основно твърдение: всяко следствие има причина.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е достатъчно да назовем проблема – трябва да разберем какво го е породило.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Кои са основните фактори, които водят до тази ситуация? Какви пропуски, липси или решения са допринесли за нейното възникване? И още – какви негативни последици създава проблемът? Какво ще се случи, ако той не бъде решен?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Анализът ни позволява да разграничим повърхностния симптом от дълбоката причина.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това е първата крачка към реална, работеща проектна идея.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4504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да структурираме анализа на проблема, използваме инструмент, наречен „дърво на проблемите“. Той ни помага да визуализираме връзките между причините, централния проблем и последствията.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Представете си дърво. Централният проблем е стъблото – той е видим и обединява симптомите. Под него са корените – това са причините, които подхранват проблема.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Някои са очевидни, други по-дълбоки. Нагоре растат клоните – това са ефектите, които се разпространяват, ако проблемът остане нерешен.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Дървото на проблемите не просто илюстрира ситуацията – то ни дава инструмент за разбиране и приоритизиране.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именно върху тази структура ще изградим следващата стъпка – дървото на целите.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939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FDED289-CB07-E683-FE89-659C994D3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D8E0718F-C238-CBCB-171D-115FC3198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GB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8E8D0C41-4475-0297-7BFC-F9245763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35FCF3C-437E-1225-1A7D-F4D865F1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3A0B14B-37AD-31AC-8845-D587E4A8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18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A0E483D-3B42-2C30-8E0E-585F5371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1D0AC8F8-1D47-117A-3526-634CA2F5D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86DE5282-7C0A-113E-0779-1F5557FB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5B225D12-AED4-F676-1BA6-FA03D22D9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EA24FFEC-302B-9B1D-76EE-E35216E4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43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3C0258B5-4AA8-25BC-8AA9-7A2A08776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4CA0A72B-8436-990F-2F78-08FAD81C1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B0FCC989-448C-3AB6-EF36-AEF4CEE5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C54F49F7-A0EC-E014-B3F2-40FD9213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A74395BB-4B74-2125-9FB1-5DCB61C7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0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5386082-1ABE-20BA-D205-3A03FF52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078A9AA-3879-66D4-28B2-44BB7F255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DD9AF2D8-30CA-D167-5B33-CF5752CF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5EC5930A-0449-A477-779E-230CCACD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E8CCFA7-423E-5540-17E7-655A6BF5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66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2A1F3D5-CADD-4A8E-D10F-473C634B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DB7FC644-63CA-6454-A146-A66DD40B8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286D418-800B-B981-C17E-464DA77E6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6F764F24-8800-3979-B84B-9BE8440D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EC9E50AB-E2A0-8FCB-39FC-38C35FB0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7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C46E43E-57D3-1DFE-FDF2-45A81010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2BED0A1-AD98-12B4-3E98-0D10EA4C6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E04F3997-ECAC-D8DF-D1DC-18582BB90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FAD75032-E658-448B-5C01-14500DBE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D3C9C321-49B3-FCF8-0267-782A5D1B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242E803E-F803-0006-8B31-8117F7AFB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80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551FFB2-8B7A-1947-6140-A9875128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D9F860F1-23DA-D06A-A419-AD12D0D17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F2AF5F54-59CE-600D-0590-C145485A3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65D86475-DC9E-4A52-3C58-F1000E73F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DC335043-27C2-77A2-08C1-37D7BD78F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91F6DFF7-0906-0310-F61C-2694B79B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3822EE55-8E77-A412-727E-00931CAD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D8D84153-B7B0-8F1D-DCAA-85E3000C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50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900174C-2308-3F86-C82B-755350C0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C728BD6C-6B50-E6D8-A90E-459D87C3B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2F2341CE-50F0-0A20-5C7F-EC66FB3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519CE19F-5EA9-8BF7-7223-7385D1D5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34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FBC93DA8-B9A5-B5D2-06D9-073F8E40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1C84C655-DA79-EB66-2EE1-30B470511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5B7A6CF2-A7D5-FCDB-960E-1E277FCB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2590D17-6F42-497E-1DA0-08B4EAE7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D878B72-916A-0B28-8E17-9C48EED0C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4BEF563C-F3D9-88E7-8FD8-9EB9F06AE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9FAB444A-6237-9CD8-2908-63DC22AD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17F6A397-56B3-B619-AC9B-EA36F233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7E4E94D8-4948-73DE-EFA5-BC76EF54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54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0B04751-CCAD-A282-3F59-B4234F930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7799EF5E-5327-7989-7FB3-8DDA58B95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B963A568-F46E-0FF1-43BC-79A05E0ED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5E63AD6E-4933-3AFD-2F55-EA8AD1C1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B5E28B9E-F7E2-0707-0D7D-73F00B2E6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766D24E0-E310-ED5B-B0A9-F3AE77EF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33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A88AFA45-FA63-9FFC-3B75-227C3829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0BEA7616-9CEC-9C4D-C174-3CF7614FE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940B0254-98D6-2126-F2A5-528D3A19B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0D03AB-1614-4B43-BDA3-E990284A4A9F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A28632B-F89D-458A-222E-A8CE36862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351141E-0A9E-B5C3-7B68-F2293C5E7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CB1FA1-278C-4F14-BD5A-1F6B6D470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51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Картина, която съдържа текст, Шрифт, екранна снимка, Електриково синьо&#10;&#10;AI-generated content may be incorrect.">
            <a:extLst>
              <a:ext uri="{FF2B5EF4-FFF2-40B4-BE49-F238E27FC236}">
                <a16:creationId xmlns:a16="http://schemas.microsoft.com/office/drawing/2014/main" id="{E6673CD0-BE34-3ACA-35A6-548FED6A8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13" y="77934"/>
            <a:ext cx="7335022" cy="2012237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578440F7-4B2C-B9AF-6DF3-DEC6B47D1248}"/>
              </a:ext>
            </a:extLst>
          </p:cNvPr>
          <p:cNvSpPr txBox="1"/>
          <p:nvPr/>
        </p:nvSpPr>
        <p:spPr>
          <a:xfrm>
            <a:off x="648929" y="2472765"/>
            <a:ext cx="38149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rebuchet"/>
                <a:ea typeface="+mn-ea"/>
                <a:cs typeface="+mn-cs"/>
              </a:rPr>
              <a:t>Проект „Инициатива за трансгранично обучение и ангажираност на религиозни общности“ е съфинансиран от Европейския съюз от Европейския фонд за регионално развитие, чрез програмата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rebuchet"/>
                <a:ea typeface="+mn-ea"/>
                <a:cs typeface="+mn-cs"/>
              </a:rPr>
              <a:t>INTERREG VI-A </a:t>
            </a: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rebuchet"/>
                <a:ea typeface="+mn-ea"/>
                <a:cs typeface="+mn-cs"/>
              </a:rPr>
              <a:t>Румъния-България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rebuche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rebuche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Право съединение 2">
            <a:extLst>
              <a:ext uri="{FF2B5EF4-FFF2-40B4-BE49-F238E27FC236}">
                <a16:creationId xmlns:a16="http://schemas.microsoft.com/office/drawing/2014/main" id="{059377B7-459F-5761-897D-C9AB394E4FE8}"/>
              </a:ext>
            </a:extLst>
          </p:cNvPr>
          <p:cNvCxnSpPr>
            <a:cxnSpLocks/>
          </p:cNvCxnSpPr>
          <p:nvPr/>
        </p:nvCxnSpPr>
        <p:spPr>
          <a:xfrm flipH="1">
            <a:off x="730017" y="2090171"/>
            <a:ext cx="6587613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81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56E541E-750D-442E-8205-C0B1EC03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bg-BG" sz="400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ПРИМЕР</a:t>
            </a:r>
          </a:p>
        </p:txBody>
      </p:sp>
      <p:sp>
        <p:nvSpPr>
          <p:cNvPr id="5" name="Контейнер за съдържание 4">
            <a:extLst>
              <a:ext uri="{FF2B5EF4-FFF2-40B4-BE49-F238E27FC236}">
                <a16:creationId xmlns:a16="http://schemas.microsoft.com/office/drawing/2014/main" id="{4082B488-FBF8-4243-A6F5-63AC3DC7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sz="1700" b="1" dirty="0">
                <a:latin typeface="trebuchet"/>
              </a:rPr>
              <a:t>Централен проблем (стъбло):</a:t>
            </a:r>
            <a:r>
              <a:rPr lang="bg-BG" sz="1700" dirty="0">
                <a:latin typeface="trebuchet"/>
              </a:rPr>
              <a:t> Ниска ефективност на работата с младежи в социалния център</a:t>
            </a:r>
            <a:endParaRPr lang="en-GB" sz="1700" dirty="0">
              <a:latin typeface="trebuchet"/>
            </a:endParaRPr>
          </a:p>
          <a:p>
            <a:pPr marL="0" indent="0">
              <a:buNone/>
            </a:pPr>
            <a:endParaRPr lang="bg-BG" sz="1700" b="1" i="1" dirty="0">
              <a:latin typeface="trebuchet"/>
            </a:endParaRPr>
          </a:p>
          <a:p>
            <a:pPr marL="0" indent="0">
              <a:buNone/>
            </a:pPr>
            <a:r>
              <a:rPr lang="bg-BG" sz="1700" b="1" i="1" dirty="0">
                <a:latin typeface="trebuchet"/>
              </a:rPr>
              <a:t>Корени (причини):</a:t>
            </a:r>
            <a:r>
              <a:rPr lang="en-GB" sz="1700" b="1" i="1" dirty="0">
                <a:latin typeface="trebuchet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1700" dirty="0">
                <a:latin typeface="trebuchet"/>
              </a:rPr>
              <a:t>Липса на квалифицирани младежки работници</a:t>
            </a:r>
            <a:endParaRPr lang="en-GB" sz="1700" dirty="0">
              <a:latin typeface="trebuche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sz="1700" dirty="0">
                <a:latin typeface="trebuchet"/>
              </a:rPr>
              <a:t>Недостатъчно финансиране за дейности</a:t>
            </a:r>
            <a:endParaRPr lang="en-GB" sz="1700" dirty="0">
              <a:latin typeface="trebuche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sz="1700" dirty="0">
                <a:latin typeface="trebuchet"/>
              </a:rPr>
              <a:t>Ограничен достъп до обучителни програми</a:t>
            </a:r>
            <a:endParaRPr lang="en-GB" sz="1700" dirty="0">
              <a:latin typeface="trebuche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sz="1700" dirty="0">
                <a:latin typeface="trebuchet"/>
              </a:rPr>
              <a:t>Липса на партньорства с местни училища</a:t>
            </a:r>
            <a:endParaRPr lang="en-GB" sz="1700" dirty="0">
              <a:latin typeface="trebuchet"/>
            </a:endParaRPr>
          </a:p>
          <a:p>
            <a:pPr marL="0" indent="0">
              <a:buNone/>
            </a:pPr>
            <a:endParaRPr lang="bg-BG" sz="1700" b="1" i="1" dirty="0">
              <a:latin typeface="trebuchet"/>
            </a:endParaRPr>
          </a:p>
          <a:p>
            <a:pPr marL="0" indent="0">
              <a:buNone/>
            </a:pPr>
            <a:r>
              <a:rPr lang="bg-BG" sz="1700" b="1" i="1" dirty="0">
                <a:latin typeface="trebuchet"/>
              </a:rPr>
              <a:t>Клони (последствия):</a:t>
            </a:r>
            <a:endParaRPr lang="en-GB" sz="1700" b="1" i="1" dirty="0">
              <a:latin typeface="trebuche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bg-BG" sz="1700" dirty="0">
                <a:latin typeface="trebuchet"/>
              </a:rPr>
              <a:t>Слаб интерес на младежите към инициативите</a:t>
            </a:r>
            <a:endParaRPr lang="en-GB" sz="1700" dirty="0">
              <a:latin typeface="trebuche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bg-BG" sz="1700" dirty="0">
                <a:latin typeface="trebuchet"/>
              </a:rPr>
              <a:t>Отпадане от училище и социална изолация</a:t>
            </a:r>
            <a:endParaRPr lang="en-GB" sz="1700" dirty="0">
              <a:latin typeface="trebuche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bg-BG" sz="1700" dirty="0">
                <a:latin typeface="trebuchet"/>
              </a:rPr>
              <a:t>Намалено доверие към центъра в общността</a:t>
            </a:r>
            <a:endParaRPr lang="en-GB" sz="1700" dirty="0">
              <a:latin typeface="trebuche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bg-BG" sz="1700" dirty="0">
                <a:latin typeface="trebuchet"/>
              </a:rPr>
              <a:t>Недобри резултати при външна оценка</a:t>
            </a:r>
          </a:p>
          <a:p>
            <a:pPr lvl="0"/>
            <a:endParaRPr lang="en-GB" sz="1700" dirty="0">
              <a:latin typeface="trebuchet"/>
            </a:endParaRPr>
          </a:p>
          <a:p>
            <a:endParaRPr lang="ru-RU" sz="1700" dirty="0">
              <a:latin typeface="trebuchet"/>
              <a:cs typeface="Times New Roman" panose="02020603050405020304" pitchFamily="18" charset="0"/>
            </a:endParaRPr>
          </a:p>
          <a:p>
            <a:endParaRPr lang="bg-BG" sz="1700" dirty="0">
              <a:latin typeface="trebuchet"/>
            </a:endParaRPr>
          </a:p>
        </p:txBody>
      </p:sp>
    </p:spTree>
    <p:extLst>
      <p:ext uri="{BB962C8B-B14F-4D97-AF65-F5344CB8AC3E}">
        <p14:creationId xmlns:p14="http://schemas.microsoft.com/office/powerpoint/2010/main" val="4117050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8B37EE-C9E1-C8A8-FB12-CFB1BE718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F496BB9-4EFB-4D39-77CB-720FBA60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Идеята се генерира от:</a:t>
            </a:r>
            <a:b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5922F448-49B4-6351-BDC7-9E00E856DF34}"/>
              </a:ext>
            </a:extLst>
          </p:cNvPr>
          <p:cNvSpPr txBox="1"/>
          <p:nvPr/>
        </p:nvSpPr>
        <p:spPr>
          <a:xfrm>
            <a:off x="6291923" y="1239927"/>
            <a:ext cx="4971824" cy="4680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342900" defTabSz="914400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000" dirty="0" err="1">
                <a:effectLst/>
              </a:rPr>
              <a:t>Анализа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на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текущото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състояние</a:t>
            </a:r>
            <a:endParaRPr lang="bg-BG" sz="2000" dirty="0">
              <a:effectLst/>
            </a:endParaRPr>
          </a:p>
          <a:p>
            <a:pPr marL="114300" lvl="0" defTabSz="914400">
              <a:lnSpc>
                <a:spcPct val="90000"/>
              </a:lnSpc>
              <a:spcAft>
                <a:spcPts val="800"/>
              </a:spcAft>
              <a:tabLst>
                <a:tab pos="457200" algn="l"/>
              </a:tabLst>
            </a:pPr>
            <a:endParaRPr lang="bg-BG" sz="2000" dirty="0"/>
          </a:p>
          <a:p>
            <a:pPr marL="457200" lvl="0" indent="-342900" defTabSz="914400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000" dirty="0" err="1">
                <a:effectLst/>
              </a:rPr>
              <a:t>Определяне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на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желания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резултат</a:t>
            </a:r>
            <a:endParaRPr lang="bg-BG" sz="2000" dirty="0">
              <a:effectLst/>
            </a:endParaRPr>
          </a:p>
          <a:p>
            <a:pPr marL="114300" lvl="0" defTabSz="914400">
              <a:lnSpc>
                <a:spcPct val="90000"/>
              </a:lnSpc>
              <a:spcAft>
                <a:spcPts val="800"/>
              </a:spcAft>
              <a:tabLst>
                <a:tab pos="457200" algn="l"/>
              </a:tabLst>
            </a:pPr>
            <a:endParaRPr lang="bg-BG" sz="2000" dirty="0"/>
          </a:p>
          <a:p>
            <a:pPr marL="457200" lvl="0" indent="-342900" defTabSz="914400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000" dirty="0" err="1"/>
              <a:t>Т</a:t>
            </a:r>
            <a:r>
              <a:rPr lang="en-US" sz="2000" dirty="0" err="1">
                <a:effectLst/>
              </a:rPr>
              <a:t>ърсене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на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мост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между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тях</a:t>
            </a:r>
            <a:r>
              <a:rPr lang="en-US" sz="2000" dirty="0">
                <a:effectLst/>
              </a:rPr>
              <a:t> = </a:t>
            </a:r>
            <a:r>
              <a:rPr lang="en-US" sz="2000" dirty="0" err="1">
                <a:effectLst/>
              </a:rPr>
              <a:t>проект</a:t>
            </a:r>
            <a:endParaRPr lang="en-US" sz="2000" dirty="0">
              <a:effectLst/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8AF88CC8-9C08-8B26-C137-D9417D08D051}"/>
              </a:ext>
            </a:extLst>
          </p:cNvPr>
          <p:cNvSpPr txBox="1"/>
          <p:nvPr/>
        </p:nvSpPr>
        <p:spPr>
          <a:xfrm>
            <a:off x="1097279" y="1737360"/>
            <a:ext cx="6984039" cy="1411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04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E257CF-66E7-BD9B-4A95-FC096B4E7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78D4A05-1BD2-6C05-C860-476757B7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Формулиране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проектната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идея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EE60311B-9A0F-C5FA-E76C-213D35A96FD7}"/>
              </a:ext>
            </a:extLst>
          </p:cNvPr>
          <p:cNvSpPr txBox="1"/>
          <p:nvPr/>
        </p:nvSpPr>
        <p:spPr>
          <a:xfrm>
            <a:off x="6291923" y="1239927"/>
            <a:ext cx="4971824" cy="4680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/>
              <a:t>Отговаря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реална</a:t>
            </a:r>
            <a:r>
              <a:rPr lang="en-US" sz="2000" dirty="0"/>
              <a:t> </a:t>
            </a:r>
            <a:r>
              <a:rPr lang="en-US" sz="2000" dirty="0" err="1"/>
              <a:t>нужда</a:t>
            </a:r>
            <a:endParaRPr lang="en-US" sz="2000" dirty="0"/>
          </a:p>
          <a:p>
            <a:pPr marL="57150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/>
              <a:t>Има</a:t>
            </a:r>
            <a:r>
              <a:rPr lang="en-US" sz="2000" dirty="0"/>
              <a:t> </a:t>
            </a:r>
            <a:r>
              <a:rPr lang="en-US" sz="2000" dirty="0" err="1"/>
              <a:t>ясна</a:t>
            </a:r>
            <a:r>
              <a:rPr lang="en-US" sz="2000" dirty="0"/>
              <a:t>, </a:t>
            </a:r>
            <a:r>
              <a:rPr lang="en-US" sz="2000" dirty="0" err="1"/>
              <a:t>конкретна</a:t>
            </a:r>
            <a:r>
              <a:rPr lang="en-US" sz="2000" dirty="0"/>
              <a:t> </a:t>
            </a:r>
            <a:r>
              <a:rPr lang="en-US" sz="2000" dirty="0" err="1"/>
              <a:t>цел</a:t>
            </a:r>
            <a:endParaRPr lang="en-US" sz="2000" dirty="0"/>
          </a:p>
          <a:p>
            <a:pPr marL="57150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/>
              <a:t>Предлага</a:t>
            </a:r>
            <a:r>
              <a:rPr lang="en-US" sz="2000" dirty="0"/>
              <a:t> </a:t>
            </a:r>
            <a:r>
              <a:rPr lang="en-US" sz="2000" dirty="0" err="1"/>
              <a:t>логично</a:t>
            </a:r>
            <a:r>
              <a:rPr lang="en-US" sz="2000" dirty="0"/>
              <a:t> и </a:t>
            </a:r>
            <a:r>
              <a:rPr lang="en-US" sz="2000" dirty="0" err="1"/>
              <a:t>постижимо</a:t>
            </a:r>
            <a:r>
              <a:rPr lang="en-US" sz="2000" dirty="0"/>
              <a:t> </a:t>
            </a:r>
            <a:r>
              <a:rPr lang="en-US" sz="2000" dirty="0" err="1"/>
              <a:t>решение</a:t>
            </a:r>
            <a:endParaRPr lang="en-US" sz="2000" dirty="0"/>
          </a:p>
          <a:p>
            <a:pPr marL="57150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/>
              <a:t>Трябва</a:t>
            </a:r>
            <a:r>
              <a:rPr lang="en-US" sz="2000" dirty="0"/>
              <a:t> </a:t>
            </a:r>
            <a:r>
              <a:rPr lang="en-US" sz="2000" dirty="0" err="1"/>
              <a:t>да</a:t>
            </a:r>
            <a:r>
              <a:rPr lang="en-US" sz="2000" dirty="0"/>
              <a:t> </a:t>
            </a:r>
            <a:r>
              <a:rPr lang="en-US" sz="2000" dirty="0" err="1"/>
              <a:t>бъде</a:t>
            </a:r>
            <a:r>
              <a:rPr lang="en-US" sz="2000" dirty="0"/>
              <a:t> </a:t>
            </a:r>
            <a:r>
              <a:rPr lang="en-US" sz="2000" dirty="0" err="1"/>
              <a:t>изпълнима</a:t>
            </a:r>
            <a:r>
              <a:rPr lang="en-US" sz="2000" dirty="0"/>
              <a:t> в </a:t>
            </a:r>
            <a:r>
              <a:rPr lang="en-US" sz="2000" dirty="0" err="1"/>
              <a:t>рамките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времето</a:t>
            </a:r>
            <a:r>
              <a:rPr lang="en-US" sz="2000" dirty="0"/>
              <a:t>, </a:t>
            </a:r>
            <a:r>
              <a:rPr lang="en-US" sz="2000" dirty="0" err="1"/>
              <a:t>бюджета</a:t>
            </a:r>
            <a:r>
              <a:rPr lang="en-US" sz="2000" dirty="0"/>
              <a:t> и </a:t>
            </a:r>
            <a:r>
              <a:rPr lang="en-US" sz="2000" dirty="0" err="1"/>
              <a:t>капацитета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екипа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313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176480-FA1B-C142-52EB-8C19B6F54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70546CE-C130-9282-E33C-4F637B56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Преди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да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стартираме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4F2CA177-B676-DE8B-4A47-6D63C8DA245D}"/>
              </a:ext>
            </a:extLst>
          </p:cNvPr>
          <p:cNvSpPr txBox="1"/>
          <p:nvPr/>
        </p:nvSpPr>
        <p:spPr>
          <a:xfrm>
            <a:off x="6291923" y="1239927"/>
            <a:ext cx="4971824" cy="4680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00050" lvl="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/>
              <a:t>Кой</a:t>
            </a:r>
            <a:r>
              <a:rPr lang="en-US" sz="2000" dirty="0"/>
              <a:t> </a:t>
            </a:r>
            <a:r>
              <a:rPr lang="en-US" sz="2000" dirty="0" err="1"/>
              <a:t>вече</a:t>
            </a:r>
            <a:r>
              <a:rPr lang="en-US" sz="2000" dirty="0"/>
              <a:t> е </a:t>
            </a:r>
            <a:r>
              <a:rPr lang="en-US" sz="2000" dirty="0" err="1"/>
              <a:t>работил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тази</a:t>
            </a:r>
            <a:r>
              <a:rPr lang="en-US" sz="2000" dirty="0"/>
              <a:t> </a:t>
            </a:r>
            <a:r>
              <a:rPr lang="en-US" sz="2000" dirty="0" err="1"/>
              <a:t>идея</a:t>
            </a:r>
            <a:r>
              <a:rPr lang="en-US" sz="2000" dirty="0"/>
              <a:t>?</a:t>
            </a:r>
          </a:p>
          <a:p>
            <a:pPr marL="400050" lvl="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/>
              <a:t>Какво</a:t>
            </a:r>
            <a:r>
              <a:rPr lang="en-US" sz="2000" dirty="0"/>
              <a:t> е </a:t>
            </a:r>
            <a:r>
              <a:rPr lang="en-US" sz="2000" dirty="0" err="1"/>
              <a:t>новото</a:t>
            </a:r>
            <a:r>
              <a:rPr lang="en-US" sz="2000" dirty="0"/>
              <a:t>, </a:t>
            </a:r>
            <a:r>
              <a:rPr lang="en-US" sz="2000" dirty="0" err="1"/>
              <a:t>което</a:t>
            </a:r>
            <a:r>
              <a:rPr lang="en-US" sz="2000" dirty="0"/>
              <a:t> </a:t>
            </a:r>
            <a:r>
              <a:rPr lang="en-US" sz="2000" dirty="0" err="1"/>
              <a:t>предлагаме</a:t>
            </a:r>
            <a:r>
              <a:rPr lang="en-US" sz="2000" dirty="0"/>
              <a:t>?</a:t>
            </a:r>
          </a:p>
          <a:p>
            <a:pPr marL="400050" lvl="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/>
              <a:t>Какви</a:t>
            </a:r>
            <a:r>
              <a:rPr lang="en-US" sz="2000" dirty="0"/>
              <a:t> </a:t>
            </a:r>
            <a:r>
              <a:rPr lang="en-US" sz="2000" dirty="0" err="1"/>
              <a:t>ще</a:t>
            </a:r>
            <a:r>
              <a:rPr lang="en-US" sz="2000" dirty="0"/>
              <a:t> </a:t>
            </a:r>
            <a:r>
              <a:rPr lang="en-US" sz="2000" dirty="0" err="1"/>
              <a:t>са</a:t>
            </a:r>
            <a:r>
              <a:rPr lang="en-US" sz="2000" dirty="0"/>
              <a:t> </a:t>
            </a:r>
            <a:r>
              <a:rPr lang="en-US" sz="2000" dirty="0" err="1"/>
              <a:t>ползите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партньорите</a:t>
            </a:r>
            <a:r>
              <a:rPr lang="en-US" sz="2000" dirty="0"/>
              <a:t>?</a:t>
            </a:r>
          </a:p>
          <a:p>
            <a:pPr marL="400050" lvl="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/>
              <a:t>Тематично</a:t>
            </a:r>
            <a:r>
              <a:rPr lang="en-US" sz="2000" dirty="0"/>
              <a:t> и </a:t>
            </a:r>
            <a:r>
              <a:rPr lang="en-US" sz="2000" dirty="0" err="1"/>
              <a:t>географско</a:t>
            </a:r>
            <a:r>
              <a:rPr lang="en-US" sz="2000" dirty="0"/>
              <a:t> </a:t>
            </a:r>
            <a:r>
              <a:rPr lang="en-US" sz="2000" dirty="0" err="1"/>
              <a:t>покритие</a:t>
            </a:r>
            <a:r>
              <a:rPr lang="en-US" sz="2000" dirty="0"/>
              <a:t>?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4071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56E541E-750D-442E-8205-C0B1EC03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bg-BG" sz="3700" dirty="0"/>
              <a:t>Капацитет и партньорства</a:t>
            </a:r>
            <a:endParaRPr lang="en-GB" sz="37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1426990-F932-4DE0-97B4-AC0CF18DA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60" y="2840428"/>
            <a:ext cx="4559425" cy="397958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bg-BG" sz="2000" b="1" dirty="0"/>
              <a:t>Какво можем да направим сами?</a:t>
            </a:r>
            <a:br>
              <a:rPr lang="bg-BG" sz="2000" dirty="0"/>
            </a:br>
            <a:r>
              <a:rPr lang="bg-BG" sz="2000" dirty="0"/>
              <a:t>🔹Собствени ресурси, експертиза и опит </a:t>
            </a:r>
            <a:br>
              <a:rPr lang="bg-BG" sz="2000" dirty="0"/>
            </a:br>
            <a:r>
              <a:rPr lang="bg-BG" sz="2000" dirty="0"/>
              <a:t>🔹 Кои са ни силните страни</a:t>
            </a:r>
            <a:br>
              <a:rPr lang="bg-BG" sz="2000" dirty="0"/>
            </a:br>
            <a:r>
              <a:rPr lang="bg-BG" sz="2000" dirty="0"/>
              <a:t>🔹 Къде имаме ограничения или липси</a:t>
            </a:r>
            <a:endParaRPr lang="en-GB" sz="2000" dirty="0"/>
          </a:p>
          <a:p>
            <a:pPr marL="0" indent="0">
              <a:buNone/>
            </a:pPr>
            <a:r>
              <a:rPr lang="bg-BG" sz="2000" b="1" dirty="0"/>
              <a:t>Какво ни липсва – и кой може да ни съдейства?</a:t>
            </a:r>
            <a:br>
              <a:rPr lang="bg-BG" sz="2000" dirty="0"/>
            </a:br>
            <a:r>
              <a:rPr lang="bg-BG" sz="2000" dirty="0"/>
              <a:t>🔹 Анализ на потенциални партньори</a:t>
            </a:r>
            <a:br>
              <a:rPr lang="bg-BG" sz="2000" dirty="0"/>
            </a:br>
            <a:r>
              <a:rPr lang="bg-BG" sz="2000" dirty="0"/>
              <a:t>🔹 Търсене на специфични умения, достъп до групи, технически възможности</a:t>
            </a:r>
            <a:br>
              <a:rPr lang="bg-BG" sz="2000" dirty="0"/>
            </a:br>
            <a:r>
              <a:rPr lang="bg-BG" sz="2000" dirty="0"/>
              <a:t>🔹 Ясни роли и реален принос от страна на партньорите</a:t>
            </a:r>
            <a:endParaRPr lang="en-GB" sz="20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bg-BG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378FF139-808A-4A0A-91B9-BD4428994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r="27424" b="1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1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B9A3C-B8BC-EB5C-F9B6-FCF3D1197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7506536D-CAD0-AE2F-7638-2AECE440A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610" y="4946540"/>
            <a:ext cx="10269679" cy="232778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bg-BG" sz="2900" dirty="0">
                <a:solidFill>
                  <a:srgbClr val="003399"/>
                </a:solidFill>
                <a:latin typeface="trebuchet"/>
              </a:rPr>
              <a:t>Инициатива за трансгранично обучение и ангажираност на религиозни общности </a:t>
            </a:r>
          </a:p>
          <a:p>
            <a:pPr>
              <a:lnSpc>
                <a:spcPct val="120000"/>
              </a:lnSpc>
            </a:pPr>
            <a:r>
              <a:rPr lang="bg-BG" sz="2900" dirty="0">
                <a:solidFill>
                  <a:srgbClr val="003399"/>
                </a:solidFill>
                <a:latin typeface="trebuchet"/>
              </a:rPr>
              <a:t>Фондация за регионално развитие</a:t>
            </a:r>
            <a:endParaRPr lang="en-GB" sz="2900" dirty="0">
              <a:solidFill>
                <a:srgbClr val="003399"/>
              </a:solidFill>
              <a:latin typeface="trebuchet"/>
            </a:endParaRPr>
          </a:p>
          <a:p>
            <a:pPr>
              <a:lnSpc>
                <a:spcPct val="120000"/>
              </a:lnSpc>
            </a:pPr>
            <a:r>
              <a:rPr lang="bg-BG" sz="2900" dirty="0">
                <a:solidFill>
                  <a:srgbClr val="003399"/>
                </a:solidFill>
                <a:latin typeface="trebuchet"/>
              </a:rPr>
              <a:t>Дата на публикуване: </a:t>
            </a:r>
            <a:r>
              <a:rPr lang="en-US" sz="2900" dirty="0">
                <a:solidFill>
                  <a:srgbClr val="003399"/>
                </a:solidFill>
                <a:latin typeface="trebuchet"/>
              </a:rPr>
              <a:t>7</a:t>
            </a:r>
            <a:r>
              <a:rPr lang="bg-BG" sz="2900" dirty="0">
                <a:solidFill>
                  <a:srgbClr val="003399"/>
                </a:solidFill>
                <a:latin typeface="trebuchet"/>
              </a:rPr>
              <a:t>.0</a:t>
            </a:r>
            <a:r>
              <a:rPr lang="en-US" sz="2900">
                <a:solidFill>
                  <a:srgbClr val="003399"/>
                </a:solidFill>
                <a:latin typeface="trebuchet"/>
              </a:rPr>
              <a:t>1</a:t>
            </a:r>
            <a:r>
              <a:rPr lang="bg-BG" sz="2900">
                <a:solidFill>
                  <a:srgbClr val="003399"/>
                </a:solidFill>
                <a:latin typeface="trebuchet"/>
              </a:rPr>
              <a:t>.2026</a:t>
            </a:r>
            <a:endParaRPr lang="en-GB" sz="2900" i="1" dirty="0">
              <a:solidFill>
                <a:srgbClr val="003399"/>
              </a:solidFill>
              <a:latin typeface="trebuchet"/>
            </a:endParaRPr>
          </a:p>
          <a:p>
            <a:pPr>
              <a:lnSpc>
                <a:spcPct val="120000"/>
              </a:lnSpc>
            </a:pPr>
            <a:r>
              <a:rPr lang="bg-BG" sz="2900" i="1" dirty="0">
                <a:solidFill>
                  <a:srgbClr val="003399"/>
                </a:solidFill>
                <a:latin typeface="trebuchet"/>
              </a:rPr>
              <a:t>„Съдържанието на този материал не представя непременно официалната позиция на Европейския съюз“</a:t>
            </a:r>
            <a:endParaRPr lang="en-GB" sz="2900" i="1" dirty="0">
              <a:solidFill>
                <a:srgbClr val="003399"/>
              </a:solidFill>
              <a:latin typeface="trebuchet"/>
            </a:endParaRPr>
          </a:p>
          <a:p>
            <a:r>
              <a:rPr lang="bg-BG" sz="2200" dirty="0">
                <a:solidFill>
                  <a:srgbClr val="003399"/>
                </a:solidFill>
                <a:latin typeface="trebuchet"/>
              </a:rPr>
              <a:t> </a:t>
            </a:r>
            <a:endParaRPr lang="en-GB" sz="2200" dirty="0">
              <a:solidFill>
                <a:srgbClr val="003399"/>
              </a:solidFill>
              <a:latin typeface="trebuchet"/>
            </a:endParaRPr>
          </a:p>
          <a:p>
            <a:r>
              <a:rPr lang="bg-BG" sz="2200" dirty="0">
                <a:solidFill>
                  <a:srgbClr val="003399"/>
                </a:solidFill>
                <a:latin typeface="trebuchet"/>
              </a:rPr>
              <a:t> </a:t>
            </a:r>
            <a:endParaRPr lang="en-GB" sz="2200" dirty="0">
              <a:solidFill>
                <a:srgbClr val="003399"/>
              </a:solidFill>
              <a:latin typeface="trebuche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44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9F92D020-CE74-4198-8F96-3337FDCEAAA7}"/>
              </a:ext>
            </a:extLst>
          </p:cNvPr>
          <p:cNvSpPr/>
          <p:nvPr/>
        </p:nvSpPr>
        <p:spPr>
          <a:xfrm>
            <a:off x="325677" y="602502"/>
            <a:ext cx="4116446" cy="292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fontAlgn="auto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cap="none" spc="-50" normalizeH="0" noProof="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ГЕНЕРИРАНЕ НА ПРОЕКТНАТА ИДЕЯ</a:t>
            </a:r>
          </a:p>
        </p:txBody>
      </p:sp>
      <p:pic>
        <p:nvPicPr>
          <p:cNvPr id="2" name="Картина 1" descr="Картина, която съдържа текст, рисунка, обувки, дрехи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0BCAF2CE-FDE4-0B12-616C-082E69F8E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8" r="21704" b="1"/>
          <a:stretch>
            <a:fillRect/>
          </a:stretch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8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46E0F9-FFA7-DA0D-1E19-360F9076D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лавие 5">
            <a:extLst>
              <a:ext uri="{FF2B5EF4-FFF2-40B4-BE49-F238E27FC236}">
                <a16:creationId xmlns:a16="http://schemas.microsoft.com/office/drawing/2014/main" id="{455BA937-32F3-2AF0-BB95-7EAED07A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bg-BG" sz="4000" b="1" dirty="0">
                <a:solidFill>
                  <a:srgbClr val="FFFFFF"/>
                </a:solidFill>
              </a:rPr>
              <a:t>КАК СЕ ЗАРАЖДА ПРОЕКТНАТА ИДЕЯ?</a:t>
            </a:r>
            <a:endParaRPr lang="en-GB" sz="4000" b="1" dirty="0">
              <a:solidFill>
                <a:srgbClr val="FFFFFF"/>
              </a:solidFill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5038F15-5006-AC1D-E8C2-7AFAF84A6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sz="2000" b="1" i="1" dirty="0"/>
              <a:t>Идеята възниква, когато:</a:t>
            </a:r>
            <a:endParaRPr lang="en-GB" sz="2000" b="1" i="1" dirty="0"/>
          </a:p>
          <a:p>
            <a:pPr marL="0" lvl="0" indent="0">
              <a:buNone/>
            </a:pPr>
            <a:endParaRPr lang="bg-BG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bg-BG" sz="2000" dirty="0"/>
              <a:t>Съществува реален проблем</a:t>
            </a:r>
            <a:endParaRPr lang="en-GB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bg-BG" sz="2000" dirty="0"/>
              <a:t>Съществува неудовлетворена потребност</a:t>
            </a:r>
            <a:endParaRPr lang="en-GB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bg-BG" sz="2000" dirty="0"/>
              <a:t>Необходимост от положителна промяна</a:t>
            </a:r>
            <a:endParaRPr lang="en-GB" sz="2000" dirty="0"/>
          </a:p>
          <a:p>
            <a:endParaRPr lang="bg-BG" sz="2000" dirty="0"/>
          </a:p>
          <a:p>
            <a:pPr marL="0" indent="0">
              <a:buNone/>
            </a:pPr>
            <a:r>
              <a:rPr lang="bg-BG" sz="2000" i="1" dirty="0"/>
              <a:t>Проектът започва там, където нещо трябва да се подобри.</a:t>
            </a:r>
            <a:endParaRPr lang="en-GB" sz="2000" i="1" dirty="0"/>
          </a:p>
          <a:p>
            <a:pPr marL="0" indent="0">
              <a:buNone/>
            </a:pP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1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56E541E-750D-442E-8205-C0B1EC03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КАКВО Е ПРОБЛЕМ?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11918511-74FB-42FB-9A66-7F85F6249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1116761"/>
            <a:ext cx="7225748" cy="462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E877F1-31E0-9CF7-383D-B4D066F02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68494EFD-25C3-A5FE-FE6F-D5E4B7ED0B98}"/>
              </a:ext>
            </a:extLst>
          </p:cNvPr>
          <p:cNvSpPr txBox="1"/>
          <p:nvPr/>
        </p:nvSpPr>
        <p:spPr>
          <a:xfrm>
            <a:off x="864298" y="866"/>
            <a:ext cx="10709752" cy="5883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Segoe UI Emoji" panose="020B0502040204020203" pitchFamily="34" charset="0"/>
              </a:rPr>
              <a:t>❗</a:t>
            </a:r>
            <a:r>
              <a:rPr lang="bg-BG" sz="3000" b="1" dirty="0">
                <a:solidFill>
                  <a:srgbClr val="003399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Проблем = несъответствие между текущо и желано състояние</a:t>
            </a:r>
            <a:endParaRPr lang="en-GB" sz="3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3000" b="1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Aptos" panose="020B0004020202020204" pitchFamily="34" charset="0"/>
              </a:rPr>
              <a:t>Пример</a:t>
            </a:r>
            <a: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: </a:t>
            </a:r>
            <a: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Aptos" panose="020B0004020202020204" pitchFamily="34" charset="0"/>
              </a:rPr>
              <a:t>Нужда от</a:t>
            </a:r>
            <a: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Aptos" panose="020B0004020202020204" pitchFamily="34" charset="0"/>
              </a:rPr>
              <a:t>добра</a:t>
            </a:r>
            <a: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Aptos" panose="020B0004020202020204" pitchFamily="34" charset="0"/>
              </a:rPr>
              <a:t>работа</a:t>
            </a:r>
            <a: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 → </a:t>
            </a:r>
            <a: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Aptos" panose="020B0004020202020204" pitchFamily="34" charset="0"/>
              </a:rPr>
              <a:t>липсват</a:t>
            </a:r>
            <a: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Aptos" panose="020B0004020202020204" pitchFamily="34" charset="0"/>
              </a:rPr>
              <a:t>умения</a:t>
            </a:r>
            <a: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 → </a:t>
            </a:r>
            <a: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Aptos" panose="020B0004020202020204" pitchFamily="34" charset="0"/>
              </a:rPr>
              <a:t>проблем</a:t>
            </a:r>
            <a:endParaRPr lang="en-GB" sz="3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Segoe UI Emoji" panose="020B0502040204020203" pitchFamily="34" charset="0"/>
              </a:rPr>
              <a:t>🔎</a:t>
            </a:r>
            <a: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 Проявява се като:</a:t>
            </a:r>
            <a:b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– дефицит</a:t>
            </a:r>
            <a:b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– пречка</a:t>
            </a:r>
            <a:b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– негативна тенденция</a:t>
            </a:r>
            <a:endParaRPr lang="en-GB" sz="3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3000" dirty="0">
                <a:solidFill>
                  <a:srgbClr val="003399"/>
                </a:solidFill>
                <a:effectLst/>
                <a:ea typeface="Trebuchet MS" panose="020B0603020202020204" pitchFamily="34" charset="0"/>
                <a:cs typeface="Segoe UI Emoji" panose="020B0502040204020203" pitchFamily="34" charset="0"/>
              </a:rPr>
              <a:t>📌</a:t>
            </a:r>
            <a:r>
              <a:rPr lang="bg-BG" sz="3000" dirty="0">
                <a:solidFill>
                  <a:srgbClr val="003399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 Ситуация, изискваща интервенция</a:t>
            </a:r>
            <a:endParaRPr lang="en-GB" sz="3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Segoe UI Emoji" panose="020B0502040204020203" pitchFamily="34" charset="0"/>
              </a:rPr>
              <a:t>🎯</a:t>
            </a:r>
            <a:r>
              <a:rPr lang="bg-BG" sz="3000" dirty="0">
                <a:solidFill>
                  <a:srgbClr val="00000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 Мотиватор за действие – разкрива необходимост от промяна </a:t>
            </a:r>
            <a:endParaRPr lang="en-GB" sz="3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4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56E541E-750D-442E-8205-C0B1EC03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64375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КАКВО Е ПОТРЕБНОСТ?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2066CA19-79E2-45FC-95F9-7156FFFF59DC}"/>
              </a:ext>
            </a:extLst>
          </p:cNvPr>
          <p:cNvSpPr txBox="1"/>
          <p:nvPr/>
        </p:nvSpPr>
        <p:spPr>
          <a:xfrm>
            <a:off x="630936" y="2807208"/>
            <a:ext cx="4542948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500" dirty="0" err="1"/>
              <a:t>Потребността</a:t>
            </a:r>
            <a:r>
              <a:rPr lang="en-US" sz="2500" dirty="0"/>
              <a:t> е </a:t>
            </a:r>
            <a:r>
              <a:rPr lang="en-US" sz="2500" dirty="0" err="1"/>
              <a:t>основна</a:t>
            </a:r>
            <a:r>
              <a:rPr lang="en-US" sz="2500" dirty="0"/>
              <a:t> </a:t>
            </a:r>
            <a:r>
              <a:rPr lang="en-US" sz="2500" dirty="0" err="1"/>
              <a:t>човешка</a:t>
            </a:r>
            <a:r>
              <a:rPr lang="en-US" sz="2500" dirty="0"/>
              <a:t> </a:t>
            </a:r>
            <a:r>
              <a:rPr lang="en-US" sz="2500" dirty="0" err="1"/>
              <a:t>необходимост</a:t>
            </a:r>
            <a:r>
              <a:rPr lang="en-US" sz="2500" dirty="0"/>
              <a:t> </a:t>
            </a:r>
            <a:r>
              <a:rPr lang="en-US" sz="2500" dirty="0" err="1"/>
              <a:t>за</a:t>
            </a:r>
            <a:r>
              <a:rPr lang="en-US" sz="2500" dirty="0"/>
              <a:t> </a:t>
            </a:r>
            <a:r>
              <a:rPr lang="en-US" sz="2500" dirty="0" err="1"/>
              <a:t>физическо</a:t>
            </a:r>
            <a:r>
              <a:rPr lang="en-US" sz="2500" dirty="0"/>
              <a:t> и </a:t>
            </a:r>
            <a:r>
              <a:rPr lang="en-US" sz="2500" dirty="0" err="1"/>
              <a:t>емоционално</a:t>
            </a:r>
            <a:r>
              <a:rPr lang="en-US" sz="2500" dirty="0"/>
              <a:t> </a:t>
            </a:r>
            <a:r>
              <a:rPr lang="en-US" sz="2500" dirty="0" err="1"/>
              <a:t>благополучие</a:t>
            </a:r>
            <a:r>
              <a:rPr lang="en-US" sz="2500" dirty="0"/>
              <a:t>;</a:t>
            </a:r>
            <a:endParaRPr lang="bg-BG" sz="25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5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500" b="1" dirty="0" err="1"/>
              <a:t>Маслоу</a:t>
            </a:r>
            <a:r>
              <a:rPr lang="en-US" sz="2500" dirty="0"/>
              <a:t>: </a:t>
            </a:r>
            <a:r>
              <a:rPr lang="en-US" sz="2500" dirty="0" err="1"/>
              <a:t>пирамидата</a:t>
            </a:r>
            <a:r>
              <a:rPr lang="en-US" sz="2500" dirty="0"/>
              <a:t> </a:t>
            </a:r>
            <a:r>
              <a:rPr lang="en-US" sz="2500" dirty="0" err="1"/>
              <a:t>на</a:t>
            </a:r>
            <a:r>
              <a:rPr lang="en-US" sz="2500" dirty="0"/>
              <a:t> </a:t>
            </a:r>
            <a:r>
              <a:rPr lang="en-US" sz="2500" dirty="0" err="1"/>
              <a:t>потребностите</a:t>
            </a:r>
            <a:r>
              <a:rPr lang="en-US" sz="2500" dirty="0"/>
              <a:t> – </a:t>
            </a:r>
            <a:r>
              <a:rPr lang="en-US" sz="2500" dirty="0" err="1"/>
              <a:t>от</a:t>
            </a:r>
            <a:r>
              <a:rPr lang="en-US" sz="2500" dirty="0"/>
              <a:t> </a:t>
            </a:r>
            <a:r>
              <a:rPr lang="en-US" sz="2500" dirty="0" err="1"/>
              <a:t>физиологични</a:t>
            </a:r>
            <a:r>
              <a:rPr lang="en-US" sz="2500" dirty="0"/>
              <a:t> </a:t>
            </a:r>
            <a:r>
              <a:rPr lang="en-US" sz="2500" dirty="0" err="1"/>
              <a:t>потребности</a:t>
            </a:r>
            <a:r>
              <a:rPr lang="en-US" sz="2500" dirty="0"/>
              <a:t> </a:t>
            </a:r>
            <a:r>
              <a:rPr lang="en-US" sz="2500" dirty="0" err="1"/>
              <a:t>до</a:t>
            </a:r>
            <a:r>
              <a:rPr lang="en-US" sz="2500" dirty="0"/>
              <a:t>  </a:t>
            </a:r>
            <a:r>
              <a:rPr lang="en-US" sz="2500" dirty="0" err="1"/>
              <a:t>потребност</a:t>
            </a:r>
            <a:r>
              <a:rPr lang="en-US" sz="2500" dirty="0"/>
              <a:t> </a:t>
            </a:r>
            <a:r>
              <a:rPr lang="en-US" sz="2500" dirty="0" err="1"/>
              <a:t>за</a:t>
            </a:r>
            <a:r>
              <a:rPr lang="en-US" sz="2500" dirty="0"/>
              <a:t> </a:t>
            </a:r>
            <a:r>
              <a:rPr lang="en-US" sz="2500" dirty="0" err="1"/>
              <a:t>самоусъвършенстване</a:t>
            </a:r>
            <a:r>
              <a:rPr lang="en-US" sz="2500" dirty="0"/>
              <a:t>; 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6B02D762-A542-4642-8B64-C930C1FF9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r="-1" b="2469"/>
          <a:stretch>
            <a:fillRect/>
          </a:stretch>
        </p:blipFill>
        <p:spPr>
          <a:xfrm>
            <a:off x="5173884" y="640080"/>
            <a:ext cx="659715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3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56E541E-750D-442E-8205-C0B1EC03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bg-BG" sz="3000">
                <a:latin typeface="Trebuchet MS" panose="020B0603020202020204" pitchFamily="34" charset="0"/>
                <a:cs typeface="Times New Roman" panose="02020603050405020304" pitchFamily="18" charset="0"/>
              </a:rPr>
              <a:t>РАЗЛИКАТА МЕЖДУ ПРОБЛЕМ И ПОТРЕБНОСТ?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1426990-F932-4DE0-97B4-AC0CF18DA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894534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Потребностите</a:t>
            </a:r>
            <a:r>
              <a:rPr lang="ru-RU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са мотивация за действие и развитие. Те са основни нужди за физическо и емоционално благополучие.</a:t>
            </a:r>
          </a:p>
          <a:p>
            <a:pPr marL="0" indent="0">
              <a:buNone/>
            </a:pPr>
            <a:r>
              <a:rPr lang="ru-RU" sz="1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Проблемите</a:t>
            </a:r>
            <a:r>
              <a:rPr lang="ru-RU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са пречки, които възникват, когато има разлика между настоящото състояние и желаната цел.</a:t>
            </a:r>
          </a:p>
          <a:p>
            <a:pPr marL="0" indent="0">
              <a:buNone/>
            </a:pPr>
            <a:r>
              <a:rPr lang="ru-RU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Проблемите създават трудности и изискват решения, за да се постигне удовлетворение на потребностите.</a:t>
            </a:r>
          </a:p>
          <a:p>
            <a:pPr marL="0" indent="0">
              <a:buNone/>
            </a:pPr>
            <a:r>
              <a:rPr lang="ru-RU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За да реализираме проектна идея, трябва да разберем и двете: </a:t>
            </a:r>
            <a:r>
              <a:rPr lang="ru-RU" sz="1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какво ни движи (потребностите) и какво ни спира (проблемите).</a:t>
            </a:r>
          </a:p>
          <a:p>
            <a:pPr marL="0" indent="0">
              <a:buNone/>
            </a:pPr>
            <a:r>
              <a:rPr lang="ru-RU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Анализът на проблема помага да се открият причините и последиците, което улеснява търсенето на адекватни решения.</a:t>
            </a:r>
          </a:p>
          <a:p>
            <a:endParaRPr lang="bg-BG" sz="1200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11F029E9-7576-49F9-9F63-5A56119CF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796453"/>
            <a:ext cx="6903720" cy="52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1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56E541E-750D-442E-8205-C0B1EC03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463" y="411797"/>
            <a:ext cx="10515600" cy="1325563"/>
          </a:xfrm>
        </p:spPr>
        <p:txBody>
          <a:bodyPr/>
          <a:lstStyle/>
          <a:p>
            <a:r>
              <a:rPr lang="bg-BG" dirty="0">
                <a:latin typeface="Trebuchet MS" panose="020B0603020202020204" pitchFamily="34" charset="0"/>
                <a:cs typeface="Times New Roman" panose="02020603050405020304" pitchFamily="18" charset="0"/>
              </a:rPr>
              <a:t>АНАЛИЗ НА ПРОБЛЕМА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1426990-F932-4DE0-97B4-AC0CF18DA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600" y="1737360"/>
            <a:ext cx="7207837" cy="46510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g-BG" b="1" dirty="0"/>
              <a:t>Анализ на проблема = откриване на причините и последиците</a:t>
            </a:r>
            <a:endParaRPr lang="en-GB" dirty="0"/>
          </a:p>
          <a:p>
            <a:pPr marL="0" lvl="0" indent="0">
              <a:buNone/>
            </a:pPr>
            <a:r>
              <a:rPr lang="bg-BG" b="1" dirty="0"/>
              <a:t>Не се ограничаваме с въпроса „какъв е проблемът“</a:t>
            </a:r>
            <a:endParaRPr lang="en-GB" dirty="0"/>
          </a:p>
          <a:p>
            <a:pPr marL="0" lvl="0" indent="0">
              <a:buNone/>
            </a:pPr>
            <a:endParaRPr lang="bg-BG" b="1" dirty="0"/>
          </a:p>
          <a:p>
            <a:pPr marL="0" indent="0">
              <a:buNone/>
            </a:pPr>
            <a:r>
              <a:rPr lang="bg-BG" b="1" dirty="0"/>
              <a:t>Търсим: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/>
              <a:t>Какви фактори го пораждат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/>
              <a:t>Какви последици създава</a:t>
            </a:r>
            <a:endParaRPr lang="en-GB" dirty="0"/>
          </a:p>
          <a:p>
            <a:pPr marL="0" lvl="0" indent="0">
              <a:buNone/>
            </a:pPr>
            <a:endParaRPr lang="bg-BG" b="1" dirty="0"/>
          </a:p>
          <a:p>
            <a:pPr marL="0" lvl="0" indent="0">
              <a:buNone/>
            </a:pPr>
            <a:r>
              <a:rPr lang="bg-BG" b="1" dirty="0"/>
              <a:t>Задаваме ключови въпроси: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bg-BG" dirty="0"/>
              <a:t>Защо съществува този проблем?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bg-BG" dirty="0"/>
              <a:t>Какви са последиците от него?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bg-BG" dirty="0"/>
              <a:t>Кой е засегнат?</a:t>
            </a:r>
            <a:endParaRPr lang="en-GB" dirty="0"/>
          </a:p>
          <a:p>
            <a:pPr marL="0" indent="0">
              <a:buNone/>
            </a:pPr>
            <a:endParaRPr lang="bg-BG" b="1" dirty="0"/>
          </a:p>
          <a:p>
            <a:pPr marL="0" indent="0">
              <a:buNone/>
            </a:pPr>
            <a:r>
              <a:rPr lang="bg-BG" b="1" dirty="0"/>
              <a:t>Цел: Да разберем проблема системно, а не</a:t>
            </a:r>
            <a:r>
              <a:rPr lang="en-GB" b="1" dirty="0"/>
              <a:t> </a:t>
            </a:r>
            <a:r>
              <a:rPr lang="bg-BG" b="1" dirty="0"/>
              <a:t>интуитивно</a:t>
            </a:r>
            <a:endParaRPr lang="en-GB" dirty="0"/>
          </a:p>
          <a:p>
            <a:pPr marL="0" indent="0">
              <a:lnSpc>
                <a:spcPct val="170000"/>
              </a:lnSpc>
              <a:buNone/>
            </a:pP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B829696A-3FD4-41AB-B785-6B05EB1CE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701" y="20574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56E541E-750D-442E-8205-C0B1EC03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Дърво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проблемите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191868C7-EBA9-499D-81C2-D16778C0B20C}"/>
              </a:ext>
            </a:extLst>
          </p:cNvPr>
          <p:cNvSpPr txBox="1"/>
          <p:nvPr/>
        </p:nvSpPr>
        <p:spPr>
          <a:xfrm>
            <a:off x="630936" y="2807208"/>
            <a:ext cx="4125166" cy="3679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dirty="0" err="1"/>
              <a:t>Дърво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проблемите</a:t>
            </a:r>
            <a:r>
              <a:rPr lang="en-US" b="1" dirty="0"/>
              <a:t>: </a:t>
            </a:r>
            <a:r>
              <a:rPr lang="en-US" dirty="0" err="1"/>
              <a:t>визуален</a:t>
            </a:r>
            <a:r>
              <a:rPr lang="en-US" dirty="0"/>
              <a:t> </a:t>
            </a:r>
            <a:r>
              <a:rPr lang="en-US" dirty="0" err="1"/>
              <a:t>инструмент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анализ</a:t>
            </a:r>
            <a:endParaRPr lang="en-US" dirty="0"/>
          </a:p>
          <a:p>
            <a:pPr marL="5715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lvl="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Стъбло</a:t>
            </a:r>
            <a:r>
              <a:rPr lang="en-US" dirty="0"/>
              <a:t> = </a:t>
            </a:r>
            <a:r>
              <a:rPr lang="en-US" dirty="0" err="1"/>
              <a:t>Централен</a:t>
            </a:r>
            <a:r>
              <a:rPr lang="en-US" dirty="0"/>
              <a:t> </a:t>
            </a:r>
            <a:r>
              <a:rPr lang="en-US" dirty="0" err="1"/>
              <a:t>проблем</a:t>
            </a:r>
            <a:endParaRPr lang="en-US" dirty="0"/>
          </a:p>
          <a:p>
            <a:pPr marL="285750" lvl="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Корени</a:t>
            </a:r>
            <a:r>
              <a:rPr lang="en-US" dirty="0"/>
              <a:t> = </a:t>
            </a:r>
            <a:r>
              <a:rPr lang="en-US" dirty="0" err="1"/>
              <a:t>Причини</a:t>
            </a:r>
            <a:r>
              <a:rPr lang="en-US" dirty="0"/>
              <a:t> (</a:t>
            </a:r>
            <a:r>
              <a:rPr lang="en-US" dirty="0" err="1"/>
              <a:t>преки</a:t>
            </a:r>
            <a:r>
              <a:rPr lang="en-US" dirty="0"/>
              <a:t> и </a:t>
            </a:r>
            <a:r>
              <a:rPr lang="en-US" dirty="0" err="1"/>
              <a:t>косвени</a:t>
            </a:r>
            <a:r>
              <a:rPr lang="en-US" dirty="0"/>
              <a:t>)</a:t>
            </a:r>
          </a:p>
          <a:p>
            <a:pPr marL="285750" lvl="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Клони</a:t>
            </a:r>
            <a:r>
              <a:rPr lang="en-US" dirty="0"/>
              <a:t> = </a:t>
            </a:r>
            <a:r>
              <a:rPr lang="en-US" dirty="0" err="1"/>
              <a:t>Последствия</a:t>
            </a:r>
            <a:r>
              <a:rPr lang="en-US" dirty="0"/>
              <a:t> (</a:t>
            </a:r>
            <a:r>
              <a:rPr lang="en-US" dirty="0" err="1"/>
              <a:t>ефекти</a:t>
            </a:r>
            <a:r>
              <a:rPr lang="en-US" dirty="0"/>
              <a:t>)</a:t>
            </a:r>
          </a:p>
          <a:p>
            <a:pPr lv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dirty="0" err="1"/>
              <a:t>Ползи</a:t>
            </a:r>
            <a:r>
              <a:rPr lang="bg-BG" b="1" dirty="0"/>
              <a:t>: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Показва</a:t>
            </a:r>
            <a:r>
              <a:rPr lang="en-US" dirty="0"/>
              <a:t> </a:t>
            </a:r>
            <a:r>
              <a:rPr lang="en-US" dirty="0" err="1"/>
              <a:t>логическа</a:t>
            </a:r>
            <a:r>
              <a:rPr lang="en-US" dirty="0"/>
              <a:t> </a:t>
            </a:r>
            <a:r>
              <a:rPr lang="en-US" dirty="0" err="1"/>
              <a:t>структура</a:t>
            </a:r>
            <a:br>
              <a:rPr lang="en-US" dirty="0"/>
            </a:br>
            <a:r>
              <a:rPr lang="en-US" dirty="0" err="1"/>
              <a:t>Помага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формулиране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реалистични</a:t>
            </a:r>
            <a:r>
              <a:rPr lang="en-US" dirty="0"/>
              <a:t> </a:t>
            </a:r>
            <a:r>
              <a:rPr lang="en-US" dirty="0" err="1"/>
              <a:t>цели</a:t>
            </a:r>
            <a:br>
              <a:rPr lang="en-US" dirty="0"/>
            </a:br>
            <a:r>
              <a:rPr lang="en-US" dirty="0" err="1"/>
              <a:t>Идентифицира</a:t>
            </a:r>
            <a:r>
              <a:rPr lang="en-US" dirty="0"/>
              <a:t> </a:t>
            </a:r>
            <a:r>
              <a:rPr lang="en-US" dirty="0" err="1"/>
              <a:t>критичните</a:t>
            </a:r>
            <a:r>
              <a:rPr lang="en-US" dirty="0"/>
              <a:t> </a:t>
            </a:r>
            <a:r>
              <a:rPr lang="en-US" dirty="0" err="1"/>
              <a:t>звена</a:t>
            </a:r>
            <a:r>
              <a:rPr lang="en-US" dirty="0"/>
              <a:t> в </a:t>
            </a:r>
            <a:r>
              <a:rPr lang="en-US" dirty="0" err="1"/>
              <a:t>системата</a:t>
            </a:r>
            <a:endParaRPr lang="en-US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8003E5C2-F911-48BB-9229-BA9197D72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02" y="640080"/>
            <a:ext cx="670010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91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</TotalTime>
  <Words>2195</Words>
  <Application>Microsoft Office PowerPoint</Application>
  <PresentationFormat>Widescreen</PresentationFormat>
  <Paragraphs>154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MS Mincho</vt:lpstr>
      <vt:lpstr>Aptos</vt:lpstr>
      <vt:lpstr>Aptos Display</vt:lpstr>
      <vt:lpstr>Arial</vt:lpstr>
      <vt:lpstr>Calibri</vt:lpstr>
      <vt:lpstr>Cambria</vt:lpstr>
      <vt:lpstr>Times New Roman</vt:lpstr>
      <vt:lpstr>trebuchet</vt:lpstr>
      <vt:lpstr>Trebuchet MS</vt:lpstr>
      <vt:lpstr>Wingdings</vt:lpstr>
      <vt:lpstr>Тема на Office</vt:lpstr>
      <vt:lpstr>PowerPoint Presentation</vt:lpstr>
      <vt:lpstr>PowerPoint Presentation</vt:lpstr>
      <vt:lpstr>КАК СЕ ЗАРАЖДА ПРОЕКТНАТА ИДЕЯ?</vt:lpstr>
      <vt:lpstr>КАКВО Е ПРОБЛЕМ?</vt:lpstr>
      <vt:lpstr>PowerPoint Presentation</vt:lpstr>
      <vt:lpstr>КАКВО Е ПОТРЕБНОСТ?</vt:lpstr>
      <vt:lpstr>РАЗЛИКАТА МЕЖДУ ПРОБЛЕМ И ПОТРЕБНОСТ?</vt:lpstr>
      <vt:lpstr>АНАЛИЗ НА ПРОБЛЕМА</vt:lpstr>
      <vt:lpstr>Дърво на проблемите</vt:lpstr>
      <vt:lpstr>ПРИМЕР</vt:lpstr>
      <vt:lpstr>  Идеята се генерира от: </vt:lpstr>
      <vt:lpstr> Формулиране на проектната идея </vt:lpstr>
      <vt:lpstr>Преди да стартираме</vt:lpstr>
      <vt:lpstr>Капацитет и партньорства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</dc:title>
  <dc:creator>Gabriela Raykovska</dc:creator>
  <cp:lastModifiedBy>Диана Петрова Тюркеджиева</cp:lastModifiedBy>
  <cp:revision>107</cp:revision>
  <dcterms:created xsi:type="dcterms:W3CDTF">2025-07-04T06:51:17Z</dcterms:created>
  <dcterms:modified xsi:type="dcterms:W3CDTF">2026-04-18T13:45:32Z</dcterms:modified>
</cp:coreProperties>
</file>