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  <p:sldMasterId id="2147483791" r:id="rId2"/>
  </p:sldMasterIdLst>
  <p:notesMasterIdLst>
    <p:notesMasterId r:id="rId16"/>
  </p:notesMasterIdLst>
  <p:sldIdLst>
    <p:sldId id="257" r:id="rId3"/>
    <p:sldId id="323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Raykovska" initials="GR" lastIdx="1" clrIdx="0">
    <p:extLst>
      <p:ext uri="{19B8F6BF-5375-455C-9EA6-DF929625EA0E}">
        <p15:presenceInfo xmlns:p15="http://schemas.microsoft.com/office/powerpoint/2012/main" userId="8cc4f6012a79d2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ен стил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ен стил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ен стил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9" autoAdjust="0"/>
    <p:restoredTop sz="73919" autoAdjust="0"/>
  </p:normalViewPr>
  <p:slideViewPr>
    <p:cSldViewPr snapToGrid="0">
      <p:cViewPr varScale="1">
        <p:scale>
          <a:sx n="55" d="100"/>
          <a:sy n="55" d="100"/>
        </p:scale>
        <p:origin x="11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963C9D-F00C-40C7-9A85-0036BF413D53}" type="doc">
      <dgm:prSet loTypeId="urn:microsoft.com/office/officeart/2005/8/layout/pyramid2" loCatId="pyramid" qsTypeId="urn:microsoft.com/office/officeart/2005/8/quickstyle/simple5" qsCatId="simple" csTypeId="urn:microsoft.com/office/officeart/2005/8/colors/colorful4" csCatId="colorful" phldr="1"/>
      <dgm:spPr/>
    </dgm:pt>
    <dgm:pt modelId="{405D26E0-1D5D-4E2B-BC2B-4F9773D9985E}">
      <dgm:prSet phldrT="[Текст]"/>
      <dgm:spPr/>
      <dgm:t>
        <a:bodyPr/>
        <a:lstStyle/>
        <a:p>
          <a:r>
            <a:rPr lang="bg-BG" dirty="0"/>
            <a:t>ОБЩА </a:t>
          </a:r>
        </a:p>
        <a:p>
          <a:r>
            <a:rPr lang="bg-BG" dirty="0"/>
            <a:t>ЦЕЛ</a:t>
          </a:r>
        </a:p>
      </dgm:t>
    </dgm:pt>
    <dgm:pt modelId="{A9E9D859-ABD0-4468-B1E0-319E6E9164EA}" type="parTrans" cxnId="{47F40B14-836F-49DE-87AA-73AEA1D849C9}">
      <dgm:prSet/>
      <dgm:spPr/>
      <dgm:t>
        <a:bodyPr/>
        <a:lstStyle/>
        <a:p>
          <a:endParaRPr lang="bg-BG"/>
        </a:p>
      </dgm:t>
    </dgm:pt>
    <dgm:pt modelId="{700797A0-D7D2-47B9-817D-297DB4276207}" type="sibTrans" cxnId="{47F40B14-836F-49DE-87AA-73AEA1D849C9}">
      <dgm:prSet/>
      <dgm:spPr/>
      <dgm:t>
        <a:bodyPr/>
        <a:lstStyle/>
        <a:p>
          <a:endParaRPr lang="bg-BG"/>
        </a:p>
      </dgm:t>
    </dgm:pt>
    <dgm:pt modelId="{B96459DC-56A3-444F-A590-6DFAFA67BC05}">
      <dgm:prSet phldrT="[Текст]"/>
      <dgm:spPr/>
      <dgm:t>
        <a:bodyPr/>
        <a:lstStyle/>
        <a:p>
          <a:r>
            <a:rPr lang="bg-BG" dirty="0"/>
            <a:t>СПЕЦИФИЧНИ ЦЕЛИ </a:t>
          </a:r>
        </a:p>
      </dgm:t>
    </dgm:pt>
    <dgm:pt modelId="{474FB865-C723-4CCD-A80B-F0868638A75A}" type="parTrans" cxnId="{0DD461ED-2D8B-4461-8EA8-E6F328434A74}">
      <dgm:prSet/>
      <dgm:spPr/>
      <dgm:t>
        <a:bodyPr/>
        <a:lstStyle/>
        <a:p>
          <a:endParaRPr lang="bg-BG"/>
        </a:p>
      </dgm:t>
    </dgm:pt>
    <dgm:pt modelId="{D7BB022B-F9FC-4E35-9E43-B795E36C0E25}" type="sibTrans" cxnId="{0DD461ED-2D8B-4461-8EA8-E6F328434A74}">
      <dgm:prSet/>
      <dgm:spPr/>
      <dgm:t>
        <a:bodyPr/>
        <a:lstStyle/>
        <a:p>
          <a:endParaRPr lang="bg-BG"/>
        </a:p>
      </dgm:t>
    </dgm:pt>
    <dgm:pt modelId="{62327ABF-4D83-490E-91D5-315A52FCFE1B}">
      <dgm:prSet phldrT="[Текст]"/>
      <dgm:spPr/>
      <dgm:t>
        <a:bodyPr/>
        <a:lstStyle/>
        <a:p>
          <a:r>
            <a:rPr lang="bg-BG" dirty="0"/>
            <a:t>ДЕЙНОСТИ</a:t>
          </a:r>
        </a:p>
      </dgm:t>
    </dgm:pt>
    <dgm:pt modelId="{E1AF64FE-C0E2-45DC-A07B-FF636211AFDD}" type="parTrans" cxnId="{30D8E312-77FA-4BFD-818A-114EEC04D9B7}">
      <dgm:prSet/>
      <dgm:spPr/>
      <dgm:t>
        <a:bodyPr/>
        <a:lstStyle/>
        <a:p>
          <a:endParaRPr lang="bg-BG"/>
        </a:p>
      </dgm:t>
    </dgm:pt>
    <dgm:pt modelId="{B969DE70-968E-48A3-BD8A-77B9B5ECC08B}" type="sibTrans" cxnId="{30D8E312-77FA-4BFD-818A-114EEC04D9B7}">
      <dgm:prSet/>
      <dgm:spPr/>
      <dgm:t>
        <a:bodyPr/>
        <a:lstStyle/>
        <a:p>
          <a:endParaRPr lang="bg-BG"/>
        </a:p>
      </dgm:t>
    </dgm:pt>
    <dgm:pt modelId="{249BBFCE-009F-47AA-B077-AD5691E30FCA}" type="pres">
      <dgm:prSet presAssocID="{F3963C9D-F00C-40C7-9A85-0036BF413D53}" presName="compositeShape" presStyleCnt="0">
        <dgm:presLayoutVars>
          <dgm:dir/>
          <dgm:resizeHandles/>
        </dgm:presLayoutVars>
      </dgm:prSet>
      <dgm:spPr/>
    </dgm:pt>
    <dgm:pt modelId="{D4260300-2206-4E33-9941-0525F546C6D7}" type="pres">
      <dgm:prSet presAssocID="{F3963C9D-F00C-40C7-9A85-0036BF413D53}" presName="pyramid" presStyleLbl="node1" presStyleIdx="0" presStyleCnt="1"/>
      <dgm:spPr/>
    </dgm:pt>
    <dgm:pt modelId="{7D058FCD-9482-450A-88B4-597ABB0E442D}" type="pres">
      <dgm:prSet presAssocID="{F3963C9D-F00C-40C7-9A85-0036BF413D53}" presName="theList" presStyleCnt="0"/>
      <dgm:spPr/>
    </dgm:pt>
    <dgm:pt modelId="{B0A0BBFB-2FD5-47FB-B698-FC24BB0334EA}" type="pres">
      <dgm:prSet presAssocID="{405D26E0-1D5D-4E2B-BC2B-4F9773D9985E}" presName="aNode" presStyleLbl="fgAcc1" presStyleIdx="0" presStyleCnt="3">
        <dgm:presLayoutVars>
          <dgm:bulletEnabled val="1"/>
        </dgm:presLayoutVars>
      </dgm:prSet>
      <dgm:spPr/>
    </dgm:pt>
    <dgm:pt modelId="{3A9C2FE1-F0AC-4445-87D2-9DF9D3ACEBB4}" type="pres">
      <dgm:prSet presAssocID="{405D26E0-1D5D-4E2B-BC2B-4F9773D9985E}" presName="aSpace" presStyleCnt="0"/>
      <dgm:spPr/>
    </dgm:pt>
    <dgm:pt modelId="{60F57D2A-CA4E-43B2-8681-67F1B47E33CB}" type="pres">
      <dgm:prSet presAssocID="{B96459DC-56A3-444F-A590-6DFAFA67BC05}" presName="aNode" presStyleLbl="fgAcc1" presStyleIdx="1" presStyleCnt="3">
        <dgm:presLayoutVars>
          <dgm:bulletEnabled val="1"/>
        </dgm:presLayoutVars>
      </dgm:prSet>
      <dgm:spPr/>
    </dgm:pt>
    <dgm:pt modelId="{FDB72633-8CEE-4084-AE21-14F5F0B2697B}" type="pres">
      <dgm:prSet presAssocID="{B96459DC-56A3-444F-A590-6DFAFA67BC05}" presName="aSpace" presStyleCnt="0"/>
      <dgm:spPr/>
    </dgm:pt>
    <dgm:pt modelId="{B2868BC9-E4B5-4F67-95C8-B6E9D431CBEA}" type="pres">
      <dgm:prSet presAssocID="{62327ABF-4D83-490E-91D5-315A52FCFE1B}" presName="aNode" presStyleLbl="fgAcc1" presStyleIdx="2" presStyleCnt="3">
        <dgm:presLayoutVars>
          <dgm:bulletEnabled val="1"/>
        </dgm:presLayoutVars>
      </dgm:prSet>
      <dgm:spPr/>
    </dgm:pt>
    <dgm:pt modelId="{08C35EB9-A0B4-456D-8CE7-B55ABC02083C}" type="pres">
      <dgm:prSet presAssocID="{62327ABF-4D83-490E-91D5-315A52FCFE1B}" presName="aSpace" presStyleCnt="0"/>
      <dgm:spPr/>
    </dgm:pt>
  </dgm:ptLst>
  <dgm:cxnLst>
    <dgm:cxn modelId="{F2C7360E-6BB2-4F88-8BE8-712DDA26AC35}" type="presOf" srcId="{F3963C9D-F00C-40C7-9A85-0036BF413D53}" destId="{249BBFCE-009F-47AA-B077-AD5691E30FCA}" srcOrd="0" destOrd="0" presId="urn:microsoft.com/office/officeart/2005/8/layout/pyramid2"/>
    <dgm:cxn modelId="{30D8E312-77FA-4BFD-818A-114EEC04D9B7}" srcId="{F3963C9D-F00C-40C7-9A85-0036BF413D53}" destId="{62327ABF-4D83-490E-91D5-315A52FCFE1B}" srcOrd="2" destOrd="0" parTransId="{E1AF64FE-C0E2-45DC-A07B-FF636211AFDD}" sibTransId="{B969DE70-968E-48A3-BD8A-77B9B5ECC08B}"/>
    <dgm:cxn modelId="{47F40B14-836F-49DE-87AA-73AEA1D849C9}" srcId="{F3963C9D-F00C-40C7-9A85-0036BF413D53}" destId="{405D26E0-1D5D-4E2B-BC2B-4F9773D9985E}" srcOrd="0" destOrd="0" parTransId="{A9E9D859-ABD0-4468-B1E0-319E6E9164EA}" sibTransId="{700797A0-D7D2-47B9-817D-297DB4276207}"/>
    <dgm:cxn modelId="{0FFAFC37-AE64-4792-8DBB-72835E3C7103}" type="presOf" srcId="{B96459DC-56A3-444F-A590-6DFAFA67BC05}" destId="{60F57D2A-CA4E-43B2-8681-67F1B47E33CB}" srcOrd="0" destOrd="0" presId="urn:microsoft.com/office/officeart/2005/8/layout/pyramid2"/>
    <dgm:cxn modelId="{DC26D640-4A57-4FB5-AF02-A741FEA456D6}" type="presOf" srcId="{62327ABF-4D83-490E-91D5-315A52FCFE1B}" destId="{B2868BC9-E4B5-4F67-95C8-B6E9D431CBEA}" srcOrd="0" destOrd="0" presId="urn:microsoft.com/office/officeart/2005/8/layout/pyramid2"/>
    <dgm:cxn modelId="{3AE980B6-760E-4261-B2F0-21952D8B246E}" type="presOf" srcId="{405D26E0-1D5D-4E2B-BC2B-4F9773D9985E}" destId="{B0A0BBFB-2FD5-47FB-B698-FC24BB0334EA}" srcOrd="0" destOrd="0" presId="urn:microsoft.com/office/officeart/2005/8/layout/pyramid2"/>
    <dgm:cxn modelId="{0DD461ED-2D8B-4461-8EA8-E6F328434A74}" srcId="{F3963C9D-F00C-40C7-9A85-0036BF413D53}" destId="{B96459DC-56A3-444F-A590-6DFAFA67BC05}" srcOrd="1" destOrd="0" parTransId="{474FB865-C723-4CCD-A80B-F0868638A75A}" sibTransId="{D7BB022B-F9FC-4E35-9E43-B795E36C0E25}"/>
    <dgm:cxn modelId="{33AA77FF-B2D7-4EAA-B914-0B291C1E1E0D}" type="presParOf" srcId="{249BBFCE-009F-47AA-B077-AD5691E30FCA}" destId="{D4260300-2206-4E33-9941-0525F546C6D7}" srcOrd="0" destOrd="0" presId="urn:microsoft.com/office/officeart/2005/8/layout/pyramid2"/>
    <dgm:cxn modelId="{A64EFA15-858D-4B68-9FC9-71BA0D85A616}" type="presParOf" srcId="{249BBFCE-009F-47AA-B077-AD5691E30FCA}" destId="{7D058FCD-9482-450A-88B4-597ABB0E442D}" srcOrd="1" destOrd="0" presId="urn:microsoft.com/office/officeart/2005/8/layout/pyramid2"/>
    <dgm:cxn modelId="{2D25CAFC-995A-4171-A5B1-F0810C359130}" type="presParOf" srcId="{7D058FCD-9482-450A-88B4-597ABB0E442D}" destId="{B0A0BBFB-2FD5-47FB-B698-FC24BB0334EA}" srcOrd="0" destOrd="0" presId="urn:microsoft.com/office/officeart/2005/8/layout/pyramid2"/>
    <dgm:cxn modelId="{9E333E0B-88B4-4D55-AA22-EDD14DE82389}" type="presParOf" srcId="{7D058FCD-9482-450A-88B4-597ABB0E442D}" destId="{3A9C2FE1-F0AC-4445-87D2-9DF9D3ACEBB4}" srcOrd="1" destOrd="0" presId="urn:microsoft.com/office/officeart/2005/8/layout/pyramid2"/>
    <dgm:cxn modelId="{71AE5D1B-8870-4D2B-97CE-1ED2232AF487}" type="presParOf" srcId="{7D058FCD-9482-450A-88B4-597ABB0E442D}" destId="{60F57D2A-CA4E-43B2-8681-67F1B47E33CB}" srcOrd="2" destOrd="0" presId="urn:microsoft.com/office/officeart/2005/8/layout/pyramid2"/>
    <dgm:cxn modelId="{7F386CE3-AA22-47CD-948C-1986F192CCF3}" type="presParOf" srcId="{7D058FCD-9482-450A-88B4-597ABB0E442D}" destId="{FDB72633-8CEE-4084-AE21-14F5F0B2697B}" srcOrd="3" destOrd="0" presId="urn:microsoft.com/office/officeart/2005/8/layout/pyramid2"/>
    <dgm:cxn modelId="{53B96FF5-FA5C-4451-8CDA-037FC5FE53EC}" type="presParOf" srcId="{7D058FCD-9482-450A-88B4-597ABB0E442D}" destId="{B2868BC9-E4B5-4F67-95C8-B6E9D431CBEA}" srcOrd="4" destOrd="0" presId="urn:microsoft.com/office/officeart/2005/8/layout/pyramid2"/>
    <dgm:cxn modelId="{AF9178CF-8F73-4D43-8924-072F9642CE55}" type="presParOf" srcId="{7D058FCD-9482-450A-88B4-597ABB0E442D}" destId="{08C35EB9-A0B4-456D-8CE7-B55ABC02083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8C3FE-BE39-4DC2-BCB5-B9494F96A723}" type="doc">
      <dgm:prSet loTypeId="urn:microsoft.com/office/officeart/2005/8/layout/arrow5" loCatId="process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bg-BG"/>
        </a:p>
      </dgm:t>
    </dgm:pt>
    <dgm:pt modelId="{25B1933E-2B67-40E0-ABF1-90A79283438D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ЦЕЛ</a:t>
          </a:r>
        </a:p>
      </dgm:t>
    </dgm:pt>
    <dgm:pt modelId="{26F43052-85A0-4DAD-8F47-C22E009A65DD}" type="parTrans" cxnId="{A25CA396-5EED-4AC0-8B08-8D6ED660E4DF}">
      <dgm:prSet/>
      <dgm:spPr/>
      <dgm:t>
        <a:bodyPr/>
        <a:lstStyle/>
        <a:p>
          <a:endParaRPr lang="bg-BG"/>
        </a:p>
      </dgm:t>
    </dgm:pt>
    <dgm:pt modelId="{3DAB2D25-8E87-402A-AFD8-A53428FE2071}" type="sibTrans" cxnId="{A25CA396-5EED-4AC0-8B08-8D6ED660E4DF}">
      <dgm:prSet/>
      <dgm:spPr/>
      <dgm:t>
        <a:bodyPr/>
        <a:lstStyle/>
        <a:p>
          <a:endParaRPr lang="bg-BG"/>
        </a:p>
      </dgm:t>
    </dgm:pt>
    <dgm:pt modelId="{2596861A-13D8-4A2A-B96C-97E5EC7AD1A2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РЕЗУЛТАТ</a:t>
          </a:r>
        </a:p>
      </dgm:t>
    </dgm:pt>
    <dgm:pt modelId="{3836A732-792A-48A9-B443-FCD76897D559}" type="parTrans" cxnId="{93C5DD14-7555-41E4-A932-EEBEBC156857}">
      <dgm:prSet/>
      <dgm:spPr/>
      <dgm:t>
        <a:bodyPr/>
        <a:lstStyle/>
        <a:p>
          <a:endParaRPr lang="bg-BG"/>
        </a:p>
      </dgm:t>
    </dgm:pt>
    <dgm:pt modelId="{883153BA-C5E6-4D84-B3DA-EA1760CA9839}" type="sibTrans" cxnId="{93C5DD14-7555-41E4-A932-EEBEBC156857}">
      <dgm:prSet/>
      <dgm:spPr/>
      <dgm:t>
        <a:bodyPr/>
        <a:lstStyle/>
        <a:p>
          <a:endParaRPr lang="bg-BG"/>
        </a:p>
      </dgm:t>
    </dgm:pt>
    <dgm:pt modelId="{5611BE42-4797-4622-BE25-A30500C0DA71}" type="pres">
      <dgm:prSet presAssocID="{BCF8C3FE-BE39-4DC2-BCB5-B9494F96A723}" presName="diagram" presStyleCnt="0">
        <dgm:presLayoutVars>
          <dgm:dir/>
          <dgm:resizeHandles val="exact"/>
        </dgm:presLayoutVars>
      </dgm:prSet>
      <dgm:spPr/>
    </dgm:pt>
    <dgm:pt modelId="{435A22BF-5B08-425B-9BBB-54EBA176B56F}" type="pres">
      <dgm:prSet presAssocID="{25B1933E-2B67-40E0-ABF1-90A79283438D}" presName="arrow" presStyleLbl="node1" presStyleIdx="0" presStyleCnt="2" custRadScaleRad="101767" custRadScaleInc="0">
        <dgm:presLayoutVars>
          <dgm:bulletEnabled val="1"/>
        </dgm:presLayoutVars>
      </dgm:prSet>
      <dgm:spPr/>
    </dgm:pt>
    <dgm:pt modelId="{0C3BDB5D-23D5-416F-A978-322C839E6C58}" type="pres">
      <dgm:prSet presAssocID="{2596861A-13D8-4A2A-B96C-97E5EC7AD1A2}" presName="arrow" presStyleLbl="node1" presStyleIdx="1" presStyleCnt="2">
        <dgm:presLayoutVars>
          <dgm:bulletEnabled val="1"/>
        </dgm:presLayoutVars>
      </dgm:prSet>
      <dgm:spPr/>
    </dgm:pt>
  </dgm:ptLst>
  <dgm:cxnLst>
    <dgm:cxn modelId="{0778F203-48EC-47BC-A818-8D952A4C74DA}" type="presOf" srcId="{25B1933E-2B67-40E0-ABF1-90A79283438D}" destId="{435A22BF-5B08-425B-9BBB-54EBA176B56F}" srcOrd="0" destOrd="0" presId="urn:microsoft.com/office/officeart/2005/8/layout/arrow5"/>
    <dgm:cxn modelId="{93C5DD14-7555-41E4-A932-EEBEBC156857}" srcId="{BCF8C3FE-BE39-4DC2-BCB5-B9494F96A723}" destId="{2596861A-13D8-4A2A-B96C-97E5EC7AD1A2}" srcOrd="1" destOrd="0" parTransId="{3836A732-792A-48A9-B443-FCD76897D559}" sibTransId="{883153BA-C5E6-4D84-B3DA-EA1760CA9839}"/>
    <dgm:cxn modelId="{A615BC5E-D78E-417F-A8D8-061B1231A9C5}" type="presOf" srcId="{BCF8C3FE-BE39-4DC2-BCB5-B9494F96A723}" destId="{5611BE42-4797-4622-BE25-A30500C0DA71}" srcOrd="0" destOrd="0" presId="urn:microsoft.com/office/officeart/2005/8/layout/arrow5"/>
    <dgm:cxn modelId="{6676066E-4858-4803-A802-3F8C2C303F99}" type="presOf" srcId="{2596861A-13D8-4A2A-B96C-97E5EC7AD1A2}" destId="{0C3BDB5D-23D5-416F-A978-322C839E6C58}" srcOrd="0" destOrd="0" presId="urn:microsoft.com/office/officeart/2005/8/layout/arrow5"/>
    <dgm:cxn modelId="{A25CA396-5EED-4AC0-8B08-8D6ED660E4DF}" srcId="{BCF8C3FE-BE39-4DC2-BCB5-B9494F96A723}" destId="{25B1933E-2B67-40E0-ABF1-90A79283438D}" srcOrd="0" destOrd="0" parTransId="{26F43052-85A0-4DAD-8F47-C22E009A65DD}" sibTransId="{3DAB2D25-8E87-402A-AFD8-A53428FE2071}"/>
    <dgm:cxn modelId="{5F5C54D6-E7CA-4877-9F8D-E8395DD0782D}" type="presParOf" srcId="{5611BE42-4797-4622-BE25-A30500C0DA71}" destId="{435A22BF-5B08-425B-9BBB-54EBA176B56F}" srcOrd="0" destOrd="0" presId="urn:microsoft.com/office/officeart/2005/8/layout/arrow5"/>
    <dgm:cxn modelId="{DC3D9FBF-3D53-484E-B10C-DA4400CDECCD}" type="presParOf" srcId="{5611BE42-4797-4622-BE25-A30500C0DA71}" destId="{0C3BDB5D-23D5-416F-A978-322C839E6C58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60300-2206-4E33-9941-0525F546C6D7}">
      <dsp:nvSpPr>
        <dsp:cNvPr id="0" name=""/>
        <dsp:cNvSpPr/>
      </dsp:nvSpPr>
      <dsp:spPr>
        <a:xfrm>
          <a:off x="687695" y="0"/>
          <a:ext cx="3347006" cy="3347006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A0BBFB-2FD5-47FB-B698-FC24BB0334EA}">
      <dsp:nvSpPr>
        <dsp:cNvPr id="0" name=""/>
        <dsp:cNvSpPr/>
      </dsp:nvSpPr>
      <dsp:spPr>
        <a:xfrm>
          <a:off x="2361199" y="336498"/>
          <a:ext cx="2175554" cy="7922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ОБЩА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ЦЕЛ</a:t>
          </a:r>
        </a:p>
      </dsp:txBody>
      <dsp:txXfrm>
        <a:off x="2399876" y="375175"/>
        <a:ext cx="2098200" cy="714945"/>
      </dsp:txXfrm>
    </dsp:sp>
    <dsp:sp modelId="{60F57D2A-CA4E-43B2-8681-67F1B47E33CB}">
      <dsp:nvSpPr>
        <dsp:cNvPr id="0" name=""/>
        <dsp:cNvSpPr/>
      </dsp:nvSpPr>
      <dsp:spPr>
        <a:xfrm>
          <a:off x="2361199" y="1227835"/>
          <a:ext cx="2175554" cy="7922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189321"/>
              <a:satOff val="-24"/>
              <a:lumOff val="-7255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СПЕЦИФИЧНИ ЦЕЛИ </a:t>
          </a:r>
        </a:p>
      </dsp:txBody>
      <dsp:txXfrm>
        <a:off x="2399876" y="1266512"/>
        <a:ext cx="2098200" cy="714945"/>
      </dsp:txXfrm>
    </dsp:sp>
    <dsp:sp modelId="{B2868BC9-E4B5-4F67-95C8-B6E9D431CBEA}">
      <dsp:nvSpPr>
        <dsp:cNvPr id="0" name=""/>
        <dsp:cNvSpPr/>
      </dsp:nvSpPr>
      <dsp:spPr>
        <a:xfrm>
          <a:off x="2361199" y="2119171"/>
          <a:ext cx="2175554" cy="7922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378642"/>
              <a:satOff val="-49"/>
              <a:lumOff val="-1451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ДЕЙНОСТИ</a:t>
          </a:r>
        </a:p>
      </dsp:txBody>
      <dsp:txXfrm>
        <a:off x="2399876" y="2157848"/>
        <a:ext cx="2098200" cy="714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A22BF-5B08-425B-9BBB-54EBA176B56F}">
      <dsp:nvSpPr>
        <dsp:cNvPr id="0" name=""/>
        <dsp:cNvSpPr/>
      </dsp:nvSpPr>
      <dsp:spPr>
        <a:xfrm rot="16200000">
          <a:off x="0" y="527460"/>
          <a:ext cx="2167216" cy="2167216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>
              <a:solidFill>
                <a:schemeClr val="tx1"/>
              </a:solidFill>
              <a:latin typeface="Trebuchet MS" panose="020B0603020202020204" pitchFamily="34" charset="0"/>
            </a:rPr>
            <a:t>ЦЕЛ</a:t>
          </a:r>
        </a:p>
      </dsp:txBody>
      <dsp:txXfrm rot="5400000">
        <a:off x="1" y="1069263"/>
        <a:ext cx="1787953" cy="1083608"/>
      </dsp:txXfrm>
    </dsp:sp>
    <dsp:sp modelId="{0C3BDB5D-23D5-416F-A978-322C839E6C58}">
      <dsp:nvSpPr>
        <dsp:cNvPr id="0" name=""/>
        <dsp:cNvSpPr/>
      </dsp:nvSpPr>
      <dsp:spPr>
        <a:xfrm rot="5400000">
          <a:off x="2324252" y="527460"/>
          <a:ext cx="2167216" cy="2167216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4">
                <a:shade val="50000"/>
                <a:hueOff val="89919"/>
                <a:satOff val="6082"/>
                <a:lumOff val="36051"/>
                <a:alphaOff val="0"/>
                <a:shade val="85000"/>
                <a:satMod val="130000"/>
              </a:schemeClr>
            </a:gs>
            <a:gs pos="34000">
              <a:schemeClr val="accent4">
                <a:shade val="50000"/>
                <a:hueOff val="89919"/>
                <a:satOff val="6082"/>
                <a:lumOff val="36051"/>
                <a:alphaOff val="0"/>
                <a:shade val="87000"/>
                <a:satMod val="125000"/>
              </a:schemeClr>
            </a:gs>
            <a:gs pos="70000">
              <a:schemeClr val="accent4">
                <a:shade val="50000"/>
                <a:hueOff val="89919"/>
                <a:satOff val="6082"/>
                <a:lumOff val="3605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shade val="50000"/>
                <a:hueOff val="89919"/>
                <a:satOff val="6082"/>
                <a:lumOff val="3605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>
              <a:solidFill>
                <a:schemeClr val="tx1"/>
              </a:solidFill>
              <a:latin typeface="Trebuchet MS" panose="020B0603020202020204" pitchFamily="34" charset="0"/>
            </a:rPr>
            <a:t>РЕЗУЛТАТ</a:t>
          </a:r>
        </a:p>
      </dsp:txBody>
      <dsp:txXfrm rot="-5400000">
        <a:off x="2703516" y="1069264"/>
        <a:ext cx="1787953" cy="1083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F8F0C-E357-4907-AAC6-C7A4D5BF1BD7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52C1E-71FA-4F88-9120-54C838D33D0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322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Първа страница</a:t>
            </a:r>
            <a:endParaRPr lang="en-GB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0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рамките</a:t>
            </a:r>
            <a:r>
              <a:rPr lang="ru-RU" dirty="0"/>
              <a:t> на </a:t>
            </a:r>
            <a:r>
              <a:rPr lang="ru-RU" dirty="0" err="1"/>
              <a:t>всеки</a:t>
            </a:r>
            <a:r>
              <a:rPr lang="ru-RU" dirty="0"/>
              <a:t> проект се </a:t>
            </a:r>
            <a:r>
              <a:rPr lang="ru-RU" dirty="0" err="1"/>
              <a:t>постигат</a:t>
            </a:r>
            <a:r>
              <a:rPr lang="ru-RU" dirty="0"/>
              <a:t> </a:t>
            </a:r>
            <a:r>
              <a:rPr lang="ru-RU" dirty="0" err="1"/>
              <a:t>различни</a:t>
            </a:r>
            <a:r>
              <a:rPr lang="ru-RU" dirty="0"/>
              <a:t> </a:t>
            </a:r>
            <a:r>
              <a:rPr lang="ru-RU" dirty="0" err="1"/>
              <a:t>резултати</a:t>
            </a:r>
            <a:r>
              <a:rPr lang="ru-RU" dirty="0"/>
              <a:t>. </a:t>
            </a:r>
            <a:r>
              <a:rPr lang="ru-RU" dirty="0" err="1"/>
              <a:t>Количествените</a:t>
            </a:r>
            <a:r>
              <a:rPr lang="ru-RU" dirty="0"/>
              <a:t> </a:t>
            </a:r>
            <a:r>
              <a:rPr lang="ru-RU" dirty="0" err="1"/>
              <a:t>резултати</a:t>
            </a:r>
            <a:r>
              <a:rPr lang="ru-RU" dirty="0"/>
              <a:t> се </a:t>
            </a:r>
            <a:r>
              <a:rPr lang="ru-RU" dirty="0" err="1"/>
              <a:t>измерват</a:t>
            </a:r>
            <a:r>
              <a:rPr lang="ru-RU" dirty="0"/>
              <a:t> с числа – колко обучения, колко </a:t>
            </a:r>
            <a:r>
              <a:rPr lang="ru-RU" dirty="0" err="1"/>
              <a:t>участници</a:t>
            </a:r>
            <a:r>
              <a:rPr lang="ru-RU" dirty="0"/>
              <a:t>, колко </a:t>
            </a:r>
            <a:r>
              <a:rPr lang="ru-RU" dirty="0" err="1"/>
              <a:t>събития</a:t>
            </a:r>
            <a:r>
              <a:rPr lang="ru-RU" dirty="0"/>
              <a:t>. </a:t>
            </a:r>
            <a:r>
              <a:rPr lang="ru-RU" dirty="0" err="1"/>
              <a:t>Качествените</a:t>
            </a:r>
            <a:r>
              <a:rPr lang="ru-RU" dirty="0"/>
              <a:t> </a:t>
            </a:r>
            <a:r>
              <a:rPr lang="ru-RU" dirty="0" err="1"/>
              <a:t>резултати</a:t>
            </a:r>
            <a:r>
              <a:rPr lang="ru-RU" dirty="0"/>
              <a:t> </a:t>
            </a:r>
            <a:r>
              <a:rPr lang="ru-RU" dirty="0" err="1"/>
              <a:t>показват</a:t>
            </a:r>
            <a:r>
              <a:rPr lang="ru-RU" dirty="0"/>
              <a:t> </a:t>
            </a:r>
            <a:r>
              <a:rPr lang="ru-RU" dirty="0" err="1"/>
              <a:t>ефекта</a:t>
            </a:r>
            <a:r>
              <a:rPr lang="ru-RU" dirty="0"/>
              <a:t> от проекта – </a:t>
            </a:r>
            <a:r>
              <a:rPr lang="ru-RU" dirty="0" err="1"/>
              <a:t>какво</a:t>
            </a:r>
            <a:r>
              <a:rPr lang="ru-RU" dirty="0"/>
              <a:t> се е </a:t>
            </a:r>
            <a:r>
              <a:rPr lang="ru-RU" dirty="0" err="1"/>
              <a:t>променило</a:t>
            </a:r>
            <a:r>
              <a:rPr lang="ru-RU" dirty="0"/>
              <a:t>, </a:t>
            </a:r>
            <a:r>
              <a:rPr lang="ru-RU" dirty="0" err="1"/>
              <a:t>какви</a:t>
            </a:r>
            <a:r>
              <a:rPr lang="ru-RU" dirty="0"/>
              <a:t> знания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придобити</a:t>
            </a:r>
            <a:r>
              <a:rPr lang="ru-RU" dirty="0"/>
              <a:t>, дали се е </a:t>
            </a:r>
            <a:r>
              <a:rPr lang="ru-RU" dirty="0" err="1"/>
              <a:t>повишила</a:t>
            </a:r>
            <a:r>
              <a:rPr lang="ru-RU" dirty="0"/>
              <a:t> </a:t>
            </a:r>
            <a:r>
              <a:rPr lang="ru-RU" dirty="0" err="1"/>
              <a:t>мотивацията</a:t>
            </a:r>
            <a:r>
              <a:rPr lang="ru-RU" dirty="0"/>
              <a:t> или </a:t>
            </a:r>
            <a:r>
              <a:rPr lang="ru-RU" dirty="0" err="1"/>
              <a:t>интеграцията</a:t>
            </a:r>
            <a:r>
              <a:rPr lang="ru-RU" dirty="0"/>
              <a:t>. И </a:t>
            </a:r>
            <a:r>
              <a:rPr lang="ru-RU" dirty="0" err="1"/>
              <a:t>двата</a:t>
            </a:r>
            <a:r>
              <a:rPr lang="ru-RU" dirty="0"/>
              <a:t> типа </a:t>
            </a:r>
            <a:r>
              <a:rPr lang="ru-RU" dirty="0" err="1"/>
              <a:t>резултати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важни и </a:t>
            </a:r>
            <a:r>
              <a:rPr lang="ru-RU" dirty="0" err="1"/>
              <a:t>често</a:t>
            </a:r>
            <a:r>
              <a:rPr lang="ru-RU" dirty="0"/>
              <a:t> се </a:t>
            </a:r>
            <a:r>
              <a:rPr lang="ru-RU" dirty="0" err="1"/>
              <a:t>комбинират</a:t>
            </a:r>
            <a:r>
              <a:rPr lang="ru-RU" dirty="0"/>
              <a:t> при </a:t>
            </a:r>
            <a:r>
              <a:rPr lang="ru-RU" dirty="0" err="1"/>
              <a:t>оценката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86038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Индикаторите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показатели, чрез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измерваме</a:t>
            </a:r>
            <a:r>
              <a:rPr lang="ru-RU" dirty="0"/>
              <a:t> </a:t>
            </a:r>
            <a:r>
              <a:rPr lang="ru-RU" dirty="0" err="1"/>
              <a:t>постигнатите</a:t>
            </a:r>
            <a:r>
              <a:rPr lang="ru-RU" dirty="0"/>
              <a:t> </a:t>
            </a:r>
            <a:r>
              <a:rPr lang="ru-RU" dirty="0" err="1"/>
              <a:t>резултати</a:t>
            </a:r>
            <a:r>
              <a:rPr lang="ru-RU" dirty="0"/>
              <a:t>. Те ни </a:t>
            </a:r>
            <a:r>
              <a:rPr lang="ru-RU" dirty="0" err="1"/>
              <a:t>помагат</a:t>
            </a:r>
            <a:r>
              <a:rPr lang="ru-RU" dirty="0"/>
              <a:t> да разберем дали </a:t>
            </a:r>
            <a:r>
              <a:rPr lang="ru-RU" dirty="0" err="1"/>
              <a:t>сме</a:t>
            </a:r>
            <a:r>
              <a:rPr lang="ru-RU" dirty="0"/>
              <a:t> </a:t>
            </a:r>
            <a:r>
              <a:rPr lang="ru-RU" dirty="0" err="1"/>
              <a:t>напреднали</a:t>
            </a:r>
            <a:r>
              <a:rPr lang="ru-RU" dirty="0"/>
              <a:t> по </a:t>
            </a:r>
            <a:r>
              <a:rPr lang="ru-RU" dirty="0" err="1"/>
              <a:t>пътя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целта</a:t>
            </a:r>
            <a:r>
              <a:rPr lang="ru-RU" dirty="0"/>
              <a:t>. Добре </a:t>
            </a:r>
            <a:r>
              <a:rPr lang="ru-RU" dirty="0" err="1"/>
              <a:t>подбран</a:t>
            </a:r>
            <a:r>
              <a:rPr lang="ru-RU" dirty="0"/>
              <a:t> индикатор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конкретен, измерим, приложим и </a:t>
            </a:r>
            <a:r>
              <a:rPr lang="ru-RU" dirty="0" err="1"/>
              <a:t>обвързан</a:t>
            </a:r>
            <a:r>
              <a:rPr lang="ru-RU" dirty="0"/>
              <a:t> с </a:t>
            </a:r>
            <a:r>
              <a:rPr lang="ru-RU" dirty="0" err="1"/>
              <a:t>времеви</a:t>
            </a:r>
            <a:r>
              <a:rPr lang="ru-RU" dirty="0"/>
              <a:t> период.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количествени</a:t>
            </a:r>
            <a:r>
              <a:rPr lang="ru-RU" dirty="0"/>
              <a:t> – например </a:t>
            </a:r>
            <a:r>
              <a:rPr lang="ru-RU" dirty="0" err="1"/>
              <a:t>брой</a:t>
            </a:r>
            <a:r>
              <a:rPr lang="ru-RU" dirty="0"/>
              <a:t> </a:t>
            </a:r>
            <a:r>
              <a:rPr lang="ru-RU" dirty="0" err="1"/>
              <a:t>участници</a:t>
            </a:r>
            <a:r>
              <a:rPr lang="ru-RU" dirty="0"/>
              <a:t>, или </a:t>
            </a:r>
            <a:r>
              <a:rPr lang="ru-RU" dirty="0" err="1"/>
              <a:t>качествени</a:t>
            </a:r>
            <a:r>
              <a:rPr lang="ru-RU" dirty="0"/>
              <a:t> – </a:t>
            </a:r>
            <a:r>
              <a:rPr lang="ru-RU" dirty="0" err="1"/>
              <a:t>като</a:t>
            </a:r>
            <a:r>
              <a:rPr lang="ru-RU" dirty="0"/>
              <a:t> степен на </a:t>
            </a:r>
            <a:r>
              <a:rPr lang="ru-RU" dirty="0" err="1"/>
              <a:t>удовлетвореност</a:t>
            </a:r>
            <a:r>
              <a:rPr lang="ru-RU" dirty="0"/>
              <a:t>, </a:t>
            </a:r>
            <a:r>
              <a:rPr lang="ru-RU" dirty="0" err="1"/>
              <a:t>ниво</a:t>
            </a:r>
            <a:r>
              <a:rPr lang="ru-RU" dirty="0"/>
              <a:t> на знания или </a:t>
            </a:r>
            <a:r>
              <a:rPr lang="ru-RU" dirty="0" err="1"/>
              <a:t>промяна</a:t>
            </a:r>
            <a:r>
              <a:rPr lang="ru-RU" dirty="0"/>
              <a:t> в </a:t>
            </a:r>
            <a:r>
              <a:rPr lang="ru-RU" dirty="0" err="1"/>
              <a:t>нагласите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708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 </a:t>
            </a:r>
            <a:r>
              <a:rPr lang="ru-RU" dirty="0" err="1"/>
              <a:t>разгледаме</a:t>
            </a:r>
            <a:r>
              <a:rPr lang="ru-RU" dirty="0"/>
              <a:t> пример с проект за </a:t>
            </a:r>
            <a:r>
              <a:rPr lang="ru-RU" dirty="0" err="1"/>
              <a:t>разработване</a:t>
            </a:r>
            <a:r>
              <a:rPr lang="ru-RU" dirty="0"/>
              <a:t> на </a:t>
            </a:r>
            <a:r>
              <a:rPr lang="ru-RU" dirty="0" err="1"/>
              <a:t>мобилно</a:t>
            </a:r>
            <a:r>
              <a:rPr lang="ru-RU" dirty="0"/>
              <a:t> приложение, </a:t>
            </a:r>
            <a:r>
              <a:rPr lang="ru-RU" dirty="0" err="1"/>
              <a:t>предлагащо</a:t>
            </a:r>
            <a:r>
              <a:rPr lang="ru-RU" dirty="0"/>
              <a:t> </a:t>
            </a:r>
            <a:r>
              <a:rPr lang="ru-RU" dirty="0" err="1"/>
              <a:t>безплатни</a:t>
            </a:r>
            <a:r>
              <a:rPr lang="ru-RU" dirty="0"/>
              <a:t> </a:t>
            </a:r>
            <a:r>
              <a:rPr lang="ru-RU" dirty="0" err="1"/>
              <a:t>уроци</a:t>
            </a:r>
            <a:r>
              <a:rPr lang="ru-RU" dirty="0"/>
              <a:t> за </a:t>
            </a:r>
            <a:r>
              <a:rPr lang="ru-RU" dirty="0" err="1"/>
              <a:t>дигитални</a:t>
            </a:r>
            <a:r>
              <a:rPr lang="ru-RU" dirty="0"/>
              <a:t> умения. </a:t>
            </a:r>
            <a:r>
              <a:rPr lang="ru-RU" dirty="0" err="1"/>
              <a:t>Количествените</a:t>
            </a:r>
            <a:r>
              <a:rPr lang="ru-RU" dirty="0"/>
              <a:t> </a:t>
            </a:r>
            <a:r>
              <a:rPr lang="ru-RU" dirty="0" err="1"/>
              <a:t>индикатори</a:t>
            </a:r>
            <a:r>
              <a:rPr lang="ru-RU" dirty="0"/>
              <a:t>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броят</a:t>
            </a:r>
            <a:r>
              <a:rPr lang="ru-RU" dirty="0"/>
              <a:t> на </a:t>
            </a:r>
            <a:r>
              <a:rPr lang="ru-RU" dirty="0" err="1"/>
              <a:t>курсовете</a:t>
            </a:r>
            <a:r>
              <a:rPr lang="ru-RU" dirty="0"/>
              <a:t> и </a:t>
            </a:r>
            <a:r>
              <a:rPr lang="ru-RU" dirty="0" err="1"/>
              <a:t>активните</a:t>
            </a:r>
            <a:r>
              <a:rPr lang="ru-RU" dirty="0"/>
              <a:t> потребители. </a:t>
            </a:r>
            <a:r>
              <a:rPr lang="ru-RU" dirty="0" err="1"/>
              <a:t>Качествените</a:t>
            </a:r>
            <a:r>
              <a:rPr lang="ru-RU" dirty="0"/>
              <a:t> </a:t>
            </a:r>
            <a:r>
              <a:rPr lang="ru-RU" dirty="0" err="1"/>
              <a:t>включват</a:t>
            </a:r>
            <a:r>
              <a:rPr lang="ru-RU" dirty="0"/>
              <a:t> </a:t>
            </a:r>
            <a:r>
              <a:rPr lang="ru-RU" dirty="0" err="1"/>
              <a:t>промяна</a:t>
            </a:r>
            <a:r>
              <a:rPr lang="ru-RU" dirty="0"/>
              <a:t> в </a:t>
            </a:r>
            <a:r>
              <a:rPr lang="ru-RU" dirty="0" err="1"/>
              <a:t>нивото</a:t>
            </a:r>
            <a:r>
              <a:rPr lang="ru-RU" dirty="0"/>
              <a:t> на </a:t>
            </a:r>
            <a:r>
              <a:rPr lang="ru-RU" dirty="0" err="1"/>
              <a:t>дигитална</a:t>
            </a:r>
            <a:r>
              <a:rPr lang="ru-RU" dirty="0"/>
              <a:t> </a:t>
            </a:r>
            <a:r>
              <a:rPr lang="ru-RU" dirty="0" err="1"/>
              <a:t>грамотност</a:t>
            </a:r>
            <a:r>
              <a:rPr lang="ru-RU" dirty="0"/>
              <a:t> и процент от </a:t>
            </a:r>
            <a:r>
              <a:rPr lang="ru-RU" dirty="0" err="1"/>
              <a:t>участниците</a:t>
            </a:r>
            <a:r>
              <a:rPr lang="ru-RU" dirty="0"/>
              <a:t>, намерили работа. </a:t>
            </a:r>
            <a:r>
              <a:rPr lang="ru-RU" dirty="0" err="1"/>
              <a:t>Така</a:t>
            </a:r>
            <a:r>
              <a:rPr lang="ru-RU" dirty="0"/>
              <a:t> можем да проследим </a:t>
            </a:r>
            <a:r>
              <a:rPr lang="ru-RU" dirty="0" err="1"/>
              <a:t>реалното</a:t>
            </a:r>
            <a:r>
              <a:rPr lang="ru-RU" dirty="0"/>
              <a:t> </a:t>
            </a:r>
            <a:r>
              <a:rPr lang="ru-RU" dirty="0" err="1"/>
              <a:t>въздействие</a:t>
            </a:r>
            <a:r>
              <a:rPr lang="ru-RU" dirty="0"/>
              <a:t> на проекта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4489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Формулирането</a:t>
            </a:r>
            <a:r>
              <a:rPr lang="ru-RU" dirty="0"/>
              <a:t> на цели, </a:t>
            </a:r>
            <a:r>
              <a:rPr lang="ru-RU" dirty="0" err="1"/>
              <a:t>резултати</a:t>
            </a:r>
            <a:r>
              <a:rPr lang="ru-RU" dirty="0"/>
              <a:t> и </a:t>
            </a:r>
            <a:r>
              <a:rPr lang="ru-RU" dirty="0" err="1"/>
              <a:t>индикатори</a:t>
            </a:r>
            <a:r>
              <a:rPr lang="ru-RU" dirty="0"/>
              <a:t> е в </a:t>
            </a:r>
            <a:r>
              <a:rPr lang="ru-RU" dirty="0" err="1"/>
              <a:t>основата</a:t>
            </a:r>
            <a:r>
              <a:rPr lang="ru-RU" dirty="0"/>
              <a:t> на </a:t>
            </a:r>
            <a:r>
              <a:rPr lang="ru-RU" dirty="0" err="1"/>
              <a:t>всеки</a:t>
            </a:r>
            <a:r>
              <a:rPr lang="ru-RU" dirty="0"/>
              <a:t> успешен проект. Целите </a:t>
            </a:r>
            <a:r>
              <a:rPr lang="ru-RU" dirty="0" err="1"/>
              <a:t>дават</a:t>
            </a:r>
            <a:r>
              <a:rPr lang="ru-RU" dirty="0"/>
              <a:t> </a:t>
            </a:r>
            <a:r>
              <a:rPr lang="ru-RU" dirty="0" err="1"/>
              <a:t>стратегическата</a:t>
            </a:r>
            <a:r>
              <a:rPr lang="ru-RU" dirty="0"/>
              <a:t> </a:t>
            </a:r>
            <a:r>
              <a:rPr lang="ru-RU" dirty="0" err="1"/>
              <a:t>насоченост</a:t>
            </a:r>
            <a:r>
              <a:rPr lang="ru-RU" dirty="0"/>
              <a:t>, </a:t>
            </a:r>
            <a:r>
              <a:rPr lang="ru-RU" dirty="0" err="1"/>
              <a:t>резултатите</a:t>
            </a:r>
            <a:r>
              <a:rPr lang="ru-RU" dirty="0"/>
              <a:t> </a:t>
            </a:r>
            <a:r>
              <a:rPr lang="ru-RU" dirty="0" err="1"/>
              <a:t>превръщат</a:t>
            </a:r>
            <a:r>
              <a:rPr lang="ru-RU" dirty="0"/>
              <a:t> </a:t>
            </a:r>
            <a:r>
              <a:rPr lang="ru-RU" dirty="0" err="1"/>
              <a:t>идеята</a:t>
            </a:r>
            <a:r>
              <a:rPr lang="ru-RU" dirty="0"/>
              <a:t> в </a:t>
            </a:r>
            <a:r>
              <a:rPr lang="ru-RU" dirty="0" err="1"/>
              <a:t>реалност</a:t>
            </a:r>
            <a:r>
              <a:rPr lang="ru-RU" dirty="0"/>
              <a:t>, а </a:t>
            </a:r>
            <a:r>
              <a:rPr lang="ru-RU" dirty="0" err="1"/>
              <a:t>индикаторите</a:t>
            </a:r>
            <a:r>
              <a:rPr lang="ru-RU" dirty="0"/>
              <a:t> ни </a:t>
            </a:r>
            <a:r>
              <a:rPr lang="ru-RU" dirty="0" err="1"/>
              <a:t>позволяват</a:t>
            </a:r>
            <a:r>
              <a:rPr lang="ru-RU" dirty="0"/>
              <a:t> да проследим и оценим </a:t>
            </a:r>
            <a:r>
              <a:rPr lang="ru-RU" dirty="0" err="1"/>
              <a:t>постигнатото</a:t>
            </a:r>
            <a:r>
              <a:rPr lang="ru-RU" dirty="0"/>
              <a:t>. </a:t>
            </a:r>
            <a:r>
              <a:rPr lang="ru-RU" dirty="0" err="1"/>
              <a:t>Когато</a:t>
            </a:r>
            <a:r>
              <a:rPr lang="ru-RU" dirty="0"/>
              <a:t>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ясно </a:t>
            </a:r>
            <a:r>
              <a:rPr lang="ru-RU" dirty="0" err="1"/>
              <a:t>формулирани</a:t>
            </a:r>
            <a:r>
              <a:rPr lang="ru-RU" dirty="0"/>
              <a:t>, </a:t>
            </a:r>
            <a:r>
              <a:rPr lang="ru-RU" dirty="0" err="1"/>
              <a:t>проектът</a:t>
            </a:r>
            <a:r>
              <a:rPr lang="ru-RU" dirty="0"/>
              <a:t> е устойчив, измерим и </a:t>
            </a:r>
            <a:r>
              <a:rPr lang="ru-RU" dirty="0" err="1"/>
              <a:t>въздействащ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е </a:t>
            </a:r>
            <a:r>
              <a:rPr lang="ru-RU" dirty="0" err="1"/>
              <a:t>същината</a:t>
            </a:r>
            <a:r>
              <a:rPr lang="ru-RU" dirty="0"/>
              <a:t> на </a:t>
            </a:r>
            <a:r>
              <a:rPr lang="ru-RU" dirty="0" err="1"/>
              <a:t>доброто</a:t>
            </a:r>
            <a:r>
              <a:rPr lang="ru-RU" dirty="0"/>
              <a:t> </a:t>
            </a:r>
            <a:r>
              <a:rPr lang="ru-RU" dirty="0" err="1"/>
              <a:t>проектно</a:t>
            </a:r>
            <a:r>
              <a:rPr lang="ru-RU" dirty="0"/>
              <a:t> </a:t>
            </a:r>
            <a:r>
              <a:rPr lang="ru-RU" dirty="0" err="1"/>
              <a:t>планиране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752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23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сме</a:t>
            </a:r>
            <a:r>
              <a:rPr lang="ru-RU" dirty="0"/>
              <a:t> </a:t>
            </a:r>
            <a:r>
              <a:rPr lang="ru-RU" dirty="0" err="1"/>
              <a:t>идентифицирали</a:t>
            </a:r>
            <a:r>
              <a:rPr lang="ru-RU" dirty="0"/>
              <a:t> проблема, </a:t>
            </a:r>
            <a:r>
              <a:rPr lang="ru-RU" dirty="0" err="1"/>
              <a:t>анализирали</a:t>
            </a:r>
            <a:r>
              <a:rPr lang="ru-RU" dirty="0"/>
              <a:t> </a:t>
            </a:r>
            <a:r>
              <a:rPr lang="ru-RU" dirty="0" err="1"/>
              <a:t>средата</a:t>
            </a:r>
            <a:r>
              <a:rPr lang="ru-RU" dirty="0"/>
              <a:t> и определили </a:t>
            </a:r>
            <a:r>
              <a:rPr lang="ru-RU" dirty="0" err="1"/>
              <a:t>целевите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и </a:t>
            </a:r>
            <a:r>
              <a:rPr lang="ru-RU" dirty="0" err="1"/>
              <a:t>бенефициерите</a:t>
            </a:r>
            <a:r>
              <a:rPr lang="ru-RU" dirty="0"/>
              <a:t>, </a:t>
            </a:r>
            <a:r>
              <a:rPr lang="ru-RU" dirty="0" err="1"/>
              <a:t>следващата</a:t>
            </a:r>
            <a:r>
              <a:rPr lang="ru-RU" dirty="0"/>
              <a:t> </a:t>
            </a:r>
            <a:r>
              <a:rPr lang="ru-RU" dirty="0" err="1"/>
              <a:t>стъпка</a:t>
            </a:r>
            <a:r>
              <a:rPr lang="ru-RU" dirty="0"/>
              <a:t> е </a:t>
            </a:r>
            <a:r>
              <a:rPr lang="ru-RU" dirty="0" err="1"/>
              <a:t>формулирането</a:t>
            </a:r>
            <a:r>
              <a:rPr lang="ru-RU" dirty="0"/>
              <a:t> на целите на проекта. В </a:t>
            </a:r>
            <a:r>
              <a:rPr lang="ru-RU" dirty="0" err="1"/>
              <a:t>тази</a:t>
            </a:r>
            <a:r>
              <a:rPr lang="ru-RU" dirty="0"/>
              <a:t> фаза </a:t>
            </a:r>
            <a:r>
              <a:rPr lang="ru-RU" dirty="0" err="1"/>
              <a:t>започваме</a:t>
            </a:r>
            <a:r>
              <a:rPr lang="ru-RU" dirty="0"/>
              <a:t> да </a:t>
            </a:r>
            <a:r>
              <a:rPr lang="ru-RU" dirty="0" err="1"/>
              <a:t>търсим</a:t>
            </a:r>
            <a:r>
              <a:rPr lang="ru-RU" dirty="0"/>
              <a:t> решение – реалистично, </a:t>
            </a:r>
            <a:r>
              <a:rPr lang="ru-RU" dirty="0" err="1"/>
              <a:t>ефективно</a:t>
            </a:r>
            <a:r>
              <a:rPr lang="ru-RU" dirty="0"/>
              <a:t> и </a:t>
            </a:r>
            <a:r>
              <a:rPr lang="ru-RU" dirty="0" err="1"/>
              <a:t>съобразено</a:t>
            </a:r>
            <a:r>
              <a:rPr lang="ru-RU" dirty="0"/>
              <a:t> с </a:t>
            </a:r>
            <a:r>
              <a:rPr lang="ru-RU" dirty="0" err="1"/>
              <a:t>ресурсите</a:t>
            </a:r>
            <a:r>
              <a:rPr lang="ru-RU" dirty="0"/>
              <a:t> и </a:t>
            </a:r>
            <a:r>
              <a:rPr lang="ru-RU" dirty="0" err="1"/>
              <a:t>капацитета</a:t>
            </a:r>
            <a:r>
              <a:rPr lang="ru-RU" dirty="0"/>
              <a:t> ни. </a:t>
            </a:r>
            <a:r>
              <a:rPr lang="ru-RU" dirty="0" err="1"/>
              <a:t>Формулирането</a:t>
            </a:r>
            <a:r>
              <a:rPr lang="ru-RU" dirty="0"/>
              <a:t> на целите ни </a:t>
            </a:r>
            <a:r>
              <a:rPr lang="ru-RU" dirty="0" err="1"/>
              <a:t>помага</a:t>
            </a:r>
            <a:r>
              <a:rPr lang="ru-RU" dirty="0"/>
              <a:t> да </a:t>
            </a:r>
            <a:r>
              <a:rPr lang="ru-RU" dirty="0" err="1"/>
              <a:t>структурираме</a:t>
            </a:r>
            <a:r>
              <a:rPr lang="ru-RU" dirty="0"/>
              <a:t> </a:t>
            </a:r>
            <a:r>
              <a:rPr lang="ru-RU" dirty="0" err="1"/>
              <a:t>мисленето</a:t>
            </a:r>
            <a:r>
              <a:rPr lang="ru-RU" dirty="0"/>
              <a:t> си и да </a:t>
            </a:r>
            <a:r>
              <a:rPr lang="ru-RU" dirty="0" err="1"/>
              <a:t>изградим</a:t>
            </a:r>
            <a:r>
              <a:rPr lang="ru-RU" dirty="0"/>
              <a:t> проект, </a:t>
            </a:r>
            <a:r>
              <a:rPr lang="ru-RU" dirty="0" err="1"/>
              <a:t>който</a:t>
            </a:r>
            <a:r>
              <a:rPr lang="ru-RU" dirty="0"/>
              <a:t> носи </a:t>
            </a:r>
            <a:r>
              <a:rPr lang="ru-RU" dirty="0" err="1"/>
              <a:t>стойност</a:t>
            </a:r>
            <a:r>
              <a:rPr lang="ru-RU" dirty="0"/>
              <a:t> и </a:t>
            </a:r>
            <a:r>
              <a:rPr lang="ru-RU" dirty="0" err="1"/>
              <a:t>постига</a:t>
            </a:r>
            <a:r>
              <a:rPr lang="ru-RU" dirty="0"/>
              <a:t> </a:t>
            </a:r>
            <a:r>
              <a:rPr lang="ru-RU" dirty="0" err="1"/>
              <a:t>устойчиви</a:t>
            </a:r>
            <a:r>
              <a:rPr lang="ru-RU" dirty="0"/>
              <a:t> </a:t>
            </a:r>
            <a:r>
              <a:rPr lang="ru-RU" dirty="0" err="1"/>
              <a:t>резултати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1674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Проектните</a:t>
            </a:r>
            <a:r>
              <a:rPr lang="ru-RU" dirty="0"/>
              <a:t> цели се </a:t>
            </a:r>
            <a:r>
              <a:rPr lang="ru-RU" dirty="0" err="1"/>
              <a:t>извеждат</a:t>
            </a:r>
            <a:r>
              <a:rPr lang="ru-RU" dirty="0"/>
              <a:t> от </a:t>
            </a:r>
            <a:r>
              <a:rPr lang="ru-RU" dirty="0" err="1"/>
              <a:t>дървото</a:t>
            </a:r>
            <a:r>
              <a:rPr lang="ru-RU" dirty="0"/>
              <a:t> на </a:t>
            </a:r>
            <a:r>
              <a:rPr lang="ru-RU" dirty="0" err="1"/>
              <a:t>проблемите</a:t>
            </a:r>
            <a:r>
              <a:rPr lang="ru-RU" dirty="0"/>
              <a:t>. Всяко негативно </a:t>
            </a:r>
            <a:r>
              <a:rPr lang="ru-RU" dirty="0" err="1"/>
              <a:t>състояние</a:t>
            </a:r>
            <a:r>
              <a:rPr lang="ru-RU" dirty="0"/>
              <a:t> се </a:t>
            </a:r>
            <a:r>
              <a:rPr lang="ru-RU" dirty="0" err="1"/>
              <a:t>формулира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желано</a:t>
            </a:r>
            <a:r>
              <a:rPr lang="ru-RU" dirty="0"/>
              <a:t> постижение.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изграждаме</a:t>
            </a:r>
            <a:r>
              <a:rPr lang="ru-RU" dirty="0"/>
              <a:t> „</a:t>
            </a:r>
            <a:r>
              <a:rPr lang="ru-RU" dirty="0" err="1"/>
              <a:t>дърво</a:t>
            </a:r>
            <a:r>
              <a:rPr lang="ru-RU" dirty="0"/>
              <a:t> на целите“, </a:t>
            </a:r>
            <a:r>
              <a:rPr lang="ru-RU" dirty="0" err="1"/>
              <a:t>което</a:t>
            </a:r>
            <a:r>
              <a:rPr lang="ru-RU" dirty="0"/>
              <a:t> е </a:t>
            </a:r>
            <a:r>
              <a:rPr lang="ru-RU" dirty="0" err="1"/>
              <a:t>огледално</a:t>
            </a:r>
            <a:r>
              <a:rPr lang="ru-RU" dirty="0"/>
              <a:t> на „</a:t>
            </a:r>
            <a:r>
              <a:rPr lang="ru-RU" dirty="0" err="1"/>
              <a:t>дървото</a:t>
            </a:r>
            <a:r>
              <a:rPr lang="ru-RU" dirty="0"/>
              <a:t> на </a:t>
            </a:r>
            <a:r>
              <a:rPr lang="ru-RU" dirty="0" err="1"/>
              <a:t>проблемите</a:t>
            </a:r>
            <a:r>
              <a:rPr lang="ru-RU" dirty="0"/>
              <a:t>“. </a:t>
            </a:r>
            <a:r>
              <a:rPr lang="ru-RU" dirty="0" err="1"/>
              <a:t>Връзките</a:t>
            </a:r>
            <a:r>
              <a:rPr lang="ru-RU" dirty="0"/>
              <a:t> между причините и </a:t>
            </a:r>
            <a:r>
              <a:rPr lang="ru-RU" dirty="0" err="1"/>
              <a:t>последиците</a:t>
            </a:r>
            <a:r>
              <a:rPr lang="ru-RU" dirty="0"/>
              <a:t> се </a:t>
            </a:r>
            <a:r>
              <a:rPr lang="ru-RU" dirty="0" err="1"/>
              <a:t>трансформират</a:t>
            </a:r>
            <a:r>
              <a:rPr lang="ru-RU" dirty="0"/>
              <a:t> в логически </a:t>
            </a:r>
            <a:r>
              <a:rPr lang="ru-RU" dirty="0" err="1"/>
              <a:t>връзки</a:t>
            </a:r>
            <a:r>
              <a:rPr lang="ru-RU" dirty="0"/>
              <a:t> между средства и цели. </a:t>
            </a:r>
            <a:r>
              <a:rPr lang="ru-RU" dirty="0" err="1"/>
              <a:t>Това</a:t>
            </a:r>
            <a:r>
              <a:rPr lang="ru-RU" dirty="0"/>
              <a:t> е </a:t>
            </a:r>
            <a:r>
              <a:rPr lang="ru-RU" dirty="0" err="1"/>
              <a:t>отправна</a:t>
            </a:r>
            <a:r>
              <a:rPr lang="ru-RU" dirty="0"/>
              <a:t> точка за </a:t>
            </a:r>
            <a:r>
              <a:rPr lang="ru-RU" dirty="0" err="1"/>
              <a:t>цялата</a:t>
            </a:r>
            <a:r>
              <a:rPr lang="ru-RU" dirty="0"/>
              <a:t> </a:t>
            </a:r>
            <a:r>
              <a:rPr lang="ru-RU" dirty="0" err="1"/>
              <a:t>проектна</a:t>
            </a:r>
            <a:r>
              <a:rPr lang="ru-RU" dirty="0"/>
              <a:t> логика.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69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Общата</a:t>
            </a:r>
            <a:r>
              <a:rPr lang="ru-RU" dirty="0"/>
              <a:t> цел е </a:t>
            </a:r>
            <a:r>
              <a:rPr lang="ru-RU" dirty="0" err="1"/>
              <a:t>дългосрочна</a:t>
            </a:r>
            <a:r>
              <a:rPr lang="ru-RU" dirty="0"/>
              <a:t> и </a:t>
            </a:r>
            <a:r>
              <a:rPr lang="ru-RU" dirty="0" err="1"/>
              <a:t>стратегическа</a:t>
            </a:r>
            <a:r>
              <a:rPr lang="ru-RU" dirty="0"/>
              <a:t> – </a:t>
            </a:r>
            <a:r>
              <a:rPr lang="ru-RU" dirty="0" err="1"/>
              <a:t>тя</a:t>
            </a:r>
            <a:r>
              <a:rPr lang="ru-RU" dirty="0"/>
              <a:t> </a:t>
            </a:r>
            <a:r>
              <a:rPr lang="ru-RU" dirty="0" err="1"/>
              <a:t>показва</a:t>
            </a:r>
            <a:r>
              <a:rPr lang="ru-RU" dirty="0"/>
              <a:t> как </a:t>
            </a:r>
            <a:r>
              <a:rPr lang="ru-RU" dirty="0" err="1"/>
              <a:t>проектът</a:t>
            </a:r>
            <a:r>
              <a:rPr lang="ru-RU" dirty="0"/>
              <a:t> </a:t>
            </a:r>
            <a:r>
              <a:rPr lang="ru-RU" dirty="0" err="1"/>
              <a:t>допринася</a:t>
            </a:r>
            <a:r>
              <a:rPr lang="ru-RU" dirty="0"/>
              <a:t> за </a:t>
            </a:r>
            <a:r>
              <a:rPr lang="ru-RU" dirty="0" err="1"/>
              <a:t>решаване</a:t>
            </a:r>
            <a:r>
              <a:rPr lang="ru-RU" dirty="0"/>
              <a:t> на даден проблем или </a:t>
            </a:r>
            <a:r>
              <a:rPr lang="ru-RU" dirty="0" err="1"/>
              <a:t>постигане</a:t>
            </a:r>
            <a:r>
              <a:rPr lang="ru-RU" dirty="0"/>
              <a:t> на широка </a:t>
            </a:r>
            <a:r>
              <a:rPr lang="ru-RU" dirty="0" err="1"/>
              <a:t>социална</a:t>
            </a:r>
            <a:r>
              <a:rPr lang="ru-RU" dirty="0"/>
              <a:t> </a:t>
            </a:r>
            <a:r>
              <a:rPr lang="ru-RU" dirty="0" err="1"/>
              <a:t>промяна</a:t>
            </a:r>
            <a:r>
              <a:rPr lang="ru-RU" dirty="0"/>
              <a:t>. </a:t>
            </a:r>
            <a:r>
              <a:rPr lang="ru-RU" dirty="0" err="1"/>
              <a:t>Специфичните</a:t>
            </a:r>
            <a:r>
              <a:rPr lang="ru-RU" dirty="0"/>
              <a:t> цели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реалистични</a:t>
            </a:r>
            <a:r>
              <a:rPr lang="ru-RU" dirty="0"/>
              <a:t>, </a:t>
            </a:r>
            <a:r>
              <a:rPr lang="ru-RU" dirty="0" err="1"/>
              <a:t>конкретни</a:t>
            </a:r>
            <a:r>
              <a:rPr lang="ru-RU" dirty="0"/>
              <a:t> и </a:t>
            </a:r>
            <a:r>
              <a:rPr lang="ru-RU" dirty="0" err="1"/>
              <a:t>постижими</a:t>
            </a:r>
            <a:r>
              <a:rPr lang="ru-RU" dirty="0"/>
              <a:t> в </a:t>
            </a:r>
            <a:r>
              <a:rPr lang="ru-RU" dirty="0" err="1"/>
              <a:t>рамките</a:t>
            </a:r>
            <a:r>
              <a:rPr lang="ru-RU" dirty="0"/>
              <a:t> на проекта. Те се </a:t>
            </a:r>
            <a:r>
              <a:rPr lang="ru-RU" dirty="0" err="1"/>
              <a:t>реализират</a:t>
            </a:r>
            <a:r>
              <a:rPr lang="ru-RU" dirty="0"/>
              <a:t> чрез </a:t>
            </a:r>
            <a:r>
              <a:rPr lang="ru-RU" dirty="0" err="1"/>
              <a:t>дейности</a:t>
            </a:r>
            <a:r>
              <a:rPr lang="ru-RU" dirty="0"/>
              <a:t> и водят до </a:t>
            </a:r>
            <a:r>
              <a:rPr lang="ru-RU" dirty="0" err="1"/>
              <a:t>резултати</a:t>
            </a:r>
            <a:r>
              <a:rPr lang="ru-RU" dirty="0"/>
              <a:t>. </a:t>
            </a:r>
            <a:r>
              <a:rPr lang="ru-RU" dirty="0" err="1"/>
              <a:t>Формулирането</a:t>
            </a:r>
            <a:r>
              <a:rPr lang="ru-RU" dirty="0"/>
              <a:t> на </a:t>
            </a:r>
            <a:r>
              <a:rPr lang="ru-RU" dirty="0" err="1"/>
              <a:t>правилна</a:t>
            </a:r>
            <a:r>
              <a:rPr lang="ru-RU" dirty="0"/>
              <a:t> комбинация от цели </a:t>
            </a:r>
            <a:r>
              <a:rPr lang="ru-RU" dirty="0" err="1"/>
              <a:t>определя</a:t>
            </a:r>
            <a:r>
              <a:rPr lang="ru-RU" dirty="0"/>
              <a:t> </a:t>
            </a:r>
            <a:r>
              <a:rPr lang="ru-RU" dirty="0" err="1"/>
              <a:t>силата</a:t>
            </a:r>
            <a:r>
              <a:rPr lang="ru-RU" dirty="0"/>
              <a:t> и </a:t>
            </a:r>
            <a:r>
              <a:rPr lang="ru-RU" dirty="0" err="1"/>
              <a:t>стойността</a:t>
            </a:r>
            <a:r>
              <a:rPr lang="ru-RU" dirty="0"/>
              <a:t> на проекта.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725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Нека</a:t>
            </a:r>
            <a:r>
              <a:rPr lang="ru-RU" dirty="0"/>
              <a:t> </a:t>
            </a:r>
            <a:r>
              <a:rPr lang="ru-RU" dirty="0" err="1"/>
              <a:t>разгледаме</a:t>
            </a:r>
            <a:r>
              <a:rPr lang="ru-RU" dirty="0"/>
              <a:t> пример за социален проект. </a:t>
            </a:r>
            <a:r>
              <a:rPr lang="ru-RU" dirty="0" err="1"/>
              <a:t>Общата</a:t>
            </a:r>
            <a:r>
              <a:rPr lang="ru-RU" dirty="0"/>
              <a:t> цел е </a:t>
            </a:r>
            <a:r>
              <a:rPr lang="ru-RU" dirty="0" err="1"/>
              <a:t>подобряване</a:t>
            </a:r>
            <a:r>
              <a:rPr lang="ru-RU" dirty="0"/>
              <a:t> на </a:t>
            </a:r>
            <a:r>
              <a:rPr lang="ru-RU" dirty="0" err="1"/>
              <a:t>образованието</a:t>
            </a:r>
            <a:r>
              <a:rPr lang="ru-RU" dirty="0"/>
              <a:t> и </a:t>
            </a:r>
            <a:r>
              <a:rPr lang="ru-RU" dirty="0" err="1"/>
              <a:t>развитието</a:t>
            </a:r>
            <a:r>
              <a:rPr lang="ru-RU" dirty="0"/>
              <a:t> на </a:t>
            </a:r>
            <a:r>
              <a:rPr lang="ru-RU" dirty="0" err="1"/>
              <a:t>младите</a:t>
            </a:r>
            <a:r>
              <a:rPr lang="ru-RU" dirty="0"/>
              <a:t> хора в село Х.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нея</a:t>
            </a:r>
            <a:r>
              <a:rPr lang="ru-RU" dirty="0"/>
              <a:t> се </a:t>
            </a:r>
            <a:r>
              <a:rPr lang="ru-RU" dirty="0" err="1"/>
              <a:t>формулират</a:t>
            </a:r>
            <a:r>
              <a:rPr lang="ru-RU" dirty="0"/>
              <a:t> три </a:t>
            </a:r>
            <a:r>
              <a:rPr lang="ru-RU" dirty="0" err="1"/>
              <a:t>специфични</a:t>
            </a:r>
            <a:r>
              <a:rPr lang="ru-RU" dirty="0"/>
              <a:t> цели, </a:t>
            </a:r>
            <a:r>
              <a:rPr lang="ru-RU" dirty="0" err="1"/>
              <a:t>насочени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участие, </a:t>
            </a:r>
            <a:r>
              <a:rPr lang="ru-RU" dirty="0" err="1"/>
              <a:t>достъп</a:t>
            </a:r>
            <a:r>
              <a:rPr lang="ru-RU" dirty="0"/>
              <a:t> до обучение и развитие на умения. Всяка цел е конкретна, измерима и постижима.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63373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този</a:t>
            </a:r>
            <a:r>
              <a:rPr lang="ru-RU" dirty="0"/>
              <a:t> пример </a:t>
            </a:r>
            <a:r>
              <a:rPr lang="ru-RU" dirty="0" err="1"/>
              <a:t>общата</a:t>
            </a:r>
            <a:r>
              <a:rPr lang="ru-RU" dirty="0"/>
              <a:t> цел е </a:t>
            </a:r>
            <a:r>
              <a:rPr lang="ru-RU" dirty="0" err="1"/>
              <a:t>осигуряване</a:t>
            </a:r>
            <a:r>
              <a:rPr lang="ru-RU" dirty="0"/>
              <a:t> на </a:t>
            </a:r>
            <a:r>
              <a:rPr lang="ru-RU" dirty="0" err="1"/>
              <a:t>качествени</a:t>
            </a:r>
            <a:r>
              <a:rPr lang="ru-RU" dirty="0"/>
              <a:t> </a:t>
            </a:r>
            <a:r>
              <a:rPr lang="ru-RU" dirty="0" err="1"/>
              <a:t>грижи</a:t>
            </a:r>
            <a:r>
              <a:rPr lang="ru-RU" dirty="0"/>
              <a:t> за </a:t>
            </a:r>
            <a:r>
              <a:rPr lang="ru-RU" dirty="0" err="1"/>
              <a:t>възрастни</a:t>
            </a:r>
            <a:r>
              <a:rPr lang="ru-RU" dirty="0"/>
              <a:t> хора в с. Х. </a:t>
            </a:r>
            <a:r>
              <a:rPr lang="ru-RU" dirty="0" err="1"/>
              <a:t>Специфичните</a:t>
            </a:r>
            <a:r>
              <a:rPr lang="ru-RU" dirty="0"/>
              <a:t> цели </a:t>
            </a:r>
            <a:r>
              <a:rPr lang="ru-RU" dirty="0" err="1"/>
              <a:t>включват</a:t>
            </a:r>
            <a:r>
              <a:rPr lang="ru-RU" dirty="0"/>
              <a:t> </a:t>
            </a:r>
            <a:r>
              <a:rPr lang="ru-RU" dirty="0" err="1"/>
              <a:t>изграждане</a:t>
            </a:r>
            <a:r>
              <a:rPr lang="ru-RU" dirty="0"/>
              <a:t> на дом, </a:t>
            </a:r>
            <a:r>
              <a:rPr lang="ru-RU" dirty="0" err="1"/>
              <a:t>обзавеждане</a:t>
            </a:r>
            <a:r>
              <a:rPr lang="ru-RU" dirty="0"/>
              <a:t> на помещения и </a:t>
            </a:r>
            <a:r>
              <a:rPr lang="ru-RU" dirty="0" err="1"/>
              <a:t>създаване</a:t>
            </a:r>
            <a:r>
              <a:rPr lang="ru-RU" dirty="0"/>
              <a:t> на </a:t>
            </a:r>
            <a:r>
              <a:rPr lang="ru-RU" dirty="0" err="1"/>
              <a:t>екип</a:t>
            </a:r>
            <a:r>
              <a:rPr lang="ru-RU" dirty="0"/>
              <a:t> от </a:t>
            </a:r>
            <a:r>
              <a:rPr lang="ru-RU" dirty="0" err="1"/>
              <a:t>социални</a:t>
            </a:r>
            <a:r>
              <a:rPr lang="ru-RU" dirty="0"/>
              <a:t> и </a:t>
            </a:r>
            <a:r>
              <a:rPr lang="ru-RU" dirty="0" err="1"/>
              <a:t>медицински</a:t>
            </a:r>
            <a:r>
              <a:rPr lang="ru-RU" dirty="0"/>
              <a:t> </a:t>
            </a:r>
            <a:r>
              <a:rPr lang="ru-RU" dirty="0" err="1"/>
              <a:t>работници</a:t>
            </a:r>
            <a:r>
              <a:rPr lang="ru-RU" dirty="0"/>
              <a:t>. </a:t>
            </a:r>
            <a:r>
              <a:rPr lang="ru-RU" dirty="0" err="1"/>
              <a:t>Формулирани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така</a:t>
            </a:r>
            <a:r>
              <a:rPr lang="ru-RU" dirty="0"/>
              <a:t>, че да водят до </a:t>
            </a:r>
            <a:r>
              <a:rPr lang="ru-RU" dirty="0" err="1"/>
              <a:t>устойчиви</a:t>
            </a:r>
            <a:r>
              <a:rPr lang="ru-RU" dirty="0"/>
              <a:t> </a:t>
            </a:r>
            <a:r>
              <a:rPr lang="ru-RU" dirty="0" err="1"/>
              <a:t>резултати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62702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</a:t>
            </a:r>
            <a:r>
              <a:rPr lang="ru-RU" dirty="0" err="1"/>
              <a:t>формулиране</a:t>
            </a:r>
            <a:r>
              <a:rPr lang="ru-RU" dirty="0"/>
              <a:t> на целите е важно да се </a:t>
            </a:r>
            <a:r>
              <a:rPr lang="ru-RU" dirty="0" err="1"/>
              <a:t>придържаме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принципа SMART.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означава</a:t>
            </a:r>
            <a:r>
              <a:rPr lang="ru-RU" dirty="0"/>
              <a:t>, че всяка цел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специфична, измерима, постижима, реалистична и ограничена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времето</a:t>
            </a:r>
            <a:r>
              <a:rPr lang="ru-RU" dirty="0"/>
              <a:t>. Например: „Да увеличим </a:t>
            </a:r>
            <a:r>
              <a:rPr lang="ru-RU" dirty="0" err="1"/>
              <a:t>броя</a:t>
            </a:r>
            <a:r>
              <a:rPr lang="ru-RU" dirty="0"/>
              <a:t> на </a:t>
            </a:r>
            <a:r>
              <a:rPr lang="ru-RU" dirty="0" err="1"/>
              <a:t>младежите</a:t>
            </a:r>
            <a:r>
              <a:rPr lang="ru-RU" dirty="0"/>
              <a:t>, </a:t>
            </a:r>
            <a:r>
              <a:rPr lang="ru-RU" dirty="0" err="1"/>
              <a:t>участвали</a:t>
            </a:r>
            <a:r>
              <a:rPr lang="ru-RU" dirty="0"/>
              <a:t> в </a:t>
            </a:r>
            <a:r>
              <a:rPr lang="ru-RU" dirty="0" err="1"/>
              <a:t>курсове</a:t>
            </a:r>
            <a:r>
              <a:rPr lang="ru-RU" dirty="0"/>
              <a:t> по </a:t>
            </a:r>
            <a:r>
              <a:rPr lang="ru-RU" dirty="0" err="1"/>
              <a:t>дигитална</a:t>
            </a:r>
            <a:r>
              <a:rPr lang="ru-RU" dirty="0"/>
              <a:t> </a:t>
            </a:r>
            <a:r>
              <a:rPr lang="ru-RU" dirty="0" err="1"/>
              <a:t>грамотност</a:t>
            </a:r>
            <a:r>
              <a:rPr lang="ru-RU" dirty="0"/>
              <a:t> с 20% в </a:t>
            </a:r>
            <a:r>
              <a:rPr lang="ru-RU" dirty="0" err="1"/>
              <a:t>рамките</a:t>
            </a:r>
            <a:r>
              <a:rPr lang="ru-RU" dirty="0"/>
              <a:t> на </a:t>
            </a:r>
            <a:r>
              <a:rPr lang="ru-RU" dirty="0" err="1"/>
              <a:t>следващите</a:t>
            </a:r>
            <a:r>
              <a:rPr lang="ru-RU" dirty="0"/>
              <a:t> 12 </a:t>
            </a:r>
            <a:r>
              <a:rPr lang="ru-RU" dirty="0" err="1"/>
              <a:t>месеца</a:t>
            </a:r>
            <a:r>
              <a:rPr lang="ru-RU" dirty="0"/>
              <a:t>“. </a:t>
            </a:r>
            <a:r>
              <a:rPr lang="ru-RU" dirty="0" err="1"/>
              <a:t>Това</a:t>
            </a:r>
            <a:r>
              <a:rPr lang="ru-RU" dirty="0"/>
              <a:t> е цел, </a:t>
            </a:r>
            <a:r>
              <a:rPr lang="ru-RU" dirty="0" err="1"/>
              <a:t>която</a:t>
            </a:r>
            <a:r>
              <a:rPr lang="ru-RU" dirty="0"/>
              <a:t> е ясно </a:t>
            </a:r>
            <a:r>
              <a:rPr lang="ru-RU" dirty="0" err="1"/>
              <a:t>формулирана</a:t>
            </a:r>
            <a:r>
              <a:rPr lang="ru-RU" dirty="0"/>
              <a:t>, можем да измерим </a:t>
            </a:r>
            <a:r>
              <a:rPr lang="ru-RU" dirty="0" err="1"/>
              <a:t>резултата</a:t>
            </a:r>
            <a:r>
              <a:rPr lang="ru-RU" dirty="0"/>
              <a:t>, знаем, че е постижима в </a:t>
            </a:r>
            <a:r>
              <a:rPr lang="ru-RU" dirty="0" err="1"/>
              <a:t>зададените</a:t>
            </a:r>
            <a:r>
              <a:rPr lang="ru-RU" dirty="0"/>
              <a:t> условия,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смисъл</a:t>
            </a:r>
            <a:r>
              <a:rPr lang="ru-RU" dirty="0"/>
              <a:t> за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и </a:t>
            </a:r>
            <a:r>
              <a:rPr lang="ru-RU" dirty="0" err="1"/>
              <a:t>има</a:t>
            </a:r>
            <a:r>
              <a:rPr lang="ru-RU" dirty="0"/>
              <a:t> конкретен </a:t>
            </a:r>
            <a:r>
              <a:rPr lang="ru-RU" dirty="0" err="1"/>
              <a:t>времеви</a:t>
            </a:r>
            <a:r>
              <a:rPr lang="ru-RU" dirty="0"/>
              <a:t> </a:t>
            </a:r>
            <a:r>
              <a:rPr lang="ru-RU" dirty="0" err="1"/>
              <a:t>хоризонт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4035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формулираме</a:t>
            </a:r>
            <a:r>
              <a:rPr lang="ru-RU" dirty="0"/>
              <a:t> целите, </a:t>
            </a:r>
            <a:r>
              <a:rPr lang="ru-RU" dirty="0" err="1"/>
              <a:t>следващата</a:t>
            </a:r>
            <a:r>
              <a:rPr lang="ru-RU" dirty="0"/>
              <a:t> логична </a:t>
            </a:r>
            <a:r>
              <a:rPr lang="ru-RU" dirty="0" err="1"/>
              <a:t>стъпка</a:t>
            </a:r>
            <a:r>
              <a:rPr lang="ru-RU" dirty="0"/>
              <a:t> е да определим </a:t>
            </a:r>
            <a:r>
              <a:rPr lang="ru-RU" dirty="0" err="1"/>
              <a:t>резултатите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постигнем чрез </a:t>
            </a:r>
            <a:r>
              <a:rPr lang="ru-RU" dirty="0" err="1"/>
              <a:t>тях</a:t>
            </a:r>
            <a:r>
              <a:rPr lang="ru-RU" dirty="0"/>
              <a:t>. </a:t>
            </a:r>
            <a:r>
              <a:rPr lang="ru-RU" dirty="0" err="1"/>
              <a:t>Всеки</a:t>
            </a:r>
            <a:r>
              <a:rPr lang="ru-RU" dirty="0"/>
              <a:t> </a:t>
            </a:r>
            <a:r>
              <a:rPr lang="ru-RU" dirty="0" err="1"/>
              <a:t>резултат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е </a:t>
            </a:r>
            <a:r>
              <a:rPr lang="ru-RU" dirty="0" err="1"/>
              <a:t>пряко</a:t>
            </a:r>
            <a:r>
              <a:rPr lang="ru-RU" dirty="0"/>
              <a:t> </a:t>
            </a:r>
            <a:r>
              <a:rPr lang="ru-RU" dirty="0" err="1"/>
              <a:t>свързан</a:t>
            </a:r>
            <a:r>
              <a:rPr lang="ru-RU" dirty="0"/>
              <a:t> с конкретна цел. Например, </a:t>
            </a:r>
            <a:r>
              <a:rPr lang="ru-RU" dirty="0" err="1"/>
              <a:t>ако</a:t>
            </a:r>
            <a:r>
              <a:rPr lang="ru-RU" dirty="0"/>
              <a:t> </a:t>
            </a:r>
            <a:r>
              <a:rPr lang="ru-RU" dirty="0" err="1"/>
              <a:t>целта</a:t>
            </a:r>
            <a:r>
              <a:rPr lang="ru-RU" dirty="0"/>
              <a:t> е обучение на </a:t>
            </a:r>
            <a:r>
              <a:rPr lang="ru-RU" dirty="0" err="1"/>
              <a:t>младежи</a:t>
            </a:r>
            <a:r>
              <a:rPr lang="ru-RU" dirty="0"/>
              <a:t>, </a:t>
            </a:r>
            <a:r>
              <a:rPr lang="ru-RU" dirty="0" err="1"/>
              <a:t>резултатът</a:t>
            </a:r>
            <a:r>
              <a:rPr lang="ru-RU" dirty="0"/>
              <a:t> е </a:t>
            </a:r>
            <a:r>
              <a:rPr lang="ru-RU" dirty="0" err="1"/>
              <a:t>броят</a:t>
            </a:r>
            <a:r>
              <a:rPr lang="ru-RU" dirty="0"/>
              <a:t> </a:t>
            </a:r>
            <a:r>
              <a:rPr lang="ru-RU" dirty="0" err="1"/>
              <a:t>обучени</a:t>
            </a:r>
            <a:r>
              <a:rPr lang="ru-RU" dirty="0"/>
              <a:t>, </a:t>
            </a:r>
            <a:r>
              <a:rPr lang="ru-RU" dirty="0" err="1"/>
              <a:t>усвоени</a:t>
            </a:r>
            <a:r>
              <a:rPr lang="ru-RU" dirty="0"/>
              <a:t> знания и </a:t>
            </a:r>
            <a:r>
              <a:rPr lang="ru-RU" dirty="0" err="1"/>
              <a:t>повишена</a:t>
            </a:r>
            <a:r>
              <a:rPr lang="ru-RU" dirty="0"/>
              <a:t> </a:t>
            </a:r>
            <a:r>
              <a:rPr lang="ru-RU" dirty="0" err="1"/>
              <a:t>пригодност</a:t>
            </a:r>
            <a:r>
              <a:rPr lang="ru-RU" dirty="0"/>
              <a:t> за </a:t>
            </a:r>
            <a:r>
              <a:rPr lang="ru-RU" dirty="0" err="1"/>
              <a:t>заетост</a:t>
            </a:r>
            <a:r>
              <a:rPr lang="ru-RU" dirty="0"/>
              <a:t>. </a:t>
            </a:r>
            <a:r>
              <a:rPr lang="ru-RU" dirty="0" err="1"/>
              <a:t>Резултатите</a:t>
            </a:r>
            <a:r>
              <a:rPr lang="ru-RU" dirty="0"/>
              <a:t>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количествени</a:t>
            </a:r>
            <a:r>
              <a:rPr lang="ru-RU" dirty="0"/>
              <a:t> –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брой</a:t>
            </a:r>
            <a:r>
              <a:rPr lang="ru-RU" dirty="0"/>
              <a:t> </a:t>
            </a:r>
            <a:r>
              <a:rPr lang="ru-RU" dirty="0" err="1"/>
              <a:t>участници</a:t>
            </a:r>
            <a:r>
              <a:rPr lang="ru-RU" dirty="0"/>
              <a:t> или </a:t>
            </a:r>
            <a:r>
              <a:rPr lang="ru-RU" dirty="0" err="1"/>
              <a:t>продукти</a:t>
            </a:r>
            <a:r>
              <a:rPr lang="ru-RU" dirty="0"/>
              <a:t> – и </a:t>
            </a:r>
            <a:r>
              <a:rPr lang="ru-RU" dirty="0" err="1"/>
              <a:t>качествени</a:t>
            </a:r>
            <a:r>
              <a:rPr lang="ru-RU" dirty="0"/>
              <a:t> –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подобрено</a:t>
            </a:r>
            <a:r>
              <a:rPr lang="ru-RU" dirty="0"/>
              <a:t> поведение, </a:t>
            </a:r>
            <a:r>
              <a:rPr lang="ru-RU" dirty="0" err="1"/>
              <a:t>удовлетвореност</a:t>
            </a:r>
            <a:r>
              <a:rPr lang="ru-RU" dirty="0"/>
              <a:t> или </a:t>
            </a:r>
            <a:r>
              <a:rPr lang="ru-RU" dirty="0" err="1"/>
              <a:t>социално</a:t>
            </a:r>
            <a:r>
              <a:rPr lang="ru-RU" dirty="0"/>
              <a:t> </a:t>
            </a:r>
            <a:r>
              <a:rPr lang="ru-RU" dirty="0" err="1"/>
              <a:t>включване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4914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7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940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129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1B71B1D-1278-6BCD-0A71-279038AD4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16C7FA70-3F16-196C-7A0E-9E9D35631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8E690D5-83F7-629A-FB76-81153E46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40B916F-8AB5-0C61-9505-36A71266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890E3AD-B6E3-7004-7FAF-25849D01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77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21DC7C1-8A32-E61A-77FF-595A0C4C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1A3FFBC-4AB0-75BC-9CA7-0FB749771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924383C-9AEB-C391-EF11-1B7664CC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B602BA8-8AB2-EDED-8892-00435AE8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8ECE91C-B0B1-DC52-2226-59A14107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938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CCBD206-0302-28A5-42AC-C4E707B2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BACBFF3-432C-4F5B-4DFC-C471CFD98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136DA01-5CCE-9E81-F985-87123038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47A7B41-8068-DACE-E6CC-2376BC65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95C513A-E543-4578-1DC4-B8F2B494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439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4337E8E-9D77-0109-571F-1431F282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C1A55B3-68DE-735B-DFEA-056FBAA76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6AAC9A8B-C8ED-8843-3D0C-73C148EC8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0AA31852-3F52-5867-C92F-106F6F0D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D64BCA1-8516-23A5-3579-DC4850D9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443B719-AE0F-0726-CDF0-9D51EB75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758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1A459B-3350-502E-C9AF-DE73F8B1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AE45333-A126-3CDC-5865-B1ABA5D2D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17C3E80A-A3BD-77ED-0E94-ECDD18D19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7D12BA88-3D80-5297-8B06-5EA3B59C2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6236E627-4C7A-1EF7-0BC8-C20398C07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F88F1F2B-9FDB-E664-3C97-7717BE4D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ACF93598-9881-7EB5-7491-9B072984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7B5E5A70-D5B1-6E43-19AC-B9112687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701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1345B4F-1089-05D9-78E0-FE6C9AF6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15613698-E5FC-1394-6425-CDAE93ED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C3BA7C49-AE6F-035D-C90B-9D992B14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6E1AEB7E-2B78-FB84-1B27-35895B4F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282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576467B1-B8CF-EC2D-6AD8-B6A637FC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2FAD57F8-6A97-4061-93F2-111CCBC1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EF46A3BA-713D-8EFE-353A-D509DD4C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245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1E80364-84FE-1BCF-CA91-6B54104A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03367A6-811C-B034-C717-60AA79219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0446179-853A-8FD1-3A3B-BD200BA8F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A7E3139-647F-880F-AA7A-F0220432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E12AEE23-619C-0191-3473-B7BE4E99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D20D208-BCBD-A881-D7B9-ED494A83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411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A59BC7-5508-EEED-DB64-BEB70135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4E432DBB-CFA4-B3E2-23B7-8ED0FF978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14ED5BA-9021-FD03-972B-F0D5A01C9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5424796-81C1-318B-9658-71AD27AD3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F0ADF5F-2FE3-9495-C4FB-BF035A89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FBADFE7F-BF5D-0860-C9AF-9C9D7385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867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5D1D3F3-BCAF-234E-669E-62473F06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7ED3301-7727-F071-3C94-5E818CCB1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91F2F23-A921-161D-9FC7-2B3E35CE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DC3539A-6F03-4B38-24A1-1AF64904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F7E99CC-6874-258B-FD42-6A609678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331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B1564DDF-F155-18AA-E151-D7DC7CA5C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820258E0-8C51-6235-2E9E-C8DB7F1DE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F37B774-310E-B610-D03D-A475E8D0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B781648-1062-E047-66D1-5BF4B123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9BFA1E9-35EA-8BFC-3C74-9D716DA0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52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7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699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4578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6094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0864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787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883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21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0C38E9C4-8178-C097-41D7-26E2449D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E9B4169-F03E-2D71-4C94-E174FD88C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5C1D6C68-A7E5-B4D9-4AA5-F92F1497E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DEE9B3F-59FD-2242-ED34-F3BAB60B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E3C435B-5B2E-789A-D3FF-2DA4C44D0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93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Картина, която съдържа текст, Шрифт, екранна снимка, Електриково синьо&#10;&#10;AI-generated content may be incorrect.">
            <a:extLst>
              <a:ext uri="{FF2B5EF4-FFF2-40B4-BE49-F238E27FC236}">
                <a16:creationId xmlns:a16="http://schemas.microsoft.com/office/drawing/2014/main" id="{E6673CD0-BE34-3ACA-35A6-548FED6A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3" y="77934"/>
            <a:ext cx="7335022" cy="2012237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578440F7-4B2C-B9AF-6DF3-DEC6B47D1248}"/>
              </a:ext>
            </a:extLst>
          </p:cNvPr>
          <p:cNvSpPr txBox="1"/>
          <p:nvPr/>
        </p:nvSpPr>
        <p:spPr>
          <a:xfrm>
            <a:off x="648929" y="2472765"/>
            <a:ext cx="38149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Проект „Инициатива за трансгранично обучение и ангажираност на религиозни общности“ е съфинансиран от Европейския съюз от Европейския фонд за регионално развитие, чрез програмата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INTERREG VI-A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Румъния-България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" name="Право съединение 2">
            <a:extLst>
              <a:ext uri="{FF2B5EF4-FFF2-40B4-BE49-F238E27FC236}">
                <a16:creationId xmlns:a16="http://schemas.microsoft.com/office/drawing/2014/main" id="{059377B7-459F-5761-897D-C9AB394E4FE8}"/>
              </a:ext>
            </a:extLst>
          </p:cNvPr>
          <p:cNvCxnSpPr>
            <a:cxnSpLocks/>
          </p:cNvCxnSpPr>
          <p:nvPr/>
        </p:nvCxnSpPr>
        <p:spPr>
          <a:xfrm flipH="1">
            <a:off x="730017" y="2090171"/>
            <a:ext cx="6587613" cy="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41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КОЛИЧЕСТВЕНИ И КАЧЕСТВЕНИ РЕЗУЛТАТИ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800" y="1712647"/>
            <a:ext cx="6633411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128D7450-1E34-436E-B43C-A02C903A89F1}"/>
              </a:ext>
            </a:extLst>
          </p:cNvPr>
          <p:cNvSpPr txBox="1"/>
          <p:nvPr/>
        </p:nvSpPr>
        <p:spPr>
          <a:xfrm>
            <a:off x="1274130" y="1723414"/>
            <a:ext cx="5695081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4FEE3A5F-3B53-4490-BF17-8E82C3F33ED1}"/>
              </a:ext>
            </a:extLst>
          </p:cNvPr>
          <p:cNvSpPr txBox="1"/>
          <p:nvPr/>
        </p:nvSpPr>
        <p:spPr>
          <a:xfrm>
            <a:off x="1274130" y="1940011"/>
            <a:ext cx="5386162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Количествени:</a:t>
            </a:r>
            <a:r>
              <a:rPr lang="ru-RU" sz="2400" dirty="0">
                <a:latin typeface="Trebuchet MS" panose="020B0603020202020204" pitchFamily="34" charset="0"/>
              </a:rPr>
              <a:t> брой продукти, услуги, участници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Качествени:</a:t>
            </a:r>
            <a:r>
              <a:rPr lang="ru-RU" sz="2400" dirty="0">
                <a:latin typeface="Trebuchet MS" panose="020B0603020202020204" pitchFamily="34" charset="0"/>
              </a:rPr>
              <a:t> удовлетвореност, знания, социално въздействие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bg-BG" sz="2400" dirty="0">
              <a:latin typeface="Trebuchet MS" panose="020B0603020202020204" pitchFamily="34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720A4DB1-8D96-4BEE-9F18-FC3D29F7A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43" y="1758091"/>
            <a:ext cx="4302211" cy="43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ИНДИКАТОРИ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800" y="1712647"/>
            <a:ext cx="6633411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128D7450-1E34-436E-B43C-A02C903A89F1}"/>
              </a:ext>
            </a:extLst>
          </p:cNvPr>
          <p:cNvSpPr txBox="1"/>
          <p:nvPr/>
        </p:nvSpPr>
        <p:spPr>
          <a:xfrm>
            <a:off x="1274130" y="1723414"/>
            <a:ext cx="5695081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Показатели за измерване на резултатите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Измерими, ясни, достъпни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Количествени и качествени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50CC095A-50A1-4C0E-BF22-00FBB09B3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11" y="2243920"/>
            <a:ext cx="34424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8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67" y="214244"/>
            <a:ext cx="11622066" cy="145075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	Пример – проект за дигитално обучение: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800" y="1712647"/>
            <a:ext cx="6633411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128D7450-1E34-436E-B43C-A02C903A89F1}"/>
              </a:ext>
            </a:extLst>
          </p:cNvPr>
          <p:cNvSpPr txBox="1"/>
          <p:nvPr/>
        </p:nvSpPr>
        <p:spPr>
          <a:xfrm>
            <a:off x="1262555" y="1723414"/>
            <a:ext cx="9619157" cy="3348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Количествени индикатори: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50 курса по дигитални умения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1000 активни потребители месечно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Качествени индикатори: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Повишено ниво на дигитални умения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30% реализация на пазара на труда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6FA436D5-C72F-4557-A0E0-A3C8F6A52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42" y="2156307"/>
            <a:ext cx="2693526" cy="30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ОБОБЩЕНИЕ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800" y="1712647"/>
            <a:ext cx="6633411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128D7450-1E34-436E-B43C-A02C903A89F1}"/>
              </a:ext>
            </a:extLst>
          </p:cNvPr>
          <p:cNvSpPr txBox="1"/>
          <p:nvPr/>
        </p:nvSpPr>
        <p:spPr>
          <a:xfrm>
            <a:off x="1286421" y="1712647"/>
            <a:ext cx="9619157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Обобщение: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Целите дават посоката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Резултатите показват постиженията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Индикаторите измерват напредъка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3E0A5EF4-8CE1-40B1-9F42-89FD6264D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71" y="1825323"/>
            <a:ext cx="3832762" cy="383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5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9F92D020-CE74-4198-8F96-3337FDCEAAA7}"/>
              </a:ext>
            </a:extLst>
          </p:cNvPr>
          <p:cNvSpPr/>
          <p:nvPr/>
        </p:nvSpPr>
        <p:spPr>
          <a:xfrm>
            <a:off x="2863829" y="1970989"/>
            <a:ext cx="707918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ФОРМУЛИРАНЕ НА ЦЕЛИ,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РЕЗУЛТАТИ И ИНДИКАТОРИ.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 ЛОГИЧЕСКА РАМКА</a:t>
            </a:r>
          </a:p>
        </p:txBody>
      </p:sp>
    </p:spTree>
    <p:extLst>
      <p:ext uri="{BB962C8B-B14F-4D97-AF65-F5344CB8AC3E}">
        <p14:creationId xmlns:p14="http://schemas.microsoft.com/office/powerpoint/2010/main" val="16812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ВЪВЕДЕНИЕ 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156218" y="2275970"/>
            <a:ext cx="4835610" cy="195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latin typeface="Trebuchet MS" panose="020B0603020202020204" pitchFamily="34" charset="0"/>
              </a:rPr>
              <a:t>Формулиране на цели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latin typeface="Trebuchet MS" panose="020B0603020202020204" pitchFamily="34" charset="0"/>
              </a:rPr>
              <a:t>Определяне на резултати</a:t>
            </a:r>
            <a:r>
              <a:rPr lang="bg-BG" sz="2800" dirty="0">
                <a:latin typeface="Trebuchet MS" panose="020B0603020202020204" pitchFamily="34" charset="0"/>
              </a:rPr>
              <a:t> и индикатори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9D46C13-1CE0-4D5F-95B3-ED23395AE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76" y="1865870"/>
            <a:ext cx="3642411" cy="364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3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ОТ ПРОБЛЕМ КЪМ ЦЕЛ – ДЪРВО НА ЦЕЛИТЕ 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962628" y="2180733"/>
            <a:ext cx="4633784" cy="1952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Проблем → Цел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Причина → Средство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Ефект → Резултат</a:t>
            </a:r>
            <a:endParaRPr lang="bg-BG" sz="2800" dirty="0">
              <a:latin typeface="Trebuchet MS" panose="020B0603020202020204" pitchFamily="34" charset="0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B847661F-263D-4516-A0D4-D8EC717A3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18" y="1814763"/>
            <a:ext cx="3874167" cy="32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5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ВИДОВЕ ПРОЕКТНИ ЦЕЛИ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799" y="1865870"/>
            <a:ext cx="6633411" cy="3891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Обща цел: дългосрочна и стратегическа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br>
              <a:rPr lang="ru-RU" sz="2800" dirty="0">
                <a:latin typeface="Trebuchet MS" panose="020B0603020202020204" pitchFamily="34" charset="0"/>
              </a:rPr>
            </a:br>
            <a:r>
              <a:rPr lang="ru-RU" sz="2800" dirty="0">
                <a:latin typeface="Trebuchet MS" panose="020B0603020202020204" pitchFamily="34" charset="0"/>
              </a:rPr>
              <a:t>Специфични цели: краткосрочни и постижими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br>
              <a:rPr lang="ru-RU" sz="2800" dirty="0">
                <a:latin typeface="Trebuchet MS" panose="020B0603020202020204" pitchFamily="34" charset="0"/>
              </a:rPr>
            </a:br>
            <a:r>
              <a:rPr lang="ru-RU" sz="2800" dirty="0">
                <a:latin typeface="Trebuchet MS" panose="020B0603020202020204" pitchFamily="34" charset="0"/>
              </a:rPr>
              <a:t>Подпомагат устойчивостта и значимостта</a:t>
            </a:r>
            <a:r>
              <a:rPr lang="bg-BG" sz="2800" dirty="0">
                <a:latin typeface="Trebuchet MS" panose="020B0603020202020204" pitchFamily="34" charset="0"/>
              </a:rPr>
              <a:t> на проекта.</a:t>
            </a:r>
          </a:p>
        </p:txBody>
      </p:sp>
      <p:graphicFrame>
        <p:nvGraphicFramePr>
          <p:cNvPr id="3" name="Диаграма 2">
            <a:extLst>
              <a:ext uri="{FF2B5EF4-FFF2-40B4-BE49-F238E27FC236}">
                <a16:creationId xmlns:a16="http://schemas.microsoft.com/office/drawing/2014/main" id="{ED32A1F1-2CA0-4280-A173-8DE3CF5F42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459852"/>
              </p:ext>
            </p:extLst>
          </p:nvPr>
        </p:nvGraphicFramePr>
        <p:xfrm>
          <a:off x="6452685" y="2002037"/>
          <a:ext cx="5224450" cy="334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941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ПРИМЕР: МЛАДЕЖКИ ЦЕНТЪР </a:t>
            </a: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(</a:t>
            </a:r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СОЦИАЛЕН ПРОЕКТ</a:t>
            </a: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)</a:t>
            </a:r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799" y="1865870"/>
            <a:ext cx="6633411" cy="390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Обща цел:</a:t>
            </a:r>
            <a:r>
              <a:rPr lang="ru-RU" sz="2400" dirty="0">
                <a:latin typeface="Trebuchet MS" panose="020B0603020202020204" pitchFamily="34" charset="0"/>
              </a:rPr>
              <a:t> Подобряване на образованието в с. Х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rebuchet MS" panose="020B0603020202020204" pitchFamily="34" charset="0"/>
              </a:rPr>
              <a:t>Специфични цели: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20% ръст на участници в програми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Безплатни уроци по английски и математика</a:t>
            </a:r>
            <a:br>
              <a:rPr lang="ru-RU" sz="2400" dirty="0">
                <a:latin typeface="Trebuchet MS" panose="020B0603020202020204" pitchFamily="34" charset="0"/>
              </a:rPr>
            </a:br>
            <a:r>
              <a:rPr lang="ru-RU" sz="2400" dirty="0">
                <a:latin typeface="Trebuchet MS" panose="020B0603020202020204" pitchFamily="34" charset="0"/>
              </a:rPr>
              <a:t>Творчески работилници за 20 младежи</a:t>
            </a: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A12F5071-5CEB-4568-AFE2-17826EBA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04" y="1865870"/>
            <a:ext cx="3902288" cy="39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1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ПРИМЕР: СТАРЧЕСКИ ДОМ </a:t>
            </a: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(</a:t>
            </a:r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СОЦИАЛЕН ПРОЕКТ</a:t>
            </a: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)</a:t>
            </a:r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800" y="1712647"/>
            <a:ext cx="6633411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128D7450-1E34-436E-B43C-A02C903A89F1}"/>
              </a:ext>
            </a:extLst>
          </p:cNvPr>
          <p:cNvSpPr txBox="1"/>
          <p:nvPr/>
        </p:nvSpPr>
        <p:spPr>
          <a:xfrm>
            <a:off x="1180828" y="2001797"/>
            <a:ext cx="4828674" cy="2794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rebuchet MS" panose="020B0603020202020204" pitchFamily="34" charset="0"/>
              </a:rPr>
              <a:t>Цели на проекта: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Подобрени условия за живот на възрастни хора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Изграден дом с удобства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Осигурен персонал за грижи</a:t>
            </a:r>
            <a:endParaRPr lang="bg-BG" sz="2400" dirty="0">
              <a:latin typeface="Trebuchet MS" panose="020B0603020202020204" pitchFamily="34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C4E02EE-6D1D-4519-AC90-292ADE0ED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825" y="2108306"/>
            <a:ext cx="3901778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00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SMART </a:t>
            </a:r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ЦЕЛИ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800" y="1712647"/>
            <a:ext cx="6633411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128D7450-1E34-436E-B43C-A02C903A89F1}"/>
              </a:ext>
            </a:extLst>
          </p:cNvPr>
          <p:cNvSpPr txBox="1"/>
          <p:nvPr/>
        </p:nvSpPr>
        <p:spPr>
          <a:xfrm>
            <a:off x="1274130" y="1723414"/>
            <a:ext cx="5123935" cy="33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S: </a:t>
            </a:r>
            <a:r>
              <a:rPr lang="ru-RU" sz="2400" dirty="0" err="1">
                <a:latin typeface="Trebuchet MS" panose="020B0603020202020204" pitchFamily="34" charset="0"/>
              </a:rPr>
              <a:t>Специфични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M: </a:t>
            </a:r>
            <a:r>
              <a:rPr lang="ru-RU" sz="2400" dirty="0" err="1">
                <a:latin typeface="Trebuchet MS" panose="020B0603020202020204" pitchFamily="34" charset="0"/>
              </a:rPr>
              <a:t>Измерими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A: </a:t>
            </a:r>
            <a:r>
              <a:rPr lang="ru-RU" sz="2400" dirty="0" err="1">
                <a:latin typeface="Trebuchet MS" panose="020B0603020202020204" pitchFamily="34" charset="0"/>
              </a:rPr>
              <a:t>Постижими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R: </a:t>
            </a:r>
            <a:r>
              <a:rPr lang="ru-RU" sz="2400" dirty="0" err="1">
                <a:latin typeface="Trebuchet MS" panose="020B0603020202020204" pitchFamily="34" charset="0"/>
              </a:rPr>
              <a:t>Реалистични</a:t>
            </a:r>
            <a:r>
              <a:rPr lang="ru-RU" sz="2400" dirty="0">
                <a:latin typeface="Trebuchet MS" panose="020B0603020202020204" pitchFamily="34" charset="0"/>
              </a:rPr>
              <a:t> / </a:t>
            </a:r>
            <a:r>
              <a:rPr lang="ru-RU" sz="2400" dirty="0" err="1">
                <a:latin typeface="Trebuchet MS" panose="020B0603020202020204" pitchFamily="34" charset="0"/>
              </a:rPr>
              <a:t>Ориентирани</a:t>
            </a:r>
            <a:r>
              <a:rPr lang="ru-RU" sz="2400" dirty="0"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latin typeface="Trebuchet MS" panose="020B0603020202020204" pitchFamily="34" charset="0"/>
              </a:rPr>
              <a:t>към</a:t>
            </a:r>
            <a:r>
              <a:rPr lang="ru-RU" sz="2400" dirty="0"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latin typeface="Trebuchet MS" panose="020B0603020202020204" pitchFamily="34" charset="0"/>
              </a:rPr>
              <a:t>резултата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T: </a:t>
            </a:r>
            <a:r>
              <a:rPr lang="ru-RU" sz="2400" dirty="0" err="1">
                <a:latin typeface="Trebuchet MS" panose="020B0603020202020204" pitchFamily="34" charset="0"/>
              </a:rPr>
              <a:t>Ограничени</a:t>
            </a:r>
            <a:r>
              <a:rPr lang="ru-RU" sz="2400" dirty="0"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latin typeface="Trebuchet MS" panose="020B0603020202020204" pitchFamily="34" charset="0"/>
              </a:rPr>
              <a:t>във</a:t>
            </a:r>
            <a:r>
              <a:rPr lang="ru-RU" sz="2400" dirty="0">
                <a:latin typeface="Trebuchet MS" panose="020B0603020202020204" pitchFamily="34" charset="0"/>
              </a:rPr>
              <a:t> </a:t>
            </a:r>
            <a:r>
              <a:rPr lang="ru-RU" sz="2400" dirty="0" err="1">
                <a:latin typeface="Trebuchet MS" panose="020B0603020202020204" pitchFamily="34" charset="0"/>
              </a:rPr>
              <a:t>времето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BBF6329C-0216-43D5-8EA3-59837DC8C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31" y="1827210"/>
            <a:ext cx="3864113" cy="38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89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ОТ ЦЕЛИ КЪМ РЕЗУЛТАТИ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800" y="1712647"/>
            <a:ext cx="6633411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128D7450-1E34-436E-B43C-A02C903A89F1}"/>
              </a:ext>
            </a:extLst>
          </p:cNvPr>
          <p:cNvSpPr txBox="1"/>
          <p:nvPr/>
        </p:nvSpPr>
        <p:spPr>
          <a:xfrm>
            <a:off x="1274130" y="1723414"/>
            <a:ext cx="5695081" cy="33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Всяка специфична цел води до конкретен и измерим резултат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Резултатите показват постиженията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u-RU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rebuchet MS" panose="020B0603020202020204" pitchFamily="34" charset="0"/>
              </a:rPr>
              <a:t>Количествени и качествени резултати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graphicFrame>
        <p:nvGraphicFramePr>
          <p:cNvPr id="8" name="Диаграма 7">
            <a:extLst>
              <a:ext uri="{FF2B5EF4-FFF2-40B4-BE49-F238E27FC236}">
                <a16:creationId xmlns:a16="http://schemas.microsoft.com/office/drawing/2014/main" id="{2982C2B0-7679-4214-945C-BAE56FD424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5300729"/>
              </p:ext>
            </p:extLst>
          </p:nvPr>
        </p:nvGraphicFramePr>
        <p:xfrm>
          <a:off x="6632832" y="1886147"/>
          <a:ext cx="4492368" cy="3222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308079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ция">
  <a:themeElements>
    <a:clrScheme name="Ретроспекция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Ретроспекц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ция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2918</TotalTime>
  <Words>1025</Words>
  <Application>Microsoft Office PowerPoint</Application>
  <PresentationFormat>Widescreen</PresentationFormat>
  <Paragraphs>78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Times New Roman</vt:lpstr>
      <vt:lpstr>trebuchet</vt:lpstr>
      <vt:lpstr>Trebuchet MS</vt:lpstr>
      <vt:lpstr>Wingdings</vt:lpstr>
      <vt:lpstr>Ретроспекция</vt:lpstr>
      <vt:lpstr>Тема на Office</vt:lpstr>
      <vt:lpstr>PowerPoint Presentation</vt:lpstr>
      <vt:lpstr>PowerPoint Presentation</vt:lpstr>
      <vt:lpstr>ВЪВЕДЕНИЕ  </vt:lpstr>
      <vt:lpstr>ОТ ПРОБЛЕМ КЪМ ЦЕЛ – ДЪРВО НА ЦЕЛИТЕ  </vt:lpstr>
      <vt:lpstr>ВИДОВЕ ПРОЕКТНИ ЦЕЛИ </vt:lpstr>
      <vt:lpstr>ПРИМЕР: МЛАДЕЖКИ ЦЕНТЪР (СОЦИАЛЕН ПРОЕКТ) </vt:lpstr>
      <vt:lpstr>ПРИМЕР: СТАРЧЕСКИ ДОМ (СОЦИАЛЕН ПРОЕКТ) </vt:lpstr>
      <vt:lpstr>SMART ЦЕЛИ</vt:lpstr>
      <vt:lpstr>ОТ ЦЕЛИ КЪМ РЕЗУЛТАТИ</vt:lpstr>
      <vt:lpstr>КОЛИЧЕСТВЕНИ И КАЧЕСТВЕНИ РЕЗУЛТАТИ </vt:lpstr>
      <vt:lpstr>ИНДИКАТОРИ</vt:lpstr>
      <vt:lpstr> Пример – проект за дигитално обучение:</vt:lpstr>
      <vt:lpstr>ОБОБЩЕНИЕ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1</dc:title>
  <dc:creator>Gabriela Raykovska</dc:creator>
  <cp:lastModifiedBy>Диана Петрова Тюркеджиева</cp:lastModifiedBy>
  <cp:revision>154</cp:revision>
  <dcterms:created xsi:type="dcterms:W3CDTF">2025-07-04T06:51:17Z</dcterms:created>
  <dcterms:modified xsi:type="dcterms:W3CDTF">2026-04-18T14:48:42Z</dcterms:modified>
</cp:coreProperties>
</file>