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 id="2147483791" r:id="rId2"/>
    <p:sldMasterId id="2147483803" r:id="rId3"/>
  </p:sldMasterIdLst>
  <p:notesMasterIdLst>
    <p:notesMasterId r:id="rId40"/>
  </p:notesMasterIdLst>
  <p:sldIdLst>
    <p:sldId id="257" r:id="rId4"/>
    <p:sldId id="284" r:id="rId5"/>
    <p:sldId id="258" r:id="rId6"/>
    <p:sldId id="259" r:id="rId7"/>
    <p:sldId id="260" r:id="rId8"/>
    <p:sldId id="261" r:id="rId9"/>
    <p:sldId id="262" r:id="rId10"/>
    <p:sldId id="263" r:id="rId11"/>
    <p:sldId id="264" r:id="rId12"/>
    <p:sldId id="265" r:id="rId13"/>
    <p:sldId id="438" r:id="rId14"/>
    <p:sldId id="420" r:id="rId15"/>
    <p:sldId id="422" r:id="rId16"/>
    <p:sldId id="267" r:id="rId17"/>
    <p:sldId id="268" r:id="rId18"/>
    <p:sldId id="269" r:id="rId19"/>
    <p:sldId id="270" r:id="rId20"/>
    <p:sldId id="271" r:id="rId21"/>
    <p:sldId id="272" r:id="rId22"/>
    <p:sldId id="273" r:id="rId23"/>
    <p:sldId id="274" r:id="rId24"/>
    <p:sldId id="275" r:id="rId25"/>
    <p:sldId id="276" r:id="rId26"/>
    <p:sldId id="277" r:id="rId27"/>
    <p:sldId id="286" r:id="rId28"/>
    <p:sldId id="423" r:id="rId29"/>
    <p:sldId id="441" r:id="rId30"/>
    <p:sldId id="440" r:id="rId31"/>
    <p:sldId id="427" r:id="rId32"/>
    <p:sldId id="278" r:id="rId33"/>
    <p:sldId id="279" r:id="rId34"/>
    <p:sldId id="280" r:id="rId35"/>
    <p:sldId id="281" r:id="rId36"/>
    <p:sldId id="282" r:id="rId37"/>
    <p:sldId id="283" r:id="rId38"/>
    <p:sldId id="44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a Raykovska" initials="GR" lastIdx="1" clrIdx="0">
    <p:extLst>
      <p:ext uri="{19B8F6BF-5375-455C-9EA6-DF929625EA0E}">
        <p15:presenceInfo xmlns:p15="http://schemas.microsoft.com/office/powerpoint/2012/main" userId="8cc4f6012a79d2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ен стил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ен стил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Среден стил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ен стил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ен стил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Стил с тема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Стил с тема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9" autoAdjust="0"/>
    <p:restoredTop sz="76148" autoAdjust="0"/>
  </p:normalViewPr>
  <p:slideViewPr>
    <p:cSldViewPr snapToGrid="0">
      <p:cViewPr varScale="1">
        <p:scale>
          <a:sx n="56" d="100"/>
          <a:sy n="56" d="100"/>
        </p:scale>
        <p:origin x="10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F8AF22-6D5E-4E75-B9E1-2583E8F812B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F412424-8D44-4F10-8210-B84EDC25C9AD}">
      <dgm:prSet/>
      <dgm:spPr/>
      <dgm:t>
        <a:bodyPr/>
        <a:lstStyle/>
        <a:p>
          <a:r>
            <a:rPr lang="ru-RU"/>
            <a:t>Визуализира резервите от време между дейностите.</a:t>
          </a:r>
          <a:endParaRPr lang="en-US"/>
        </a:p>
      </dgm:t>
    </dgm:pt>
    <dgm:pt modelId="{551CC56C-3539-480C-A825-56C02E91EAFD}" type="parTrans" cxnId="{AB96EBF5-4387-4635-9704-D3D22E557B9D}">
      <dgm:prSet/>
      <dgm:spPr/>
      <dgm:t>
        <a:bodyPr/>
        <a:lstStyle/>
        <a:p>
          <a:endParaRPr lang="en-US"/>
        </a:p>
      </dgm:t>
    </dgm:pt>
    <dgm:pt modelId="{390B6623-BB52-4AE8-AA85-0215AE57C304}" type="sibTrans" cxnId="{AB96EBF5-4387-4635-9704-D3D22E557B9D}">
      <dgm:prSet/>
      <dgm:spPr/>
      <dgm:t>
        <a:bodyPr/>
        <a:lstStyle/>
        <a:p>
          <a:endParaRPr lang="en-US"/>
        </a:p>
      </dgm:t>
    </dgm:pt>
    <dgm:pt modelId="{A2DC6014-DFF5-4A0E-9E93-111B5A4874C2}">
      <dgm:prSet/>
      <dgm:spPr/>
      <dgm:t>
        <a:bodyPr/>
        <a:lstStyle/>
        <a:p>
          <a:r>
            <a:rPr lang="ru-RU"/>
            <a:t>Осигурява лесно идентифициране, разбиране и контролиранена критичния път на проекта.</a:t>
          </a:r>
          <a:endParaRPr lang="en-US"/>
        </a:p>
      </dgm:t>
    </dgm:pt>
    <dgm:pt modelId="{333E7D89-89F9-45DA-9028-F1186E377303}" type="parTrans" cxnId="{E9C0A43C-5CAB-4A6D-AFA2-1121C7BB5AE5}">
      <dgm:prSet/>
      <dgm:spPr/>
      <dgm:t>
        <a:bodyPr/>
        <a:lstStyle/>
        <a:p>
          <a:endParaRPr lang="en-US"/>
        </a:p>
      </dgm:t>
    </dgm:pt>
    <dgm:pt modelId="{40972EFC-2083-4904-A313-63BB01066D40}" type="sibTrans" cxnId="{E9C0A43C-5CAB-4A6D-AFA2-1121C7BB5AE5}">
      <dgm:prSet/>
      <dgm:spPr/>
      <dgm:t>
        <a:bodyPr/>
        <a:lstStyle/>
        <a:p>
          <a:endParaRPr lang="en-US"/>
        </a:p>
      </dgm:t>
    </dgm:pt>
    <dgm:pt modelId="{BA694EF6-3C43-4D6D-A1E0-C9A86DB6600E}">
      <dgm:prSet/>
      <dgm:spPr/>
      <dgm:t>
        <a:bodyPr/>
        <a:lstStyle/>
        <a:p>
          <a:r>
            <a:rPr lang="ru-RU"/>
            <a:t>Способства за разпределение на отговорностите и подобряване на комуникацията между участниците в проекта.</a:t>
          </a:r>
          <a:endParaRPr lang="en-US"/>
        </a:p>
      </dgm:t>
    </dgm:pt>
    <dgm:pt modelId="{DD3954BB-F925-423F-8C09-45F502AD53F3}" type="parTrans" cxnId="{457DE908-34DD-4E97-B6A1-40871AEBB55C}">
      <dgm:prSet/>
      <dgm:spPr/>
      <dgm:t>
        <a:bodyPr/>
        <a:lstStyle/>
        <a:p>
          <a:endParaRPr lang="en-US"/>
        </a:p>
      </dgm:t>
    </dgm:pt>
    <dgm:pt modelId="{44520480-1D56-4B0D-94BA-D5A6185417C7}" type="sibTrans" cxnId="{457DE908-34DD-4E97-B6A1-40871AEBB55C}">
      <dgm:prSet/>
      <dgm:spPr/>
      <dgm:t>
        <a:bodyPr/>
        <a:lstStyle/>
        <a:p>
          <a:endParaRPr lang="en-US"/>
        </a:p>
      </dgm:t>
    </dgm:pt>
    <dgm:pt modelId="{61D2DC36-F1EF-4241-A8BC-28165C4AFEF1}">
      <dgm:prSet/>
      <dgm:spPr/>
      <dgm:t>
        <a:bodyPr/>
        <a:lstStyle/>
        <a:p>
          <a:r>
            <a:rPr lang="ru-RU"/>
            <a:t>Подпомага мониторинга и контрола на проекта.</a:t>
          </a:r>
          <a:endParaRPr lang="en-US"/>
        </a:p>
      </dgm:t>
    </dgm:pt>
    <dgm:pt modelId="{F095202D-AC36-4F70-B429-9E1FDA17F7AD}" type="parTrans" cxnId="{09FB6E80-F9D8-4878-A5FD-C848686B73C4}">
      <dgm:prSet/>
      <dgm:spPr/>
      <dgm:t>
        <a:bodyPr/>
        <a:lstStyle/>
        <a:p>
          <a:endParaRPr lang="en-US"/>
        </a:p>
      </dgm:t>
    </dgm:pt>
    <dgm:pt modelId="{7C618C6F-F8D0-4E2C-A3AC-572E9A9F62DE}" type="sibTrans" cxnId="{09FB6E80-F9D8-4878-A5FD-C848686B73C4}">
      <dgm:prSet/>
      <dgm:spPr/>
      <dgm:t>
        <a:bodyPr/>
        <a:lstStyle/>
        <a:p>
          <a:endParaRPr lang="en-US"/>
        </a:p>
      </dgm:t>
    </dgm:pt>
    <dgm:pt modelId="{DDADC4A8-2C3A-41C6-B866-78C53D9D768C}" type="pres">
      <dgm:prSet presAssocID="{85F8AF22-6D5E-4E75-B9E1-2583E8F812B1}" presName="vert0" presStyleCnt="0">
        <dgm:presLayoutVars>
          <dgm:dir/>
          <dgm:animOne val="branch"/>
          <dgm:animLvl val="lvl"/>
        </dgm:presLayoutVars>
      </dgm:prSet>
      <dgm:spPr/>
    </dgm:pt>
    <dgm:pt modelId="{DC46423B-2B94-4F01-8355-0538EF2BC493}" type="pres">
      <dgm:prSet presAssocID="{4F412424-8D44-4F10-8210-B84EDC25C9AD}" presName="thickLine" presStyleLbl="alignNode1" presStyleIdx="0" presStyleCnt="4"/>
      <dgm:spPr/>
    </dgm:pt>
    <dgm:pt modelId="{FF3E866D-C51B-4DF7-96B9-8A0DEEA54106}" type="pres">
      <dgm:prSet presAssocID="{4F412424-8D44-4F10-8210-B84EDC25C9AD}" presName="horz1" presStyleCnt="0"/>
      <dgm:spPr/>
    </dgm:pt>
    <dgm:pt modelId="{764DBD25-210A-4875-A130-8C21AD2066B3}" type="pres">
      <dgm:prSet presAssocID="{4F412424-8D44-4F10-8210-B84EDC25C9AD}" presName="tx1" presStyleLbl="revTx" presStyleIdx="0" presStyleCnt="4"/>
      <dgm:spPr/>
    </dgm:pt>
    <dgm:pt modelId="{7AEB992B-574E-4914-9EA4-7B9B31805072}" type="pres">
      <dgm:prSet presAssocID="{4F412424-8D44-4F10-8210-B84EDC25C9AD}" presName="vert1" presStyleCnt="0"/>
      <dgm:spPr/>
    </dgm:pt>
    <dgm:pt modelId="{9A19D968-58AB-4EF8-87CA-04AB3BBF47CA}" type="pres">
      <dgm:prSet presAssocID="{A2DC6014-DFF5-4A0E-9E93-111B5A4874C2}" presName="thickLine" presStyleLbl="alignNode1" presStyleIdx="1" presStyleCnt="4"/>
      <dgm:spPr/>
    </dgm:pt>
    <dgm:pt modelId="{A1485A4A-734C-40E9-99C1-89609D874C93}" type="pres">
      <dgm:prSet presAssocID="{A2DC6014-DFF5-4A0E-9E93-111B5A4874C2}" presName="horz1" presStyleCnt="0"/>
      <dgm:spPr/>
    </dgm:pt>
    <dgm:pt modelId="{2AB1E028-E93B-45B7-B3A3-06F985D934C7}" type="pres">
      <dgm:prSet presAssocID="{A2DC6014-DFF5-4A0E-9E93-111B5A4874C2}" presName="tx1" presStyleLbl="revTx" presStyleIdx="1" presStyleCnt="4"/>
      <dgm:spPr/>
    </dgm:pt>
    <dgm:pt modelId="{A11CCA17-3B9F-4D7A-AB4D-97CF1DB84BC7}" type="pres">
      <dgm:prSet presAssocID="{A2DC6014-DFF5-4A0E-9E93-111B5A4874C2}" presName="vert1" presStyleCnt="0"/>
      <dgm:spPr/>
    </dgm:pt>
    <dgm:pt modelId="{56E35BA2-F516-4307-AD02-D6A5B67C9CD5}" type="pres">
      <dgm:prSet presAssocID="{BA694EF6-3C43-4D6D-A1E0-C9A86DB6600E}" presName="thickLine" presStyleLbl="alignNode1" presStyleIdx="2" presStyleCnt="4"/>
      <dgm:spPr/>
    </dgm:pt>
    <dgm:pt modelId="{3BB452D5-A6AE-4809-9842-3DF8BCEB2BB8}" type="pres">
      <dgm:prSet presAssocID="{BA694EF6-3C43-4D6D-A1E0-C9A86DB6600E}" presName="horz1" presStyleCnt="0"/>
      <dgm:spPr/>
    </dgm:pt>
    <dgm:pt modelId="{28CBF7B7-89B9-4054-8B41-A32F288B663E}" type="pres">
      <dgm:prSet presAssocID="{BA694EF6-3C43-4D6D-A1E0-C9A86DB6600E}" presName="tx1" presStyleLbl="revTx" presStyleIdx="2" presStyleCnt="4"/>
      <dgm:spPr/>
    </dgm:pt>
    <dgm:pt modelId="{F8E62865-D629-4022-AEE0-9BB4AFE449B9}" type="pres">
      <dgm:prSet presAssocID="{BA694EF6-3C43-4D6D-A1E0-C9A86DB6600E}" presName="vert1" presStyleCnt="0"/>
      <dgm:spPr/>
    </dgm:pt>
    <dgm:pt modelId="{1AB89FBE-06B5-4E69-B561-2B059BCE0AA5}" type="pres">
      <dgm:prSet presAssocID="{61D2DC36-F1EF-4241-A8BC-28165C4AFEF1}" presName="thickLine" presStyleLbl="alignNode1" presStyleIdx="3" presStyleCnt="4"/>
      <dgm:spPr/>
    </dgm:pt>
    <dgm:pt modelId="{6CD1B75E-7232-4DE2-85EC-B9C3BAD22305}" type="pres">
      <dgm:prSet presAssocID="{61D2DC36-F1EF-4241-A8BC-28165C4AFEF1}" presName="horz1" presStyleCnt="0"/>
      <dgm:spPr/>
    </dgm:pt>
    <dgm:pt modelId="{68EF30D3-E306-44E8-9307-6ED3126374BF}" type="pres">
      <dgm:prSet presAssocID="{61D2DC36-F1EF-4241-A8BC-28165C4AFEF1}" presName="tx1" presStyleLbl="revTx" presStyleIdx="3" presStyleCnt="4"/>
      <dgm:spPr/>
    </dgm:pt>
    <dgm:pt modelId="{FC944CD8-AE1E-4B43-891E-722FC2732A24}" type="pres">
      <dgm:prSet presAssocID="{61D2DC36-F1EF-4241-A8BC-28165C4AFEF1}" presName="vert1" presStyleCnt="0"/>
      <dgm:spPr/>
    </dgm:pt>
  </dgm:ptLst>
  <dgm:cxnLst>
    <dgm:cxn modelId="{457DE908-34DD-4E97-B6A1-40871AEBB55C}" srcId="{85F8AF22-6D5E-4E75-B9E1-2583E8F812B1}" destId="{BA694EF6-3C43-4D6D-A1E0-C9A86DB6600E}" srcOrd="2" destOrd="0" parTransId="{DD3954BB-F925-423F-8C09-45F502AD53F3}" sibTransId="{44520480-1D56-4B0D-94BA-D5A6185417C7}"/>
    <dgm:cxn modelId="{E9C0A43C-5CAB-4A6D-AFA2-1121C7BB5AE5}" srcId="{85F8AF22-6D5E-4E75-B9E1-2583E8F812B1}" destId="{A2DC6014-DFF5-4A0E-9E93-111B5A4874C2}" srcOrd="1" destOrd="0" parTransId="{333E7D89-89F9-45DA-9028-F1186E377303}" sibTransId="{40972EFC-2083-4904-A313-63BB01066D40}"/>
    <dgm:cxn modelId="{61B1F340-88C9-4C16-978D-CC2210C9E1FA}" type="presOf" srcId="{85F8AF22-6D5E-4E75-B9E1-2583E8F812B1}" destId="{DDADC4A8-2C3A-41C6-B866-78C53D9D768C}" srcOrd="0" destOrd="0" presId="urn:microsoft.com/office/officeart/2008/layout/LinedList"/>
    <dgm:cxn modelId="{C7F21E64-FDAE-4ACD-BC9B-A8D423AFAF66}" type="presOf" srcId="{BA694EF6-3C43-4D6D-A1E0-C9A86DB6600E}" destId="{28CBF7B7-89B9-4054-8B41-A32F288B663E}" srcOrd="0" destOrd="0" presId="urn:microsoft.com/office/officeart/2008/layout/LinedList"/>
    <dgm:cxn modelId="{80E0E46E-824A-401B-AFBB-F8F044FC4966}" type="presOf" srcId="{4F412424-8D44-4F10-8210-B84EDC25C9AD}" destId="{764DBD25-210A-4875-A130-8C21AD2066B3}" srcOrd="0" destOrd="0" presId="urn:microsoft.com/office/officeart/2008/layout/LinedList"/>
    <dgm:cxn modelId="{88521650-1CB7-42F4-85FC-B905E3F05EEA}" type="presOf" srcId="{61D2DC36-F1EF-4241-A8BC-28165C4AFEF1}" destId="{68EF30D3-E306-44E8-9307-6ED3126374BF}" srcOrd="0" destOrd="0" presId="urn:microsoft.com/office/officeart/2008/layout/LinedList"/>
    <dgm:cxn modelId="{09FB6E80-F9D8-4878-A5FD-C848686B73C4}" srcId="{85F8AF22-6D5E-4E75-B9E1-2583E8F812B1}" destId="{61D2DC36-F1EF-4241-A8BC-28165C4AFEF1}" srcOrd="3" destOrd="0" parTransId="{F095202D-AC36-4F70-B429-9E1FDA17F7AD}" sibTransId="{7C618C6F-F8D0-4E2C-A3AC-572E9A9F62DE}"/>
    <dgm:cxn modelId="{AB96EBF5-4387-4635-9704-D3D22E557B9D}" srcId="{85F8AF22-6D5E-4E75-B9E1-2583E8F812B1}" destId="{4F412424-8D44-4F10-8210-B84EDC25C9AD}" srcOrd="0" destOrd="0" parTransId="{551CC56C-3539-480C-A825-56C02E91EAFD}" sibTransId="{390B6623-BB52-4AE8-AA85-0215AE57C304}"/>
    <dgm:cxn modelId="{669873FD-AC83-4E2B-B3D0-07CEC1396D54}" type="presOf" srcId="{A2DC6014-DFF5-4A0E-9E93-111B5A4874C2}" destId="{2AB1E028-E93B-45B7-B3A3-06F985D934C7}" srcOrd="0" destOrd="0" presId="urn:microsoft.com/office/officeart/2008/layout/LinedList"/>
    <dgm:cxn modelId="{666DCD4D-77FF-4F9A-95C2-B4B8DC1AA2B0}" type="presParOf" srcId="{DDADC4A8-2C3A-41C6-B866-78C53D9D768C}" destId="{DC46423B-2B94-4F01-8355-0538EF2BC493}" srcOrd="0" destOrd="0" presId="urn:microsoft.com/office/officeart/2008/layout/LinedList"/>
    <dgm:cxn modelId="{4150CADA-2D63-41FF-AFD0-5EB55142D585}" type="presParOf" srcId="{DDADC4A8-2C3A-41C6-B866-78C53D9D768C}" destId="{FF3E866D-C51B-4DF7-96B9-8A0DEEA54106}" srcOrd="1" destOrd="0" presId="urn:microsoft.com/office/officeart/2008/layout/LinedList"/>
    <dgm:cxn modelId="{4C534428-9CC1-48E4-BE29-36B1A8902659}" type="presParOf" srcId="{FF3E866D-C51B-4DF7-96B9-8A0DEEA54106}" destId="{764DBD25-210A-4875-A130-8C21AD2066B3}" srcOrd="0" destOrd="0" presId="urn:microsoft.com/office/officeart/2008/layout/LinedList"/>
    <dgm:cxn modelId="{AFBF5421-AF79-49B5-9943-C780C34B877D}" type="presParOf" srcId="{FF3E866D-C51B-4DF7-96B9-8A0DEEA54106}" destId="{7AEB992B-574E-4914-9EA4-7B9B31805072}" srcOrd="1" destOrd="0" presId="urn:microsoft.com/office/officeart/2008/layout/LinedList"/>
    <dgm:cxn modelId="{96BF5A08-ABC9-4C0B-ABEE-B349F3D007CA}" type="presParOf" srcId="{DDADC4A8-2C3A-41C6-B866-78C53D9D768C}" destId="{9A19D968-58AB-4EF8-87CA-04AB3BBF47CA}" srcOrd="2" destOrd="0" presId="urn:microsoft.com/office/officeart/2008/layout/LinedList"/>
    <dgm:cxn modelId="{BF6016D6-B2D7-41B9-ADAE-A7164251E025}" type="presParOf" srcId="{DDADC4A8-2C3A-41C6-B866-78C53D9D768C}" destId="{A1485A4A-734C-40E9-99C1-89609D874C93}" srcOrd="3" destOrd="0" presId="urn:microsoft.com/office/officeart/2008/layout/LinedList"/>
    <dgm:cxn modelId="{A5F18B08-B137-45F0-897A-B2D84B0827FC}" type="presParOf" srcId="{A1485A4A-734C-40E9-99C1-89609D874C93}" destId="{2AB1E028-E93B-45B7-B3A3-06F985D934C7}" srcOrd="0" destOrd="0" presId="urn:microsoft.com/office/officeart/2008/layout/LinedList"/>
    <dgm:cxn modelId="{1BBAB60C-7EFF-47A6-BD89-2FD50D9E1806}" type="presParOf" srcId="{A1485A4A-734C-40E9-99C1-89609D874C93}" destId="{A11CCA17-3B9F-4D7A-AB4D-97CF1DB84BC7}" srcOrd="1" destOrd="0" presId="urn:microsoft.com/office/officeart/2008/layout/LinedList"/>
    <dgm:cxn modelId="{C29EAEBE-2B65-4FE8-8457-38641685681B}" type="presParOf" srcId="{DDADC4A8-2C3A-41C6-B866-78C53D9D768C}" destId="{56E35BA2-F516-4307-AD02-D6A5B67C9CD5}" srcOrd="4" destOrd="0" presId="urn:microsoft.com/office/officeart/2008/layout/LinedList"/>
    <dgm:cxn modelId="{AC9C684E-2482-46CC-A96D-000C5AB0A70E}" type="presParOf" srcId="{DDADC4A8-2C3A-41C6-B866-78C53D9D768C}" destId="{3BB452D5-A6AE-4809-9842-3DF8BCEB2BB8}" srcOrd="5" destOrd="0" presId="urn:microsoft.com/office/officeart/2008/layout/LinedList"/>
    <dgm:cxn modelId="{3A6E4434-5000-405D-B355-257A9F91F1D0}" type="presParOf" srcId="{3BB452D5-A6AE-4809-9842-3DF8BCEB2BB8}" destId="{28CBF7B7-89B9-4054-8B41-A32F288B663E}" srcOrd="0" destOrd="0" presId="urn:microsoft.com/office/officeart/2008/layout/LinedList"/>
    <dgm:cxn modelId="{EC1F59D1-B7DB-4644-ACDA-067BD761AD25}" type="presParOf" srcId="{3BB452D5-A6AE-4809-9842-3DF8BCEB2BB8}" destId="{F8E62865-D629-4022-AEE0-9BB4AFE449B9}" srcOrd="1" destOrd="0" presId="urn:microsoft.com/office/officeart/2008/layout/LinedList"/>
    <dgm:cxn modelId="{52A30988-155F-49A1-94D3-E123D02495D3}" type="presParOf" srcId="{DDADC4A8-2C3A-41C6-B866-78C53D9D768C}" destId="{1AB89FBE-06B5-4E69-B561-2B059BCE0AA5}" srcOrd="6" destOrd="0" presId="urn:microsoft.com/office/officeart/2008/layout/LinedList"/>
    <dgm:cxn modelId="{24AB04EF-D6C1-481F-88C3-47C278FC5D58}" type="presParOf" srcId="{DDADC4A8-2C3A-41C6-B866-78C53D9D768C}" destId="{6CD1B75E-7232-4DE2-85EC-B9C3BAD22305}" srcOrd="7" destOrd="0" presId="urn:microsoft.com/office/officeart/2008/layout/LinedList"/>
    <dgm:cxn modelId="{CE8BE9A6-B13B-40F9-8E6B-2A0DDF41D3F9}" type="presParOf" srcId="{6CD1B75E-7232-4DE2-85EC-B9C3BAD22305}" destId="{68EF30D3-E306-44E8-9307-6ED3126374BF}" srcOrd="0" destOrd="0" presId="urn:microsoft.com/office/officeart/2008/layout/LinedList"/>
    <dgm:cxn modelId="{497429E3-6869-4689-86E9-91DF70115668}" type="presParOf" srcId="{6CD1B75E-7232-4DE2-85EC-B9C3BAD22305}" destId="{FC944CD8-AE1E-4B43-891E-722FC2732A2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6423B-2B94-4F01-8355-0538EF2BC493}">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DBD25-210A-4875-A130-8C21AD2066B3}">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ru-RU" sz="2500" kern="1200"/>
            <a:t>Визуализира резервите от време между дейностите.</a:t>
          </a:r>
          <a:endParaRPr lang="en-US" sz="2500" kern="1200"/>
        </a:p>
      </dsp:txBody>
      <dsp:txXfrm>
        <a:off x="0" y="0"/>
        <a:ext cx="6492875" cy="1276350"/>
      </dsp:txXfrm>
    </dsp:sp>
    <dsp:sp modelId="{9A19D968-58AB-4EF8-87CA-04AB3BBF47CA}">
      <dsp:nvSpPr>
        <dsp:cNvPr id="0" name=""/>
        <dsp:cNvSpPr/>
      </dsp:nvSpPr>
      <dsp:spPr>
        <a:xfrm>
          <a:off x="0" y="127635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B1E028-E93B-45B7-B3A3-06F985D934C7}">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ru-RU" sz="2500" kern="1200"/>
            <a:t>Осигурява лесно идентифициране, разбиране и контролиранена критичния път на проекта.</a:t>
          </a:r>
          <a:endParaRPr lang="en-US" sz="2500" kern="1200"/>
        </a:p>
      </dsp:txBody>
      <dsp:txXfrm>
        <a:off x="0" y="1276350"/>
        <a:ext cx="6492875" cy="1276350"/>
      </dsp:txXfrm>
    </dsp:sp>
    <dsp:sp modelId="{56E35BA2-F516-4307-AD02-D6A5B67C9CD5}">
      <dsp:nvSpPr>
        <dsp:cNvPr id="0" name=""/>
        <dsp:cNvSpPr/>
      </dsp:nvSpPr>
      <dsp:spPr>
        <a:xfrm>
          <a:off x="0" y="255270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CBF7B7-89B9-4054-8B41-A32F288B663E}">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ru-RU" sz="2500" kern="1200"/>
            <a:t>Способства за разпределение на отговорностите и подобряване на комуникацията между участниците в проекта.</a:t>
          </a:r>
          <a:endParaRPr lang="en-US" sz="2500" kern="1200"/>
        </a:p>
      </dsp:txBody>
      <dsp:txXfrm>
        <a:off x="0" y="2552700"/>
        <a:ext cx="6492875" cy="1276350"/>
      </dsp:txXfrm>
    </dsp:sp>
    <dsp:sp modelId="{1AB89FBE-06B5-4E69-B561-2B059BCE0AA5}">
      <dsp:nvSpPr>
        <dsp:cNvPr id="0" name=""/>
        <dsp:cNvSpPr/>
      </dsp:nvSpPr>
      <dsp:spPr>
        <a:xfrm>
          <a:off x="0" y="382905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EF30D3-E306-44E8-9307-6ED3126374BF}">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ru-RU" sz="2500" kern="1200"/>
            <a:t>Подпомага мониторинга и контрола на проекта.</a:t>
          </a:r>
          <a:endParaRPr lang="en-US" sz="2500" kern="1200"/>
        </a:p>
      </dsp:txBody>
      <dsp:txXfrm>
        <a:off x="0" y="3829050"/>
        <a:ext cx="6492875" cy="12763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F8F0C-E357-4907-AAC6-C7A4D5BF1BD7}" type="datetimeFigureOut">
              <a:rPr lang="bg-BG" smtClean="0"/>
              <a:t>19.4.2026 г.</a:t>
            </a:fld>
            <a:endParaRPr lang="bg-BG"/>
          </a:p>
        </p:txBody>
      </p:sp>
      <p:sp>
        <p:nvSpPr>
          <p:cNvPr id="4" name="Контейнер за изображение н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52C1E-71FA-4F88-9120-54C838D33D0A}" type="slidenum">
              <a:rPr lang="bg-BG" smtClean="0"/>
              <a:t>‹#›</a:t>
            </a:fld>
            <a:endParaRPr lang="bg-BG"/>
          </a:p>
        </p:txBody>
      </p:sp>
    </p:spTree>
    <p:extLst>
      <p:ext uri="{BB962C8B-B14F-4D97-AF65-F5344CB8AC3E}">
        <p14:creationId xmlns:p14="http://schemas.microsoft.com/office/powerpoint/2010/main" val="3013228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Първа страница</a:t>
            </a:r>
            <a:endParaRPr lang="en-GB" dirty="0"/>
          </a:p>
        </p:txBody>
      </p:sp>
      <p:sp>
        <p:nvSpPr>
          <p:cNvPr id="4" name="Контейнер за номер на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B87CA-F9EB-41E9-A578-65FC6179B6A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430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1. </a:t>
            </a:r>
            <a:r>
              <a:rPr lang="ru-RU" dirty="0" err="1">
                <a:latin typeface="Times New Roman" panose="02020603050405020304" pitchFamily="18" charset="0"/>
                <a:cs typeface="Times New Roman" panose="02020603050405020304" pitchFamily="18" charset="0"/>
              </a:rPr>
              <a:t>Подреждане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дейности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2. </a:t>
            </a:r>
            <a:r>
              <a:rPr lang="ru-RU" dirty="0" err="1">
                <a:latin typeface="Times New Roman" panose="02020603050405020304" pitchFamily="18" charset="0"/>
                <a:cs typeface="Times New Roman" panose="02020603050405020304" pitchFamily="18" charset="0"/>
              </a:rPr>
              <a:t>Раздробяване</a:t>
            </a:r>
            <a:r>
              <a:rPr lang="ru-RU" dirty="0">
                <a:latin typeface="Times New Roman" panose="02020603050405020304" pitchFamily="18" charset="0"/>
                <a:cs typeface="Times New Roman" panose="02020603050405020304" pitchFamily="18" charset="0"/>
              </a:rPr>
              <a:t> на подзадачи</a:t>
            </a:r>
          </a:p>
          <a:p>
            <a:r>
              <a:rPr lang="ru-RU" dirty="0">
                <a:latin typeface="Times New Roman" panose="02020603050405020304" pitchFamily="18" charset="0"/>
                <a:cs typeface="Times New Roman" panose="02020603050405020304" pitchFamily="18" charset="0"/>
              </a:rPr>
              <a:t>3. </a:t>
            </a:r>
            <a:r>
              <a:rPr lang="ru-RU" dirty="0" err="1">
                <a:latin typeface="Times New Roman" panose="02020603050405020304" pitchFamily="18" charset="0"/>
                <a:cs typeface="Times New Roman" panose="02020603050405020304" pitchFamily="18" charset="0"/>
              </a:rPr>
              <a:t>Последователност</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4. </a:t>
            </a:r>
            <a:r>
              <a:rPr lang="ru-RU" dirty="0" err="1">
                <a:latin typeface="Times New Roman" panose="02020603050405020304" pitchFamily="18" charset="0"/>
                <a:cs typeface="Times New Roman" panose="02020603050405020304" pitchFamily="18" charset="0"/>
              </a:rPr>
              <a:t>Определяне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начална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крайна</a:t>
            </a:r>
            <a:r>
              <a:rPr lang="ru-RU" dirty="0">
                <a:latin typeface="Times New Roman" panose="02020603050405020304" pitchFamily="18" charset="0"/>
                <a:cs typeface="Times New Roman" panose="02020603050405020304" pitchFamily="18" charset="0"/>
              </a:rPr>
              <a:t> дата</a:t>
            </a:r>
          </a:p>
          <a:p>
            <a:r>
              <a:rPr lang="ru-RU" dirty="0">
                <a:latin typeface="Times New Roman" panose="02020603050405020304" pitchFamily="18" charset="0"/>
                <a:cs typeface="Times New Roman" panose="02020603050405020304" pitchFamily="18" charset="0"/>
              </a:rPr>
              <a:t>5. График на </a:t>
            </a:r>
            <a:r>
              <a:rPr lang="ru-RU" dirty="0" err="1">
                <a:latin typeface="Times New Roman" panose="02020603050405020304" pitchFamily="18" charset="0"/>
                <a:cs typeface="Times New Roman" panose="02020603050405020304" pitchFamily="18" charset="0"/>
              </a:rPr>
              <a:t>дейностите</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6. </a:t>
            </a:r>
            <a:r>
              <a:rPr lang="ru-RU" dirty="0" err="1">
                <a:latin typeface="Times New Roman" panose="02020603050405020304" pitchFamily="18" charset="0"/>
                <a:cs typeface="Times New Roman" panose="02020603050405020304" pitchFamily="18" charset="0"/>
              </a:rPr>
              <a:t>Индикатори</a:t>
            </a:r>
            <a:r>
              <a:rPr lang="ru-RU" dirty="0">
                <a:latin typeface="Times New Roman" panose="02020603050405020304" pitchFamily="18" charset="0"/>
                <a:cs typeface="Times New Roman" panose="02020603050405020304" pitchFamily="18" charset="0"/>
              </a:rPr>
              <a:t> за успех</a:t>
            </a:r>
          </a:p>
          <a:p>
            <a:r>
              <a:rPr lang="ru-RU" dirty="0">
                <a:latin typeface="Times New Roman" panose="02020603050405020304" pitchFamily="18" charset="0"/>
                <a:cs typeface="Times New Roman" panose="02020603050405020304" pitchFamily="18" charset="0"/>
              </a:rPr>
              <a:t>7. </a:t>
            </a:r>
            <a:r>
              <a:rPr lang="ru-RU" dirty="0" err="1">
                <a:latin typeface="Times New Roman" panose="02020603050405020304" pitchFamily="18" charset="0"/>
                <a:cs typeface="Times New Roman" panose="02020603050405020304" pitchFamily="18" charset="0"/>
              </a:rPr>
              <a:t>Необходими</a:t>
            </a:r>
            <a:r>
              <a:rPr lang="ru-RU" dirty="0">
                <a:latin typeface="Times New Roman" panose="02020603050405020304" pitchFamily="18" charset="0"/>
                <a:cs typeface="Times New Roman" panose="02020603050405020304" pitchFamily="18" charset="0"/>
              </a:rPr>
              <a:t> умения</a:t>
            </a:r>
          </a:p>
          <a:p>
            <a:r>
              <a:rPr lang="ru-RU" dirty="0">
                <a:latin typeface="Times New Roman" panose="02020603050405020304" pitchFamily="18" charset="0"/>
                <a:cs typeface="Times New Roman" panose="02020603050405020304" pitchFamily="18" charset="0"/>
              </a:rPr>
              <a:t>8. </a:t>
            </a:r>
            <a:r>
              <a:rPr lang="ru-RU" dirty="0" err="1">
                <a:latin typeface="Times New Roman" panose="02020603050405020304" pitchFamily="18" charset="0"/>
                <a:cs typeface="Times New Roman" panose="02020603050405020304" pitchFamily="18" charset="0"/>
              </a:rPr>
              <a:t>Разпределение</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екип</a:t>
            </a:r>
            <a:endParaRPr lang="ru-RU" dirty="0">
              <a:latin typeface="Times New Roman" panose="02020603050405020304" pitchFamily="18" charset="0"/>
              <a:cs typeface="Times New Roman" panose="02020603050405020304" pitchFamily="18" charset="0"/>
            </a:endParaRPr>
          </a:p>
          <a:p>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10</a:t>
            </a:fld>
            <a:endParaRPr lang="bg-BG"/>
          </a:p>
        </p:txBody>
      </p:sp>
    </p:spTree>
    <p:extLst>
      <p:ext uri="{BB962C8B-B14F-4D97-AF65-F5344CB8AC3E}">
        <p14:creationId xmlns:p14="http://schemas.microsoft.com/office/powerpoint/2010/main" val="4244253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Какви дейности трябва да включва проктът,за да бъде изпълнен успешно?</a:t>
            </a:r>
          </a:p>
          <a:p>
            <a:r>
              <a:rPr lang="ru-RU" dirty="0"/>
              <a:t>Кога ще бъдат извършени дейностите?</a:t>
            </a:r>
          </a:p>
          <a:p>
            <a:r>
              <a:rPr lang="ru-RU" dirty="0"/>
              <a:t>Кой ще отговаря за дейностите?</a:t>
            </a:r>
          </a:p>
          <a:p>
            <a:r>
              <a:rPr lang="ru-RU" dirty="0"/>
              <a:t>Какви средства са необходими за всеки вид дейност/ материали/оборудване и разполагаме ли снадеждни справки относно техните цени?</a:t>
            </a:r>
          </a:p>
          <a:p>
            <a:r>
              <a:rPr lang="ru-RU" dirty="0"/>
              <a:t>Как ще се извършват наблюдението и контролът на проекта?</a:t>
            </a:r>
          </a:p>
          <a:p>
            <a:r>
              <a:rPr lang="ru-RU" dirty="0"/>
              <a:t>Договорени ли са всички необходими човешки ресурси /вътрешни и външни/?</a:t>
            </a:r>
          </a:p>
          <a:p>
            <a:r>
              <a:rPr lang="ru-RU" dirty="0"/>
              <a:t>Дейностите гарантират ли пълно задоволяване на изискванията и очакванията на Възложителя?</a:t>
            </a:r>
          </a:p>
          <a:p>
            <a:r>
              <a:rPr lang="ru-RU" dirty="0"/>
              <a:t>Казано накратко: кой, кога, къде, как, на каква стойност?</a:t>
            </a:r>
            <a:endParaRPr lang="en-US" dirty="0"/>
          </a:p>
          <a:p>
            <a:endParaRPr lang="ru-RU" dirty="0"/>
          </a:p>
          <a:p>
            <a:endParaRPr lang="ru-RU" dirty="0"/>
          </a:p>
          <a:p>
            <a:endParaRPr lang="ru-RU" dirty="0"/>
          </a:p>
          <a:p>
            <a:r>
              <a:rPr lang="ru-RU" dirty="0"/>
              <a:t>но ли екоиса заинтересованите (бенефициенти, съфинансиращи)?Те знаят ли? Одобряват ли проектната идея? Имат ли собствени идеи и предложения?Ясно ли е кой и как ще участва в работата по изпълнението на проекта?Ясно ли е кой и как ще участва в съфинансирането?Ясно ли е кой и как ще участва в подготовката?Необходимо ли е някакво формално споразумениеЯсни ли са (в детайли, позволяващи изпълнението) предвижданите дейности?</a:t>
            </a:r>
          </a:p>
          <a:p>
            <a:r>
              <a:rPr lang="ru-RU" dirty="0"/>
              <a:t>Необходимо ли е допълнително прецизиране, в т.ч. разделяне на поддейности/подзадачи?</a:t>
            </a:r>
          </a:p>
          <a:p>
            <a:r>
              <a:rPr lang="ru-RU" dirty="0"/>
              <a:t>Необходими ли садопълнителни проучвания? Кога? От кого? Ще трябва ли да се привлекатконсултанти?</a:t>
            </a:r>
          </a:p>
          <a:p>
            <a:r>
              <a:rPr lang="ru-RU" dirty="0"/>
              <a:t>Логично ли е подреждането на дейностите? Позволява ли максимално бързо изпълнение?</a:t>
            </a:r>
          </a:p>
          <a:p>
            <a:r>
              <a:rPr lang="ru-RU" dirty="0"/>
              <a:t>Партньорите сами ли ще извършат всичко или ще наемат подизпълнители?</a:t>
            </a:r>
          </a:p>
          <a:p>
            <a:r>
              <a:rPr lang="ru-RU" dirty="0"/>
              <a:t>Ако се ползват подизпълнители-как ще се организира работата с тях?</a:t>
            </a:r>
          </a:p>
          <a:p>
            <a:r>
              <a:rPr lang="ru-RU" dirty="0"/>
              <a:t>Обоснован ли е бюджетът?</a:t>
            </a:r>
          </a:p>
          <a:p>
            <a:r>
              <a:rPr lang="ru-RU" dirty="0"/>
              <a:t>Необходими ли са по-детайлни разбивки (по видове разходи, по дейности)?</a:t>
            </a:r>
          </a:p>
          <a:p>
            <a:r>
              <a:rPr lang="ru-RU" dirty="0"/>
              <a:t>Не искаме ли твърде много? (риск за отхвърляне) Не искаме  ли твърде малко? (риск да не можем даизпълним дейностите с предоставените средства)</a:t>
            </a:r>
          </a:p>
          <a:p>
            <a:r>
              <a:rPr lang="ru-RU" dirty="0"/>
              <a:t>Ясно ли е какви приблизително ще бъдат условията за кандидатстване? Можем ли да ги предугадим?Как? (предишни сходни проекти, контакти с финансиращия?,,,)</a:t>
            </a:r>
          </a:p>
          <a:p>
            <a:r>
              <a:rPr lang="ru-RU" dirty="0"/>
              <a:t>Изпълнението на този план не е лесно. По-долу са показани някои типични проблеми и рискове приразработването и изпълнението на плана за подготовка на проекта, които, ако се познават, могат дабъдат предотвратени или поне смекчени:</a:t>
            </a:r>
          </a:p>
          <a:p>
            <a:r>
              <a:rPr lang="ru-RU" dirty="0"/>
              <a:t>Планът за подготовка показва, че проектната идея не е ясна</a:t>
            </a:r>
          </a:p>
          <a:p>
            <a:r>
              <a:rPr lang="ru-RU" dirty="0"/>
              <a:t>Планът за подготовка показва, чее необходима допълнителна информация, в т.ч. специалнипроучвания, техническа помощ</a:t>
            </a:r>
          </a:p>
          <a:p>
            <a:r>
              <a:rPr lang="ru-RU" dirty="0"/>
              <a:t>Планът за подготовка показва, че първоначално предвиденото време не е достатъчно</a:t>
            </a:r>
          </a:p>
          <a:p>
            <a:r>
              <a:rPr lang="ru-RU" dirty="0"/>
              <a:t>Планът за подготовка показва, че партньорите са недостатъчни или неподходящи</a:t>
            </a:r>
          </a:p>
          <a:p>
            <a:r>
              <a:rPr lang="ru-RU" dirty="0"/>
              <a:t>Планът за подготовка показа, че е необходима по-сериозна подкрепа от заинтересованите</a:t>
            </a:r>
          </a:p>
          <a:p>
            <a:r>
              <a:rPr lang="ru-RU" dirty="0"/>
              <a:t>Планът за подготовка, че трябва да се гарантира съфинансирането</a:t>
            </a:r>
          </a:p>
          <a:p>
            <a:r>
              <a:rPr lang="ru-RU" dirty="0"/>
              <a:t>Планът за подготовка показва, че не са оценени правилно разходите</a:t>
            </a:r>
          </a:p>
          <a:p>
            <a:r>
              <a:rPr lang="ru-RU" dirty="0"/>
              <a:t>Самият план постоянно се променя</a:t>
            </a:r>
          </a:p>
          <a:p>
            <a:r>
              <a:rPr lang="ru-RU" dirty="0"/>
              <a:t>Не се спазва графиказа подготовка, партньорите не изпълняват задачите си.</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EE606-5140-49EF-BC7F-07DEF2C19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3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Гантовият график е вид линейна диаграма. Обичайно вляво, по вертикала, се поставя списък на дейностите, които трябва да бъдат изпълнени, а по хоризонтала се представя времето. Срещу всяка дейност се фиксира лента, която по скалата на времето изразява мащабно нейната продължителност. Форматът може да бъде променян така, че да отговаря на очакваната продължителност на проекта(вж.фиг.10). При продължителни проекти цялостният график може да включва само дейности по тримесечия, докато тримесечният работен план да включва дейности по седмици.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EE606-5140-49EF-BC7F-07DEF2C19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3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EE606-5140-49EF-BC7F-07DEF2C19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3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При </a:t>
            </a:r>
            <a:r>
              <a:rPr lang="ru-RU" dirty="0" err="1">
                <a:latin typeface="Times New Roman" panose="02020603050405020304" pitchFamily="18" charset="0"/>
                <a:cs typeface="Times New Roman" panose="02020603050405020304" pitchFamily="18" charset="0"/>
              </a:rPr>
              <a:t>подготовката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планирането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включете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целия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екип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Оставяйте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буфери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във</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времето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Консултирайте</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със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специалисти</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подценявайте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и</a:t>
            </a:r>
          </a:p>
          <a:p>
            <a:r>
              <a:rPr lang="ru-RU" dirty="0" err="1">
                <a:latin typeface="Times New Roman" panose="02020603050405020304" pitchFamily="18" charset="0"/>
                <a:cs typeface="Times New Roman" panose="02020603050405020304" pitchFamily="18" charset="0"/>
              </a:rPr>
              <a:t>комуникацията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Актуализирайте</a:t>
            </a:r>
            <a:r>
              <a:rPr lang="ru-RU" dirty="0">
                <a:latin typeface="Times New Roman" panose="02020603050405020304" pitchFamily="18" charset="0"/>
                <a:cs typeface="Times New Roman" panose="02020603050405020304" pitchFamily="18" charset="0"/>
              </a:rPr>
              <a:t> графика при всяка </a:t>
            </a:r>
            <a:r>
              <a:rPr lang="ru-RU" dirty="0" err="1">
                <a:latin typeface="Times New Roman" panose="02020603050405020304" pitchFamily="18" charset="0"/>
                <a:cs typeface="Times New Roman" panose="02020603050405020304" pitchFamily="18" charset="0"/>
              </a:rPr>
              <a:t>промяна</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14</a:t>
            </a:fld>
            <a:endParaRPr lang="bg-BG"/>
          </a:p>
        </p:txBody>
      </p:sp>
    </p:spTree>
    <p:extLst>
      <p:ext uri="{BB962C8B-B14F-4D97-AF65-F5344CB8AC3E}">
        <p14:creationId xmlns:p14="http://schemas.microsoft.com/office/powerpoint/2010/main" val="5601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Гантовият</a:t>
            </a:r>
            <a:r>
              <a:rPr lang="ru-RU" dirty="0">
                <a:latin typeface="Times New Roman" panose="02020603050405020304" pitchFamily="18" charset="0"/>
                <a:cs typeface="Times New Roman" panose="02020603050405020304" pitchFamily="18" charset="0"/>
              </a:rPr>
              <a:t> график е </a:t>
            </a:r>
            <a:r>
              <a:rPr lang="ru-RU" dirty="0" err="1">
                <a:latin typeface="Times New Roman" panose="02020603050405020304" pitchFamily="18" charset="0"/>
                <a:cs typeface="Times New Roman" panose="02020603050405020304" pitchFamily="18" charset="0"/>
              </a:rPr>
              <a:t>ефективен</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с ясно </a:t>
            </a:r>
            <a:r>
              <a:rPr lang="ru-RU" dirty="0" err="1">
                <a:latin typeface="Times New Roman" panose="02020603050405020304" pitchFamily="18" charset="0"/>
                <a:cs typeface="Times New Roman" panose="02020603050405020304" pitchFamily="18" charset="0"/>
              </a:rPr>
              <a:t>дефинирани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фази</a:t>
            </a:r>
            <a:r>
              <a:rPr lang="ru-RU" dirty="0">
                <a:latin typeface="Times New Roman" panose="02020603050405020304" pitchFamily="18" charset="0"/>
                <a:cs typeface="Times New Roman" panose="02020603050405020304" pitchFamily="18" charset="0"/>
              </a:rPr>
              <a:t> и</a:t>
            </a:r>
          </a:p>
          <a:p>
            <a:r>
              <a:rPr lang="ru-RU" dirty="0" err="1">
                <a:latin typeface="Times New Roman" panose="02020603050405020304" pitchFamily="18" charset="0"/>
                <a:cs typeface="Times New Roman" panose="02020603050405020304" pitchFamily="18" charset="0"/>
              </a:rPr>
              <a:t>последователни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Не е толкова </a:t>
            </a:r>
            <a:r>
              <a:rPr lang="ru-RU" dirty="0" err="1">
                <a:latin typeface="Times New Roman" panose="02020603050405020304" pitchFamily="18" charset="0"/>
                <a:cs typeface="Times New Roman" panose="02020603050405020304" pitchFamily="18" charset="0"/>
              </a:rPr>
              <a:t>подходящ</a:t>
            </a:r>
            <a:r>
              <a:rPr lang="ru-RU" dirty="0">
                <a:latin typeface="Times New Roman" panose="02020603050405020304" pitchFamily="18" charset="0"/>
                <a:cs typeface="Times New Roman" panose="02020603050405020304" pitchFamily="18" charset="0"/>
              </a:rPr>
              <a:t> при много </a:t>
            </a:r>
            <a:r>
              <a:rPr lang="ru-RU" dirty="0" err="1">
                <a:latin typeface="Times New Roman" panose="02020603050405020304" pitchFamily="18" charset="0"/>
                <a:cs typeface="Times New Roman" panose="02020603050405020304" pitchFamily="18" charset="0"/>
              </a:rPr>
              <a:t>иновативни</a:t>
            </a:r>
            <a:r>
              <a:rPr lang="ru-RU" dirty="0">
                <a:latin typeface="Times New Roman" panose="02020603050405020304" pitchFamily="18" charset="0"/>
                <a:cs typeface="Times New Roman" panose="02020603050405020304" pitchFamily="18" charset="0"/>
              </a:rPr>
              <a:t> или</a:t>
            </a:r>
          </a:p>
          <a:p>
            <a:r>
              <a:rPr lang="ru-RU" dirty="0" err="1">
                <a:latin typeface="Times New Roman" panose="02020603050405020304" pitchFamily="18" charset="0"/>
                <a:cs typeface="Times New Roman" panose="02020603050405020304" pitchFamily="18" charset="0"/>
              </a:rPr>
              <a:t>итеративни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Гъвкавите</a:t>
            </a:r>
            <a:r>
              <a:rPr lang="ru-RU" dirty="0">
                <a:latin typeface="Times New Roman" panose="02020603050405020304" pitchFamily="18" charset="0"/>
                <a:cs typeface="Times New Roman" panose="02020603050405020304" pitchFamily="18" charset="0"/>
              </a:rPr>
              <a:t> методологии </a:t>
            </a:r>
            <a:r>
              <a:rPr lang="ru-RU" dirty="0" err="1">
                <a:latin typeface="Times New Roman" panose="02020603050405020304" pitchFamily="18" charset="0"/>
                <a:cs typeface="Times New Roman" panose="02020603050405020304" pitchFamily="18" charset="0"/>
              </a:rPr>
              <a:t>изискват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адаптивност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извън</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линейното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планиране</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15</a:t>
            </a:fld>
            <a:endParaRPr lang="bg-BG"/>
          </a:p>
        </p:txBody>
      </p:sp>
    </p:spTree>
    <p:extLst>
      <p:ext uri="{BB962C8B-B14F-4D97-AF65-F5344CB8AC3E}">
        <p14:creationId xmlns:p14="http://schemas.microsoft.com/office/powerpoint/2010/main" val="259572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Планирането</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ключова</a:t>
            </a:r>
            <a:r>
              <a:rPr lang="ru-RU" dirty="0">
                <a:latin typeface="Times New Roman" panose="02020603050405020304" pitchFamily="18" charset="0"/>
                <a:cs typeface="Times New Roman" panose="02020603050405020304" pitchFamily="18" charset="0"/>
              </a:rPr>
              <a:t> част от </a:t>
            </a:r>
            <a:r>
              <a:rPr lang="ru-RU" dirty="0" err="1">
                <a:latin typeface="Times New Roman" panose="02020603050405020304" pitchFamily="18" charset="0"/>
                <a:cs typeface="Times New Roman" panose="02020603050405020304" pitchFamily="18" charset="0"/>
              </a:rPr>
              <a:t>всеки</a:t>
            </a:r>
            <a:r>
              <a:rPr lang="ru-RU" dirty="0">
                <a:latin typeface="Times New Roman" panose="02020603050405020304" pitchFamily="18" charset="0"/>
                <a:cs typeface="Times New Roman" panose="02020603050405020304" pitchFamily="18" charset="0"/>
              </a:rPr>
              <a:t> успешен проект. </a:t>
            </a:r>
            <a:r>
              <a:rPr lang="ru-RU" dirty="0" err="1">
                <a:latin typeface="Times New Roman" panose="02020603050405020304" pitchFamily="18" charset="0"/>
                <a:cs typeface="Times New Roman" panose="02020603050405020304" pitchFamily="18" charset="0"/>
              </a:rPr>
              <a:t>Гантовата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диаграма</a:t>
            </a:r>
            <a:r>
              <a:rPr lang="ru-RU" dirty="0">
                <a:latin typeface="Times New Roman" panose="02020603050405020304" pitchFamily="18" charset="0"/>
                <a:cs typeface="Times New Roman" panose="02020603050405020304" pitchFamily="18" charset="0"/>
              </a:rPr>
              <a:t> е доказан</a:t>
            </a:r>
          </a:p>
          <a:p>
            <a:r>
              <a:rPr lang="ru-RU" dirty="0">
                <a:latin typeface="Times New Roman" panose="02020603050405020304" pitchFamily="18" charset="0"/>
                <a:cs typeface="Times New Roman" panose="02020603050405020304" pitchFamily="18" charset="0"/>
              </a:rPr>
              <a:t>инструмент, </a:t>
            </a:r>
            <a:r>
              <a:rPr lang="ru-RU" dirty="0" err="1">
                <a:latin typeface="Times New Roman" panose="02020603050405020304" pitchFamily="18" charset="0"/>
                <a:cs typeface="Times New Roman" panose="02020603050405020304" pitchFamily="18" charset="0"/>
              </a:rPr>
              <a:t>който</a:t>
            </a:r>
            <a:r>
              <a:rPr lang="ru-RU" dirty="0">
                <a:latin typeface="Times New Roman" panose="02020603050405020304" pitchFamily="18" charset="0"/>
                <a:cs typeface="Times New Roman" panose="02020603050405020304" pitchFamily="18" charset="0"/>
              </a:rPr>
              <a:t> ни </a:t>
            </a:r>
            <a:r>
              <a:rPr lang="ru-RU" dirty="0" err="1">
                <a:latin typeface="Times New Roman" panose="02020603050405020304" pitchFamily="18" charset="0"/>
                <a:cs typeface="Times New Roman" panose="02020603050405020304" pitchFamily="18" charset="0"/>
              </a:rPr>
              <a:t>помага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организираме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дейностите</a:t>
            </a:r>
            <a:r>
              <a:rPr lang="ru-RU" dirty="0">
                <a:latin typeface="Times New Roman" panose="02020603050405020304" pitchFamily="18" charset="0"/>
                <a:cs typeface="Times New Roman" panose="02020603050405020304" pitchFamily="18" charset="0"/>
              </a:rPr>
              <a:t> логически, да</a:t>
            </a:r>
          </a:p>
          <a:p>
            <a:r>
              <a:rPr lang="ru-RU" dirty="0" err="1">
                <a:latin typeface="Times New Roman" panose="02020603050405020304" pitchFamily="18" charset="0"/>
                <a:cs typeface="Times New Roman" panose="02020603050405020304" pitchFamily="18" charset="0"/>
              </a:rPr>
              <a:t>разпределим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отговорностите</a:t>
            </a:r>
            <a:r>
              <a:rPr lang="ru-RU" dirty="0">
                <a:latin typeface="Times New Roman" panose="02020603050405020304" pitchFamily="18" charset="0"/>
                <a:cs typeface="Times New Roman" panose="02020603050405020304" pitchFamily="18" charset="0"/>
              </a:rPr>
              <a:t> и да следим </a:t>
            </a:r>
            <a:r>
              <a:rPr lang="ru-RU" dirty="0" err="1">
                <a:latin typeface="Times New Roman" panose="02020603050405020304" pitchFamily="18" charset="0"/>
                <a:cs typeface="Times New Roman" panose="02020603050405020304" pitchFamily="18" charset="0"/>
              </a:rPr>
              <a:t>прогреса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Използвайте</a:t>
            </a:r>
            <a:r>
              <a:rPr lang="ru-RU" dirty="0">
                <a:latin typeface="Times New Roman" panose="02020603050405020304" pitchFamily="18" charset="0"/>
                <a:cs typeface="Times New Roman" panose="02020603050405020304" pitchFamily="18" charset="0"/>
              </a:rPr>
              <a:t> я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карта – </a:t>
            </a:r>
            <a:r>
              <a:rPr lang="ru-RU" dirty="0" err="1">
                <a:latin typeface="Times New Roman" panose="02020603050405020304" pitchFamily="18" charset="0"/>
                <a:cs typeface="Times New Roman" panose="02020603050405020304" pitchFamily="18" charset="0"/>
              </a:rPr>
              <a:t>тя</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няма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води сама, но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показва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вярната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посока</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16</a:t>
            </a:fld>
            <a:endParaRPr lang="bg-BG"/>
          </a:p>
        </p:txBody>
      </p:sp>
    </p:spTree>
    <p:extLst>
      <p:ext uri="{BB962C8B-B14F-4D97-AF65-F5344CB8AC3E}">
        <p14:creationId xmlns:p14="http://schemas.microsoft.com/office/powerpoint/2010/main" val="3876801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Според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Ръководството</a:t>
            </a:r>
            <a:r>
              <a:rPr lang="ru-RU" dirty="0">
                <a:latin typeface="Times New Roman" panose="02020603050405020304" pitchFamily="18" charset="0"/>
                <a:cs typeface="Times New Roman" panose="02020603050405020304" pitchFamily="18" charset="0"/>
              </a:rPr>
              <a:t> за управление на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Американския</a:t>
            </a:r>
            <a:r>
              <a:rPr lang="ru-RU" dirty="0">
                <a:latin typeface="Times New Roman" panose="02020603050405020304" pitchFamily="18" charset="0"/>
                <a:cs typeface="Times New Roman" panose="02020603050405020304" pitchFamily="18" charset="0"/>
              </a:rPr>
              <a:t> институт по управление на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(PMI), </a:t>
            </a:r>
            <a:r>
              <a:rPr lang="ru-RU" dirty="0" err="1">
                <a:latin typeface="Times New Roman" panose="02020603050405020304" pitchFamily="18" charset="0"/>
                <a:cs typeface="Times New Roman" panose="02020603050405020304" pitchFamily="18" charset="0"/>
              </a:rPr>
              <a:t>всеки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цялостен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проектен</a:t>
            </a:r>
            <a:r>
              <a:rPr lang="ru-RU" dirty="0">
                <a:latin typeface="Times New Roman" panose="02020603050405020304" pitchFamily="18" charset="0"/>
                <a:cs typeface="Times New Roman" panose="02020603050405020304" pitchFamily="18" charset="0"/>
              </a:rPr>
              <a:t> план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включва</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няколко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ключови</a:t>
            </a:r>
            <a:r>
              <a:rPr lang="ru-RU" dirty="0">
                <a:latin typeface="Times New Roman" panose="02020603050405020304" pitchFamily="18" charset="0"/>
                <a:cs typeface="Times New Roman" panose="02020603050405020304" pitchFamily="18" charset="0"/>
              </a:rPr>
              <a:t> компонента. </a:t>
            </a:r>
            <a:r>
              <a:rPr lang="ru-RU" dirty="0" err="1">
                <a:latin typeface="Times New Roman" panose="02020603050405020304" pitchFamily="18" charset="0"/>
                <a:cs typeface="Times New Roman" panose="02020603050405020304" pitchFamily="18" charset="0"/>
              </a:rPr>
              <a:t>Планът</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комуникации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планът</a:t>
            </a:r>
            <a:r>
              <a:rPr lang="ru-RU" dirty="0">
                <a:latin typeface="Times New Roman" panose="02020603050405020304" pitchFamily="18" charset="0"/>
                <a:cs typeface="Times New Roman" panose="02020603050405020304" pitchFamily="18" charset="0"/>
              </a:rPr>
              <a:t> за управление на риска, на </a:t>
            </a:r>
            <a:r>
              <a:rPr lang="ru-RU" dirty="0" err="1">
                <a:latin typeface="Times New Roman" panose="02020603050405020304" pitchFamily="18" charset="0"/>
                <a:cs typeface="Times New Roman" panose="02020603050405020304" pitchFamily="18" charset="0"/>
              </a:rPr>
              <a:t>заинтересованите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страни</a:t>
            </a:r>
            <a:r>
              <a:rPr lang="ru-RU" dirty="0">
                <a:latin typeface="Times New Roman" panose="02020603050405020304" pitchFamily="18" charset="0"/>
                <a:cs typeface="Times New Roman" panose="02020603050405020304" pitchFamily="18" charset="0"/>
              </a:rPr>
              <a:t> и на </a:t>
            </a:r>
            <a:r>
              <a:rPr lang="ru-RU" dirty="0" err="1">
                <a:latin typeface="Times New Roman" panose="02020603050405020304" pitchFamily="18" charset="0"/>
                <a:cs typeface="Times New Roman" panose="02020603050405020304" pitchFamily="18" charset="0"/>
              </a:rPr>
              <a:t>промените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основни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елементи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които</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гарантират</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проектът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ефективно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управляван</a:t>
            </a:r>
            <a:r>
              <a:rPr lang="ru-RU" dirty="0">
                <a:latin typeface="Times New Roman" panose="02020603050405020304" pitchFamily="18" charset="0"/>
                <a:cs typeface="Times New Roman" panose="02020603050405020304" pitchFamily="18" charset="0"/>
              </a:rPr>
              <a:t>. Те </a:t>
            </a:r>
            <a:r>
              <a:rPr lang="ru-RU" dirty="0" err="1">
                <a:latin typeface="Times New Roman" panose="02020603050405020304" pitchFamily="18" charset="0"/>
                <a:cs typeface="Times New Roman" panose="02020603050405020304" pitchFamily="18" charset="0"/>
              </a:rPr>
              <a:t>осигуряват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яснота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навременна</a:t>
            </a:r>
            <a:r>
              <a:rPr lang="ru-RU" dirty="0">
                <a:latin typeface="Times New Roman" panose="02020603050405020304" pitchFamily="18" charset="0"/>
                <a:cs typeface="Times New Roman" panose="02020603050405020304" pitchFamily="18" charset="0"/>
              </a:rPr>
              <a:t> реакция и </a:t>
            </a:r>
            <a:r>
              <a:rPr lang="ru-RU" dirty="0" err="1">
                <a:latin typeface="Times New Roman" panose="02020603050405020304" pitchFamily="18" charset="0"/>
                <a:cs typeface="Times New Roman" panose="02020603050405020304" pitchFamily="18" charset="0"/>
              </a:rPr>
              <a:t>ангажираност</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всички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страни</a:t>
            </a:r>
            <a:r>
              <a:rPr lang="ru-RU" dirty="0">
                <a:latin typeface="Times New Roman" panose="02020603050405020304" pitchFamily="18" charset="0"/>
                <a:cs typeface="Times New Roman" panose="02020603050405020304" pitchFamily="18" charset="0"/>
              </a:rPr>
              <a:t>. След </a:t>
            </a:r>
            <a:r>
              <a:rPr lang="ru-RU" dirty="0" err="1">
                <a:latin typeface="Times New Roman" panose="02020603050405020304" pitchFamily="18" charset="0"/>
                <a:cs typeface="Times New Roman" panose="02020603050405020304" pitchFamily="18" charset="0"/>
              </a:rPr>
              <a:t>изработването</a:t>
            </a:r>
            <a:r>
              <a:rPr lang="ru-RU" dirty="0">
                <a:latin typeface="Times New Roman" panose="02020603050405020304" pitchFamily="18" charset="0"/>
                <a:cs typeface="Times New Roman" panose="02020603050405020304" pitchFamily="18" charset="0"/>
              </a:rPr>
              <a:t> на план-</a:t>
            </a:r>
          </a:p>
          <a:p>
            <a:r>
              <a:rPr lang="ru-RU" dirty="0" err="1">
                <a:latin typeface="Times New Roman" panose="02020603050405020304" pitchFamily="18" charset="0"/>
                <a:cs typeface="Times New Roman" panose="02020603050405020304" pitchFamily="18" charset="0"/>
              </a:rPr>
              <a:t>графиците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екипът</a:t>
            </a:r>
            <a:r>
              <a:rPr lang="ru-RU" dirty="0">
                <a:latin typeface="Times New Roman" panose="02020603050405020304" pitchFamily="18" charset="0"/>
                <a:cs typeface="Times New Roman" panose="02020603050405020304" pitchFamily="18" charset="0"/>
              </a:rPr>
              <a:t> вече </a:t>
            </a:r>
            <a:r>
              <a:rPr lang="ru-RU" dirty="0" err="1">
                <a:latin typeface="Times New Roman" panose="02020603050405020304" pitchFamily="18" charset="0"/>
                <a:cs typeface="Times New Roman" panose="02020603050405020304" pitchFamily="18" charset="0"/>
              </a:rPr>
              <a:t>има</a:t>
            </a:r>
            <a:r>
              <a:rPr lang="ru-RU" dirty="0">
                <a:latin typeface="Times New Roman" panose="02020603050405020304" pitchFamily="18" charset="0"/>
                <a:cs typeface="Times New Roman" panose="02020603050405020304" pitchFamily="18" charset="0"/>
              </a:rPr>
              <a:t> добра </a:t>
            </a:r>
            <a:r>
              <a:rPr lang="ru-RU" dirty="0" err="1">
                <a:latin typeface="Times New Roman" panose="02020603050405020304" pitchFamily="18" charset="0"/>
                <a:cs typeface="Times New Roman" panose="02020603050405020304" pitchFamily="18" charset="0"/>
              </a:rPr>
              <a:t>представа</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свързаността</a:t>
            </a:r>
            <a:r>
              <a:rPr lang="ru-RU" dirty="0">
                <a:latin typeface="Times New Roman" panose="02020603050405020304" pitchFamily="18" charset="0"/>
                <a:cs typeface="Times New Roman" panose="02020603050405020304" pitchFamily="18" charset="0"/>
              </a:rPr>
              <a:t> между </a:t>
            </a:r>
            <a:r>
              <a:rPr lang="ru-RU" dirty="0" err="1">
                <a:latin typeface="Times New Roman" panose="02020603050405020304" pitchFamily="18" charset="0"/>
                <a:cs typeface="Times New Roman" panose="02020603050405020304" pitchFamily="18" charset="0"/>
              </a:rPr>
              <a:t>задачите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разпределението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отговорностите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нужния</a:t>
            </a:r>
            <a:r>
              <a:rPr lang="ru-RU" dirty="0">
                <a:latin typeface="Times New Roman" panose="02020603050405020304" pitchFamily="18" charset="0"/>
                <a:cs typeface="Times New Roman" panose="02020603050405020304" pitchFamily="18" charset="0"/>
              </a:rPr>
              <a:t> бюджет. </a:t>
            </a:r>
            <a:r>
              <a:rPr lang="ru-RU" dirty="0" err="1">
                <a:latin typeface="Times New Roman" panose="02020603050405020304" pitchFamily="18" charset="0"/>
                <a:cs typeface="Times New Roman" panose="02020603050405020304" pitchFamily="18" charset="0"/>
              </a:rPr>
              <a:t>Консултациите</a:t>
            </a:r>
            <a:r>
              <a:rPr lang="ru-RU" dirty="0">
                <a:latin typeface="Times New Roman" panose="02020603050405020304" pitchFamily="18" charset="0"/>
                <a:cs typeface="Times New Roman" panose="02020603050405020304" pitchFamily="18" charset="0"/>
              </a:rPr>
              <a:t> с</a:t>
            </a:r>
          </a:p>
          <a:p>
            <a:r>
              <a:rPr lang="ru-RU" dirty="0" err="1">
                <a:latin typeface="Times New Roman" panose="02020603050405020304" pitchFamily="18" charset="0"/>
                <a:cs typeface="Times New Roman" panose="02020603050405020304" pitchFamily="18" charset="0"/>
              </a:rPr>
              <a:t>партньорите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важни – </a:t>
            </a:r>
            <a:r>
              <a:rPr lang="ru-RU" dirty="0" err="1">
                <a:latin typeface="Times New Roman" panose="02020603050405020304" pitchFamily="18" charset="0"/>
                <a:cs typeface="Times New Roman" panose="02020603050405020304" pitchFamily="18" charset="0"/>
              </a:rPr>
              <a:t>всеки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даде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съгласие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със</a:t>
            </a:r>
            <a:r>
              <a:rPr lang="ru-RU" dirty="0">
                <a:latin typeface="Times New Roman" panose="02020603050405020304" pitchFamily="18" charset="0"/>
                <a:cs typeface="Times New Roman" panose="02020603050405020304" pitchFamily="18" charset="0"/>
              </a:rPr>
              <a:t> своя принос и </a:t>
            </a:r>
            <a:r>
              <a:rPr lang="ru-RU" dirty="0" err="1">
                <a:latin typeface="Times New Roman" panose="02020603050405020304" pitchFamily="18" charset="0"/>
                <a:cs typeface="Times New Roman" panose="02020603050405020304" pitchFamily="18" charset="0"/>
              </a:rPr>
              <a:t>ролята</a:t>
            </a:r>
            <a:r>
              <a:rPr lang="ru-RU" dirty="0">
                <a:latin typeface="Times New Roman" panose="02020603050405020304" pitchFamily="18" charset="0"/>
                <a:cs typeface="Times New Roman" panose="02020603050405020304" pitchFamily="18" charset="0"/>
              </a:rPr>
              <a:t> си.</a:t>
            </a:r>
          </a:p>
          <a:p>
            <a:r>
              <a:rPr lang="ru-RU" dirty="0" err="1">
                <a:latin typeface="Times New Roman" panose="02020603050405020304" pitchFamily="18" charset="0"/>
                <a:cs typeface="Times New Roman" panose="02020603050405020304" pitchFamily="18" charset="0"/>
              </a:rPr>
              <a:t>Пренебрегването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тези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аспекти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доведе</a:t>
            </a:r>
            <a:r>
              <a:rPr lang="ru-RU" dirty="0">
                <a:latin typeface="Times New Roman" panose="02020603050405020304" pitchFamily="18" charset="0"/>
                <a:cs typeface="Times New Roman" panose="02020603050405020304" pitchFamily="18" charset="0"/>
              </a:rPr>
              <a:t> до провал на проекта.</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17</a:t>
            </a:fld>
            <a:endParaRPr lang="bg-BG"/>
          </a:p>
        </p:txBody>
      </p:sp>
    </p:spTree>
    <p:extLst>
      <p:ext uri="{BB962C8B-B14F-4D97-AF65-F5344CB8AC3E}">
        <p14:creationId xmlns:p14="http://schemas.microsoft.com/office/powerpoint/2010/main" val="254967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Планирането</a:t>
            </a:r>
            <a:r>
              <a:rPr lang="ru-RU" dirty="0">
                <a:latin typeface="Times New Roman" panose="02020603050405020304" pitchFamily="18" charset="0"/>
                <a:cs typeface="Times New Roman" panose="02020603050405020304" pitchFamily="18" charset="0"/>
              </a:rPr>
              <a:t> е не просто </a:t>
            </a:r>
            <a:r>
              <a:rPr lang="ru-RU" dirty="0" err="1">
                <a:latin typeface="Times New Roman" panose="02020603050405020304" pitchFamily="18" charset="0"/>
                <a:cs typeface="Times New Roman" panose="02020603050405020304" pitchFamily="18" charset="0"/>
              </a:rPr>
              <a:t>административна</a:t>
            </a:r>
            <a:r>
              <a:rPr lang="ru-RU" dirty="0">
                <a:latin typeface="Times New Roman" panose="02020603050405020304" pitchFamily="18" charset="0"/>
                <a:cs typeface="Times New Roman" panose="02020603050405020304" pitchFamily="18" charset="0"/>
              </a:rPr>
              <a:t> задача – то е </a:t>
            </a:r>
            <a:r>
              <a:rPr lang="ru-RU" dirty="0" err="1">
                <a:latin typeface="Times New Roman" panose="02020603050405020304" pitchFamily="18" charset="0"/>
                <a:cs typeface="Times New Roman" panose="02020603050405020304" pitchFamily="18" charset="0"/>
              </a:rPr>
              <a:t>интелигентна</a:t>
            </a:r>
            <a:r>
              <a:rPr lang="ru-RU" dirty="0">
                <a:latin typeface="Times New Roman" panose="02020603050405020304" pitchFamily="18" charset="0"/>
                <a:cs typeface="Times New Roman" panose="02020603050405020304" pitchFamily="18" charset="0"/>
              </a:rPr>
              <a:t> подготовка за</a:t>
            </a:r>
          </a:p>
          <a:p>
            <a:r>
              <a:rPr lang="ru-RU" dirty="0">
                <a:latin typeface="Times New Roman" panose="02020603050405020304" pitchFamily="18" charset="0"/>
                <a:cs typeface="Times New Roman" panose="02020603050405020304" pitchFamily="18" charset="0"/>
              </a:rPr>
              <a:t>успех. </a:t>
            </a:r>
            <a:r>
              <a:rPr lang="ru-RU" dirty="0" err="1">
                <a:latin typeface="Times New Roman" panose="02020603050405020304" pitchFamily="18" charset="0"/>
                <a:cs typeface="Times New Roman" panose="02020603050405020304" pitchFamily="18" charset="0"/>
              </a:rPr>
              <a:t>Изграждането</a:t>
            </a:r>
            <a:r>
              <a:rPr lang="ru-RU" dirty="0">
                <a:latin typeface="Times New Roman" panose="02020603050405020304" pitchFamily="18" charset="0"/>
                <a:cs typeface="Times New Roman" panose="02020603050405020304" pitchFamily="18" charset="0"/>
              </a:rPr>
              <a:t> на ясен и реалистичен план-график, в </a:t>
            </a:r>
            <a:r>
              <a:rPr lang="ru-RU" dirty="0" err="1">
                <a:latin typeface="Times New Roman" panose="02020603050405020304" pitchFamily="18" charset="0"/>
                <a:cs typeface="Times New Roman" panose="02020603050405020304" pitchFamily="18" charset="0"/>
              </a:rPr>
              <a:t>който</a:t>
            </a:r>
            <a:r>
              <a:rPr lang="ru-RU" dirty="0">
                <a:latin typeface="Times New Roman" panose="02020603050405020304" pitchFamily="18" charset="0"/>
                <a:cs typeface="Times New Roman" panose="02020603050405020304" pitchFamily="18" charset="0"/>
              </a:rPr>
              <a:t> всяка </a:t>
            </a:r>
            <a:r>
              <a:rPr lang="ru-RU" dirty="0" err="1">
                <a:latin typeface="Times New Roman" panose="02020603050405020304" pitchFamily="18" charset="0"/>
                <a:cs typeface="Times New Roman" panose="02020603050405020304" pitchFamily="18" charset="0"/>
              </a:rPr>
              <a:t>дейност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има</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своето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време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място</a:t>
            </a:r>
            <a:r>
              <a:rPr lang="ru-RU" dirty="0">
                <a:latin typeface="Times New Roman" panose="02020603050405020304" pitchFamily="18" charset="0"/>
                <a:cs typeface="Times New Roman" panose="02020603050405020304" pitchFamily="18" charset="0"/>
              </a:rPr>
              <a:t> и отговорен </a:t>
            </a:r>
            <a:r>
              <a:rPr lang="ru-RU" dirty="0" err="1">
                <a:latin typeface="Times New Roman" panose="02020603050405020304" pitchFamily="18" charset="0"/>
                <a:cs typeface="Times New Roman" panose="02020603050405020304" pitchFamily="18" charset="0"/>
              </a:rPr>
              <a:t>човек</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ключът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към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ефективното</a:t>
            </a:r>
            <a:r>
              <a:rPr lang="ru-RU" dirty="0">
                <a:latin typeface="Times New Roman" panose="02020603050405020304" pitchFamily="18" charset="0"/>
                <a:cs typeface="Times New Roman" panose="02020603050405020304" pitchFamily="18" charset="0"/>
              </a:rPr>
              <a:t> управление на</a:t>
            </a:r>
          </a:p>
          <a:p>
            <a:r>
              <a:rPr lang="ru-RU" dirty="0">
                <a:latin typeface="Times New Roman" panose="02020603050405020304" pitchFamily="18" charset="0"/>
                <a:cs typeface="Times New Roman" panose="02020603050405020304" pitchFamily="18" charset="0"/>
              </a:rPr>
              <a:t>проекта. </a:t>
            </a:r>
            <a:r>
              <a:rPr lang="ru-RU" dirty="0" err="1">
                <a:latin typeface="Times New Roman" panose="02020603050405020304" pitchFamily="18" charset="0"/>
                <a:cs typeface="Times New Roman" panose="02020603050405020304" pitchFamily="18" charset="0"/>
              </a:rPr>
              <a:t>Гантовата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диаграма</a:t>
            </a:r>
            <a:r>
              <a:rPr lang="ru-RU" dirty="0">
                <a:latin typeface="Times New Roman" panose="02020603050405020304" pitchFamily="18" charset="0"/>
                <a:cs typeface="Times New Roman" panose="02020603050405020304" pitchFamily="18" charset="0"/>
              </a:rPr>
              <a:t> ни </a:t>
            </a:r>
            <a:r>
              <a:rPr lang="ru-RU" dirty="0" err="1">
                <a:latin typeface="Times New Roman" panose="02020603050405020304" pitchFamily="18" charset="0"/>
                <a:cs typeface="Times New Roman" panose="02020603050405020304" pitchFamily="18" charset="0"/>
              </a:rPr>
              <a:t>предоставя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необходимата</a:t>
            </a:r>
            <a:r>
              <a:rPr lang="ru-RU" dirty="0">
                <a:latin typeface="Times New Roman" panose="02020603050405020304" pitchFamily="18" charset="0"/>
                <a:cs typeface="Times New Roman" panose="02020603050405020304" pitchFamily="18" charset="0"/>
              </a:rPr>
              <a:t> структура и </a:t>
            </a:r>
            <a:r>
              <a:rPr lang="ru-RU" dirty="0" err="1">
                <a:latin typeface="Times New Roman" panose="02020603050405020304" pitchFamily="18" charset="0"/>
                <a:cs typeface="Times New Roman" panose="02020603050405020304" pitchFamily="18" charset="0"/>
              </a:rPr>
              <a:t>прозрачност</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за да следим </a:t>
            </a:r>
            <a:r>
              <a:rPr lang="ru-RU" dirty="0" err="1">
                <a:latin typeface="Times New Roman" panose="02020603050405020304" pitchFamily="18" charset="0"/>
                <a:cs typeface="Times New Roman" panose="02020603050405020304" pitchFamily="18" charset="0"/>
              </a:rPr>
              <a:t>напредъка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предвиждаме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закъснения</a:t>
            </a:r>
            <a:r>
              <a:rPr lang="ru-RU" dirty="0">
                <a:latin typeface="Times New Roman" panose="02020603050405020304" pitchFamily="18" charset="0"/>
                <a:cs typeface="Times New Roman" panose="02020603050405020304" pitchFamily="18" charset="0"/>
              </a:rPr>
              <a:t> и да </a:t>
            </a:r>
            <a:r>
              <a:rPr lang="ru-RU" dirty="0" err="1">
                <a:latin typeface="Times New Roman" panose="02020603050405020304" pitchFamily="18" charset="0"/>
                <a:cs typeface="Times New Roman" panose="02020603050405020304" pitchFamily="18" charset="0"/>
              </a:rPr>
              <a:t>реагираме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навреме</a:t>
            </a:r>
            <a:r>
              <a:rPr lang="ru-RU" dirty="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Успехът</a:t>
            </a:r>
            <a:r>
              <a:rPr lang="ru-RU" dirty="0">
                <a:latin typeface="Times New Roman" panose="02020603050405020304" pitchFamily="18" charset="0"/>
                <a:cs typeface="Times New Roman" panose="02020603050405020304" pitchFamily="18" charset="0"/>
              </a:rPr>
              <a:t> на един проект </a:t>
            </a:r>
            <a:r>
              <a:rPr lang="ru-RU" dirty="0" err="1">
                <a:latin typeface="Times New Roman" panose="02020603050405020304" pitchFamily="18" charset="0"/>
                <a:cs typeface="Times New Roman" panose="02020603050405020304" pitchFamily="18" charset="0"/>
              </a:rPr>
              <a:t>зависи</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последователното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изпълнение</a:t>
            </a:r>
            <a:r>
              <a:rPr lang="ru-RU" dirty="0">
                <a:latin typeface="Times New Roman" panose="02020603050405020304" pitchFamily="18" charset="0"/>
                <a:cs typeface="Times New Roman" panose="02020603050405020304" pitchFamily="18" charset="0"/>
              </a:rPr>
              <a:t> на добре </a:t>
            </a:r>
            <a:r>
              <a:rPr lang="ru-RU" dirty="0" err="1">
                <a:latin typeface="Times New Roman" panose="02020603050405020304" pitchFamily="18" charset="0"/>
                <a:cs typeface="Times New Roman" panose="02020603050405020304" pitchFamily="18" charset="0"/>
              </a:rPr>
              <a:t>планирани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задачи. С добра подготовка, </a:t>
            </a:r>
            <a:r>
              <a:rPr lang="ru-RU" dirty="0" err="1">
                <a:latin typeface="Times New Roman" panose="02020603050405020304" pitchFamily="18" charset="0"/>
                <a:cs typeface="Times New Roman" panose="02020603050405020304" pitchFamily="18" charset="0"/>
              </a:rPr>
              <a:t>ангажираност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правилни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инструменти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вие</a:t>
            </a:r>
            <a:r>
              <a:rPr lang="ru-RU" dirty="0">
                <a:latin typeface="Times New Roman" panose="02020603050405020304" pitchFamily="18" charset="0"/>
                <a:cs typeface="Times New Roman" panose="02020603050405020304" pitchFamily="18" charset="0"/>
              </a:rPr>
              <a:t> не просто</a:t>
            </a:r>
          </a:p>
          <a:p>
            <a:r>
              <a:rPr lang="ru-RU" dirty="0" err="1">
                <a:latin typeface="Times New Roman" panose="02020603050405020304" pitchFamily="18" charset="0"/>
                <a:cs typeface="Times New Roman" panose="02020603050405020304" pitchFamily="18" charset="0"/>
              </a:rPr>
              <a:t>управлявате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времето</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управлявате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резултатите</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18</a:t>
            </a:fld>
            <a:endParaRPr lang="bg-BG"/>
          </a:p>
        </p:txBody>
      </p:sp>
    </p:spTree>
    <p:extLst>
      <p:ext uri="{BB962C8B-B14F-4D97-AF65-F5344CB8AC3E}">
        <p14:creationId xmlns:p14="http://schemas.microsoft.com/office/powerpoint/2010/main" val="211949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lnSpc>
                <a:spcPct val="150000"/>
              </a:lnSpc>
            </a:pPr>
            <a:r>
              <a:rPr lang="ru-RU" sz="3600" dirty="0" err="1">
                <a:latin typeface="Times New Roman" panose="02020603050405020304" pitchFamily="18" charset="0"/>
                <a:cs typeface="Times New Roman" panose="02020603050405020304" pitchFamily="18" charset="0"/>
              </a:rPr>
              <a:t>Управленските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процеси</a:t>
            </a:r>
            <a:r>
              <a:rPr lang="ru-RU" sz="3600" dirty="0">
                <a:latin typeface="Times New Roman" panose="02020603050405020304" pitchFamily="18" charset="0"/>
                <a:cs typeface="Times New Roman" panose="02020603050405020304" pitchFamily="18" charset="0"/>
              </a:rPr>
              <a:t> = основа за успех на </a:t>
            </a:r>
            <a:r>
              <a:rPr lang="ru-RU" sz="3600" dirty="0" err="1">
                <a:latin typeface="Times New Roman" panose="02020603050405020304" pitchFamily="18" charset="0"/>
                <a:cs typeface="Times New Roman" panose="02020603050405020304" pitchFamily="18" charset="0"/>
              </a:rPr>
              <a:t>всеки</a:t>
            </a:r>
            <a:r>
              <a:rPr lang="ru-RU" sz="3600" dirty="0">
                <a:latin typeface="Times New Roman" panose="02020603050405020304" pitchFamily="18" charset="0"/>
                <a:cs typeface="Times New Roman" panose="02020603050405020304" pitchFamily="18" charset="0"/>
              </a:rPr>
              <a:t> проект.</a:t>
            </a: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19</a:t>
            </a:fld>
            <a:endParaRPr lang="bg-BG"/>
          </a:p>
        </p:txBody>
      </p:sp>
    </p:spTree>
    <p:extLst>
      <p:ext uri="{BB962C8B-B14F-4D97-AF65-F5344CB8AC3E}">
        <p14:creationId xmlns:p14="http://schemas.microsoft.com/office/powerpoint/2010/main" val="92578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lnSpc>
                <a:spcPct val="150000"/>
              </a:lnSpc>
            </a:pPr>
            <a:endParaRPr lang="ru-RU" sz="3600"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52C1E-71FA-4F88-9120-54C838D33D0A}"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39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проектните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е централен </a:t>
            </a:r>
            <a:r>
              <a:rPr lang="ru-RU" dirty="0" err="1">
                <a:latin typeface="Times New Roman" panose="02020603050405020304" pitchFamily="18" charset="0"/>
                <a:cs typeface="Times New Roman" panose="02020603050405020304" pitchFamily="18" charset="0"/>
              </a:rPr>
              <a:t>процес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който</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обхваща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реализацията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задачите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определени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проектния</a:t>
            </a:r>
            <a:r>
              <a:rPr lang="ru-RU" dirty="0">
                <a:latin typeface="Times New Roman" panose="02020603050405020304" pitchFamily="18" charset="0"/>
                <a:cs typeface="Times New Roman" panose="02020603050405020304" pitchFamily="18" charset="0"/>
              </a:rPr>
              <a:t> план. Тук се</a:t>
            </a:r>
          </a:p>
          <a:p>
            <a:r>
              <a:rPr lang="ru-RU" dirty="0" err="1">
                <a:latin typeface="Times New Roman" panose="02020603050405020304" pitchFamily="18" charset="0"/>
                <a:cs typeface="Times New Roman" panose="02020603050405020304" pitchFamily="18" charset="0"/>
              </a:rPr>
              <a:t>използват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ресурсите</a:t>
            </a:r>
            <a:r>
              <a:rPr lang="ru-RU" dirty="0">
                <a:latin typeface="Times New Roman" panose="02020603050405020304" pitchFamily="18" charset="0"/>
                <a:cs typeface="Times New Roman" panose="02020603050405020304" pitchFamily="18" charset="0"/>
              </a:rPr>
              <a:t>, следи се за </a:t>
            </a:r>
            <a:r>
              <a:rPr lang="ru-RU" dirty="0" err="1">
                <a:latin typeface="Times New Roman" panose="02020603050405020304" pitchFamily="18" charset="0"/>
                <a:cs typeface="Times New Roman" panose="02020603050405020304" pitchFamily="18" charset="0"/>
              </a:rPr>
              <a:t>тяхната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ефективност</a:t>
            </a:r>
            <a:r>
              <a:rPr lang="ru-RU" dirty="0">
                <a:latin typeface="Times New Roman" panose="02020603050405020304" pitchFamily="18" charset="0"/>
                <a:cs typeface="Times New Roman" panose="02020603050405020304" pitchFamily="18" charset="0"/>
              </a:rPr>
              <a:t> и се </a:t>
            </a:r>
            <a:r>
              <a:rPr lang="ru-RU" dirty="0" err="1">
                <a:latin typeface="Times New Roman" panose="02020603050405020304" pitchFamily="18" charset="0"/>
                <a:cs typeface="Times New Roman" panose="02020603050405020304" pitchFamily="18" charset="0"/>
              </a:rPr>
              <a:t>въвеждат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корекции</a:t>
            </a:r>
            <a:r>
              <a:rPr lang="ru-RU" dirty="0">
                <a:latin typeface="Times New Roman" panose="02020603050405020304" pitchFamily="18" charset="0"/>
                <a:cs typeface="Times New Roman" panose="02020603050405020304" pitchFamily="18" charset="0"/>
              </a:rPr>
              <a:t> при</a:t>
            </a:r>
          </a:p>
          <a:p>
            <a:r>
              <a:rPr lang="ru-RU" dirty="0" err="1">
                <a:latin typeface="Times New Roman" panose="02020603050405020304" pitchFamily="18" charset="0"/>
                <a:cs typeface="Times New Roman" panose="02020603050405020304" pitchFamily="18" charset="0"/>
              </a:rPr>
              <a:t>необходимост</a:t>
            </a:r>
            <a:r>
              <a:rPr lang="ru-RU" dirty="0">
                <a:latin typeface="Times New Roman" panose="02020603050405020304" pitchFamily="18" charset="0"/>
                <a:cs typeface="Times New Roman" panose="02020603050405020304" pitchFamily="18" charset="0"/>
              </a:rPr>
              <a:t>. Именно в </a:t>
            </a:r>
            <a:r>
              <a:rPr lang="ru-RU" dirty="0" err="1">
                <a:latin typeface="Times New Roman" panose="02020603050405020304" pitchFamily="18" charset="0"/>
                <a:cs typeface="Times New Roman" panose="02020603050405020304" pitchFamily="18" charset="0"/>
              </a:rPr>
              <a:t>тази</a:t>
            </a:r>
            <a:r>
              <a:rPr lang="ru-RU" dirty="0">
                <a:latin typeface="Times New Roman" panose="02020603050405020304" pitchFamily="18" charset="0"/>
                <a:cs typeface="Times New Roman" panose="02020603050405020304" pitchFamily="18" charset="0"/>
              </a:rPr>
              <a:t> фаза </a:t>
            </a:r>
            <a:r>
              <a:rPr lang="ru-RU" dirty="0" err="1">
                <a:latin typeface="Times New Roman" panose="02020603050405020304" pitchFamily="18" charset="0"/>
                <a:cs typeface="Times New Roman" panose="02020603050405020304" pitchFamily="18" charset="0"/>
              </a:rPr>
              <a:t>проектът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оживява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генерират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реални</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резултати</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20</a:t>
            </a:fld>
            <a:endParaRPr lang="bg-BG"/>
          </a:p>
        </p:txBody>
      </p:sp>
    </p:spTree>
    <p:extLst>
      <p:ext uri="{BB962C8B-B14F-4D97-AF65-F5344CB8AC3E}">
        <p14:creationId xmlns:p14="http://schemas.microsoft.com/office/powerpoint/2010/main" val="4109149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По </a:t>
            </a:r>
            <a:r>
              <a:rPr lang="ru-RU" dirty="0" err="1">
                <a:latin typeface="Times New Roman" panose="02020603050405020304" pitchFamily="18" charset="0"/>
                <a:cs typeface="Times New Roman" panose="02020603050405020304" pitchFamily="18" charset="0"/>
              </a:rPr>
              <a:t>време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често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възникват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нужди</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промени</a:t>
            </a:r>
            <a:r>
              <a:rPr lang="ru-RU" dirty="0">
                <a:latin typeface="Times New Roman" panose="02020603050405020304" pitchFamily="18" charset="0"/>
                <a:cs typeface="Times New Roman" panose="02020603050405020304" pitchFamily="18" charset="0"/>
              </a:rPr>
              <a:t> – било в </a:t>
            </a:r>
            <a:r>
              <a:rPr lang="ru-RU" dirty="0" err="1">
                <a:latin typeface="Times New Roman" panose="02020603050405020304" pitchFamily="18" charset="0"/>
                <a:cs typeface="Times New Roman" panose="02020603050405020304" pitchFamily="18" charset="0"/>
              </a:rPr>
              <a:t>екипа</a:t>
            </a:r>
            <a:r>
              <a:rPr lang="ru-RU" dirty="0">
                <a:latin typeface="Times New Roman" panose="02020603050405020304" pitchFamily="18" charset="0"/>
                <a:cs typeface="Times New Roman" panose="02020603050405020304" pitchFamily="18" charset="0"/>
              </a:rPr>
              <a:t>, бюджета, </a:t>
            </a:r>
            <a:r>
              <a:rPr lang="ru-RU" dirty="0" err="1">
                <a:latin typeface="Times New Roman" panose="02020603050405020304" pitchFamily="18" charset="0"/>
                <a:cs typeface="Times New Roman" panose="02020603050405020304" pitchFamily="18" charset="0"/>
              </a:rPr>
              <a:t>времевия</a:t>
            </a:r>
            <a:r>
              <a:rPr lang="ru-RU" dirty="0">
                <a:latin typeface="Times New Roman" panose="02020603050405020304" pitchFamily="18" charset="0"/>
                <a:cs typeface="Times New Roman" panose="02020603050405020304" pitchFamily="18" charset="0"/>
              </a:rPr>
              <a:t> график или в обхвата на проекта. </a:t>
            </a:r>
            <a:r>
              <a:rPr lang="ru-RU" dirty="0" err="1">
                <a:latin typeface="Times New Roman" panose="02020603050405020304" pitchFamily="18" charset="0"/>
                <a:cs typeface="Times New Roman" panose="02020603050405020304" pitchFamily="18" charset="0"/>
              </a:rPr>
              <a:t>Тези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промени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могат</a:t>
            </a:r>
            <a:r>
              <a:rPr lang="ru-RU" dirty="0">
                <a:latin typeface="Times New Roman" panose="02020603050405020304" pitchFamily="18" charset="0"/>
                <a:cs typeface="Times New Roman" panose="02020603050405020304" pitchFamily="18" charset="0"/>
              </a:rPr>
              <a:t> да се</a:t>
            </a:r>
          </a:p>
          <a:p>
            <a:r>
              <a:rPr lang="ru-RU" dirty="0" err="1">
                <a:latin typeface="Times New Roman" panose="02020603050405020304" pitchFamily="18" charset="0"/>
                <a:cs typeface="Times New Roman" panose="02020603050405020304" pitchFamily="18" charset="0"/>
              </a:rPr>
              <a:t>дължат</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външни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фактори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непредвидени</a:t>
            </a:r>
            <a:r>
              <a:rPr lang="ru-RU" dirty="0">
                <a:latin typeface="Times New Roman" panose="02020603050405020304" pitchFamily="18" charset="0"/>
                <a:cs typeface="Times New Roman" panose="02020603050405020304" pitchFamily="18" charset="0"/>
              </a:rPr>
              <a:t> трудности или </a:t>
            </a:r>
            <a:r>
              <a:rPr lang="ru-RU" dirty="0" err="1">
                <a:latin typeface="Times New Roman" panose="02020603050405020304" pitchFamily="18" charset="0"/>
                <a:cs typeface="Times New Roman" panose="02020603050405020304" pitchFamily="18" charset="0"/>
              </a:rPr>
              <a:t>възникнали</a:t>
            </a:r>
            <a:r>
              <a:rPr lang="ru-RU" dirty="0">
                <a:latin typeface="Times New Roman" panose="02020603050405020304" pitchFamily="18" charset="0"/>
                <a:cs typeface="Times New Roman" panose="02020603050405020304" pitchFamily="18" charset="0"/>
              </a:rPr>
              <a:t> нови </a:t>
            </a:r>
            <a:r>
              <a:rPr lang="ru-RU" dirty="0" err="1">
                <a:latin typeface="Times New Roman" panose="02020603050405020304" pitchFamily="18" charset="0"/>
                <a:cs typeface="Times New Roman" panose="02020603050405020304" pitchFamily="18" charset="0"/>
              </a:rPr>
              <a:t>възможности</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проектите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финансирани</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Европейския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съюз</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задължително</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всяка значима </a:t>
            </a:r>
            <a:r>
              <a:rPr lang="ru-RU" dirty="0" err="1">
                <a:latin typeface="Times New Roman" panose="02020603050405020304" pitchFamily="18" charset="0"/>
                <a:cs typeface="Times New Roman" panose="02020603050405020304" pitchFamily="18" charset="0"/>
              </a:rPr>
              <a:t>промяна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предварително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съгласувана</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финансиращата</a:t>
            </a:r>
            <a:r>
              <a:rPr lang="ru-RU" dirty="0">
                <a:latin typeface="Times New Roman" panose="02020603050405020304" pitchFamily="18" charset="0"/>
                <a:cs typeface="Times New Roman" panose="02020603050405020304" pitchFamily="18" charset="0"/>
              </a:rPr>
              <a:t> институция. За </a:t>
            </a:r>
            <a:r>
              <a:rPr lang="ru-RU" dirty="0" err="1">
                <a:latin typeface="Times New Roman" panose="02020603050405020304" pitchFamily="18" charset="0"/>
                <a:cs typeface="Times New Roman" panose="02020603050405020304" pitchFamily="18" charset="0"/>
              </a:rPr>
              <a:t>тази</a:t>
            </a:r>
            <a:r>
              <a:rPr lang="ru-RU" dirty="0">
                <a:latin typeface="Times New Roman" panose="02020603050405020304" pitchFamily="18" charset="0"/>
                <a:cs typeface="Times New Roman" panose="02020603050405020304" pitchFamily="18" charset="0"/>
              </a:rPr>
              <a:t> цел се </a:t>
            </a:r>
            <a:r>
              <a:rPr lang="ru-RU" dirty="0" err="1">
                <a:latin typeface="Times New Roman" panose="02020603050405020304" pitchFamily="18" charset="0"/>
                <a:cs typeface="Times New Roman" panose="02020603050405020304" pitchFamily="18" charset="0"/>
              </a:rPr>
              <a:t>използва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адендум</a:t>
            </a:r>
            <a:r>
              <a:rPr lang="ru-RU" dirty="0">
                <a:latin typeface="Times New Roman" panose="02020603050405020304" pitchFamily="18" charset="0"/>
                <a:cs typeface="Times New Roman" panose="02020603050405020304" pitchFamily="18" charset="0"/>
              </a:rPr>
              <a:t> – официален документ, </a:t>
            </a:r>
            <a:r>
              <a:rPr lang="ru-RU" dirty="0" err="1">
                <a:latin typeface="Times New Roman" panose="02020603050405020304" pitchFamily="18" charset="0"/>
                <a:cs typeface="Times New Roman" panose="02020603050405020304" pitchFamily="18" charset="0"/>
              </a:rPr>
              <a:t>който</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допълва</a:t>
            </a:r>
            <a:r>
              <a:rPr lang="ru-RU" dirty="0">
                <a:latin typeface="Times New Roman" panose="02020603050405020304" pitchFamily="18" charset="0"/>
                <a:cs typeface="Times New Roman" panose="02020603050405020304" pitchFamily="18" charset="0"/>
              </a:rPr>
              <a:t> или </a:t>
            </a:r>
            <a:r>
              <a:rPr lang="ru-RU" dirty="0" err="1">
                <a:latin typeface="Times New Roman" panose="02020603050405020304" pitchFamily="18" charset="0"/>
                <a:cs typeface="Times New Roman" panose="02020603050405020304" pitchFamily="18" charset="0"/>
              </a:rPr>
              <a:t>изменя</a:t>
            </a:r>
            <a:r>
              <a:rPr lang="ru-RU" dirty="0">
                <a:latin typeface="Times New Roman" panose="02020603050405020304" pitchFamily="18" charset="0"/>
                <a:cs typeface="Times New Roman" panose="02020603050405020304" pitchFamily="18" charset="0"/>
              </a:rPr>
              <a:t> вече подписания договор. </a:t>
            </a:r>
            <a:r>
              <a:rPr lang="ru-RU" dirty="0" err="1">
                <a:latin typeface="Times New Roman" panose="02020603050405020304" pitchFamily="18" charset="0"/>
                <a:cs typeface="Times New Roman" panose="02020603050405020304" pitchFamily="18" charset="0"/>
              </a:rPr>
              <a:t>Адендумът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съдържа</a:t>
            </a:r>
            <a:r>
              <a:rPr lang="ru-RU" dirty="0">
                <a:latin typeface="Times New Roman" panose="02020603050405020304" pitchFamily="18" charset="0"/>
                <a:cs typeface="Times New Roman" panose="02020603050405020304" pitchFamily="18" charset="0"/>
              </a:rPr>
              <a:t> конкретно описание на </a:t>
            </a:r>
            <a:r>
              <a:rPr lang="ru-RU" dirty="0" err="1">
                <a:latin typeface="Times New Roman" panose="02020603050405020304" pitchFamily="18" charset="0"/>
                <a:cs typeface="Times New Roman" panose="02020603050405020304" pitchFamily="18" charset="0"/>
              </a:rPr>
              <a:t>промяната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нейните</a:t>
            </a:r>
            <a:r>
              <a:rPr lang="ru-RU" dirty="0">
                <a:latin typeface="Times New Roman" panose="02020603050405020304" pitchFamily="18" charset="0"/>
                <a:cs typeface="Times New Roman" panose="02020603050405020304" pitchFamily="18" charset="0"/>
              </a:rPr>
              <a:t> причини и </a:t>
            </a:r>
            <a:r>
              <a:rPr lang="ru-RU" dirty="0" err="1">
                <a:latin typeface="Times New Roman" panose="02020603050405020304" pitchFamily="18" charset="0"/>
                <a:cs typeface="Times New Roman" panose="02020603050405020304" pitchFamily="18" charset="0"/>
              </a:rPr>
              <a:t>влиянието</a:t>
            </a:r>
            <a:r>
              <a:rPr lang="ru-RU" dirty="0">
                <a:latin typeface="Times New Roman" panose="02020603050405020304" pitchFamily="18" charset="0"/>
                <a:cs typeface="Times New Roman" panose="02020603050405020304" pitchFamily="18" charset="0"/>
              </a:rPr>
              <a:t> ѝ </a:t>
            </a:r>
            <a:r>
              <a:rPr lang="ru-RU" dirty="0" err="1">
                <a:latin typeface="Times New Roman" panose="02020603050405020304" pitchFamily="18" charset="0"/>
                <a:cs typeface="Times New Roman" panose="02020603050405020304" pitchFamily="18" charset="0"/>
              </a:rPr>
              <a:t>върху</a:t>
            </a:r>
            <a:r>
              <a:rPr lang="ru-RU" dirty="0">
                <a:latin typeface="Times New Roman" panose="02020603050405020304" pitchFamily="18" charset="0"/>
                <a:cs typeface="Times New Roman" panose="02020603050405020304" pitchFamily="18" charset="0"/>
              </a:rPr>
              <a:t> целите, бюджета и</a:t>
            </a:r>
          </a:p>
          <a:p>
            <a:r>
              <a:rPr lang="ru-RU" dirty="0" err="1">
                <a:latin typeface="Times New Roman" panose="02020603050405020304" pitchFamily="18" charset="0"/>
                <a:cs typeface="Times New Roman" panose="02020603050405020304" pitchFamily="18" charset="0"/>
              </a:rPr>
              <a:t>сроковете</a:t>
            </a:r>
            <a:r>
              <a:rPr lang="ru-RU" dirty="0">
                <a:latin typeface="Times New Roman" panose="02020603050405020304" pitchFamily="18" charset="0"/>
                <a:cs typeface="Times New Roman" panose="02020603050405020304" pitchFamily="18" charset="0"/>
              </a:rPr>
              <a:t> на проекта. След одобрение от </a:t>
            </a:r>
            <a:r>
              <a:rPr lang="ru-RU" dirty="0" err="1">
                <a:latin typeface="Times New Roman" panose="02020603050405020304" pitchFamily="18" charset="0"/>
                <a:cs typeface="Times New Roman" panose="02020603050405020304" pitchFamily="18" charset="0"/>
              </a:rPr>
              <a:t>финансиращия</a:t>
            </a:r>
            <a:r>
              <a:rPr lang="ru-RU" dirty="0">
                <a:latin typeface="Times New Roman" panose="02020603050405020304" pitchFamily="18" charset="0"/>
                <a:cs typeface="Times New Roman" panose="02020603050405020304" pitchFamily="18" charset="0"/>
              </a:rPr>
              <a:t> орган, </a:t>
            </a:r>
            <a:r>
              <a:rPr lang="ru-RU" dirty="0" err="1">
                <a:latin typeface="Times New Roman" panose="02020603050405020304" pitchFamily="18" charset="0"/>
                <a:cs typeface="Times New Roman" panose="02020603050405020304" pitchFamily="18" charset="0"/>
              </a:rPr>
              <a:t>адендумът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правна</a:t>
            </a:r>
            <a:r>
              <a:rPr lang="ru-RU" dirty="0">
                <a:latin typeface="Times New Roman" panose="02020603050405020304" pitchFamily="18" charset="0"/>
                <a:cs typeface="Times New Roman" panose="02020603050405020304" pitchFamily="18" charset="0"/>
              </a:rPr>
              <a:t> сила на </a:t>
            </a:r>
            <a:r>
              <a:rPr lang="ru-RU" dirty="0" err="1">
                <a:latin typeface="Times New Roman" panose="02020603050405020304" pitchFamily="18" charset="0"/>
                <a:cs typeface="Times New Roman" panose="02020603050405020304" pitchFamily="18" charset="0"/>
              </a:rPr>
              <a:t>промените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гарантира</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на проекта </a:t>
            </a:r>
            <a:r>
              <a:rPr lang="ru-RU" dirty="0" err="1">
                <a:latin typeface="Times New Roman" panose="02020603050405020304" pitchFamily="18" charset="0"/>
                <a:cs typeface="Times New Roman" panose="02020603050405020304" pitchFamily="18" charset="0"/>
              </a:rPr>
              <a:t>остава</a:t>
            </a:r>
            <a:r>
              <a:rPr lang="ru-RU" dirty="0">
                <a:latin typeface="Times New Roman" panose="02020603050405020304" pitchFamily="18" charset="0"/>
                <a:cs typeface="Times New Roman" panose="02020603050405020304" pitchFamily="18" charset="0"/>
              </a:rPr>
              <a:t> в</a:t>
            </a:r>
          </a:p>
          <a:p>
            <a:r>
              <a:rPr lang="ru-RU" dirty="0" err="1">
                <a:latin typeface="Times New Roman" panose="02020603050405020304" pitchFamily="18" charset="0"/>
                <a:cs typeface="Times New Roman" panose="02020603050405020304" pitchFamily="18" charset="0"/>
              </a:rPr>
              <a:t>съответствие</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договорените</a:t>
            </a:r>
            <a:r>
              <a:rPr lang="ru-RU" dirty="0">
                <a:latin typeface="Times New Roman" panose="02020603050405020304" pitchFamily="18" charset="0"/>
                <a:cs typeface="Times New Roman" panose="02020603050405020304" pitchFamily="18" charset="0"/>
              </a:rPr>
              <a:t> условия.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промените</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този</a:t>
            </a:r>
            <a:r>
              <a:rPr lang="ru-RU" dirty="0">
                <a:latin typeface="Times New Roman" panose="02020603050405020304" pitchFamily="18" charset="0"/>
                <a:cs typeface="Times New Roman" panose="02020603050405020304" pitchFamily="18" charset="0"/>
              </a:rPr>
              <a:t> начин </a:t>
            </a:r>
            <a:r>
              <a:rPr lang="ru-RU" dirty="0" err="1">
                <a:latin typeface="Times New Roman" panose="02020603050405020304" pitchFamily="18" charset="0"/>
                <a:cs typeface="Times New Roman" panose="02020603050405020304" pitchFamily="18" charset="0"/>
              </a:rPr>
              <a:t>осигурява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прозрачност</a:t>
            </a:r>
            <a:r>
              <a:rPr lang="ru-RU" dirty="0">
                <a:latin typeface="Times New Roman" panose="02020603050405020304" pitchFamily="18" charset="0"/>
                <a:cs typeface="Times New Roman" panose="02020603050405020304" pitchFamily="18" charset="0"/>
              </a:rPr>
              <a:t>, контрол и </a:t>
            </a:r>
            <a:r>
              <a:rPr lang="ru-RU" dirty="0" err="1">
                <a:latin typeface="Times New Roman" panose="02020603050405020304" pitchFamily="18" charset="0"/>
                <a:cs typeface="Times New Roman" panose="02020603050405020304" pitchFamily="18" charset="0"/>
              </a:rPr>
              <a:t>устойчивост</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реализацията</a:t>
            </a:r>
            <a:r>
              <a:rPr lang="ru-RU" dirty="0">
                <a:latin typeface="Times New Roman" panose="02020603050405020304" pitchFamily="18" charset="0"/>
                <a:cs typeface="Times New Roman" panose="02020603050405020304" pitchFamily="18" charset="0"/>
              </a:rPr>
              <a:t> на проекта.</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21</a:t>
            </a:fld>
            <a:endParaRPr lang="bg-BG"/>
          </a:p>
        </p:txBody>
      </p:sp>
    </p:spTree>
    <p:extLst>
      <p:ext uri="{BB962C8B-B14F-4D97-AF65-F5344CB8AC3E}">
        <p14:creationId xmlns:p14="http://schemas.microsoft.com/office/powerpoint/2010/main" val="2691503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знанията</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ключов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който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подпомага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използването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съществуващ</a:t>
            </a:r>
            <a:r>
              <a:rPr lang="ru-RU" dirty="0">
                <a:latin typeface="Times New Roman" panose="02020603050405020304" pitchFamily="18" charset="0"/>
                <a:cs typeface="Times New Roman" panose="02020603050405020304" pitchFamily="18" charset="0"/>
              </a:rPr>
              <a:t> опит, извлечен от </a:t>
            </a:r>
            <a:r>
              <a:rPr lang="ru-RU" dirty="0" err="1">
                <a:latin typeface="Times New Roman" panose="02020603050405020304" pitchFamily="18" charset="0"/>
                <a:cs typeface="Times New Roman" panose="02020603050405020304" pitchFamily="18" charset="0"/>
              </a:rPr>
              <a:t>предишни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същевременно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насърчава</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създаването</a:t>
            </a:r>
            <a:r>
              <a:rPr lang="ru-RU" dirty="0">
                <a:latin typeface="Times New Roman" panose="02020603050405020304" pitchFamily="18" charset="0"/>
                <a:cs typeface="Times New Roman" panose="02020603050405020304" pitchFamily="18" charset="0"/>
              </a:rPr>
              <a:t> на ново знание.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знание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техническо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и организационно – </a:t>
            </a:r>
            <a:r>
              <a:rPr lang="ru-RU" dirty="0" err="1">
                <a:latin typeface="Times New Roman" panose="02020603050405020304" pitchFamily="18" charset="0"/>
                <a:cs typeface="Times New Roman" panose="02020603050405020304" pitchFamily="18" charset="0"/>
              </a:rPr>
              <a:t>свързано</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процеси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комуникация</a:t>
            </a:r>
            <a:r>
              <a:rPr lang="ru-RU" dirty="0">
                <a:latin typeface="Times New Roman" panose="02020603050405020304" pitchFamily="18" charset="0"/>
                <a:cs typeface="Times New Roman" panose="02020603050405020304" pitchFamily="18" charset="0"/>
              </a:rPr>
              <a:t>, управление на </a:t>
            </a:r>
            <a:r>
              <a:rPr lang="ru-RU" dirty="0" err="1">
                <a:latin typeface="Times New Roman" panose="02020603050405020304" pitchFamily="18" charset="0"/>
                <a:cs typeface="Times New Roman" panose="02020603050405020304" pitchFamily="18" charset="0"/>
              </a:rPr>
              <a:t>рискове</a:t>
            </a:r>
            <a:r>
              <a:rPr lang="ru-RU" dirty="0">
                <a:latin typeface="Times New Roman" panose="02020603050405020304" pitchFamily="18" charset="0"/>
                <a:cs typeface="Times New Roman" panose="02020603050405020304" pitchFamily="18" charset="0"/>
              </a:rPr>
              <a:t> и</a:t>
            </a:r>
          </a:p>
          <a:p>
            <a:r>
              <a:rPr lang="ru-RU" dirty="0" err="1">
                <a:latin typeface="Times New Roman" panose="02020603050405020304" pitchFamily="18" charset="0"/>
                <a:cs typeface="Times New Roman" panose="02020603050405020304" pitchFamily="18" charset="0"/>
              </a:rPr>
              <a:t>други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аспекти</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на проекта. Чрез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знанията</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гарантира</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уроците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научени</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време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текущия</a:t>
            </a:r>
            <a:r>
              <a:rPr lang="ru-RU" dirty="0">
                <a:latin typeface="Times New Roman" panose="02020603050405020304" pitchFamily="18" charset="0"/>
                <a:cs typeface="Times New Roman" panose="02020603050405020304" pitchFamily="18" charset="0"/>
              </a:rPr>
              <a:t> проект, се </a:t>
            </a:r>
            <a:r>
              <a:rPr lang="ru-RU" dirty="0" err="1">
                <a:latin typeface="Times New Roman" panose="02020603050405020304" pitchFamily="18" charset="0"/>
                <a:cs typeface="Times New Roman" panose="02020603050405020304" pitchFamily="18" charset="0"/>
              </a:rPr>
              <a:t>документират</a:t>
            </a:r>
            <a:r>
              <a:rPr lang="ru-RU" dirty="0">
                <a:latin typeface="Times New Roman" panose="02020603050405020304" pitchFamily="18" charset="0"/>
                <a:cs typeface="Times New Roman" panose="02020603050405020304" pitchFamily="18" charset="0"/>
              </a:rPr>
              <a:t> и</a:t>
            </a:r>
          </a:p>
          <a:p>
            <a:r>
              <a:rPr lang="ru-RU" dirty="0" err="1">
                <a:latin typeface="Times New Roman" panose="02020603050405020304" pitchFamily="18" charset="0"/>
                <a:cs typeface="Times New Roman" panose="02020603050405020304" pitchFamily="18" charset="0"/>
              </a:rPr>
              <a:t>предават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нататък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бъдещи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екипи</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могат</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ги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използват</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подобряване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резултатите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формални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срещи</a:t>
            </a:r>
            <a:r>
              <a:rPr lang="ru-RU" dirty="0">
                <a:latin typeface="Times New Roman" panose="02020603050405020304" pitchFamily="18" charset="0"/>
                <a:cs typeface="Times New Roman" panose="02020603050405020304" pitchFamily="18" charset="0"/>
              </a:rPr>
              <a:t> за</a:t>
            </a:r>
          </a:p>
          <a:p>
            <a:r>
              <a:rPr lang="ru-RU" dirty="0" err="1">
                <a:latin typeface="Times New Roman" panose="02020603050405020304" pitchFamily="18" charset="0"/>
                <a:cs typeface="Times New Roman" panose="02020603050405020304" pitchFamily="18" charset="0"/>
              </a:rPr>
              <a:t>споделяне</a:t>
            </a:r>
            <a:r>
              <a:rPr lang="ru-RU" dirty="0">
                <a:latin typeface="Times New Roman" panose="02020603050405020304" pitchFamily="18" charset="0"/>
                <a:cs typeface="Times New Roman" panose="02020603050405020304" pitchFamily="18" charset="0"/>
              </a:rPr>
              <a:t> на опит, </a:t>
            </a:r>
            <a:r>
              <a:rPr lang="ru-RU" dirty="0" err="1">
                <a:latin typeface="Times New Roman" panose="02020603050405020304" pitchFamily="18" charset="0"/>
                <a:cs typeface="Times New Roman" panose="02020603050405020304" pitchFamily="18" charset="0"/>
              </a:rPr>
              <a:t>отчети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анализи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неформални</a:t>
            </a:r>
            <a:r>
              <a:rPr lang="ru-RU" dirty="0">
                <a:latin typeface="Times New Roman" panose="02020603050405020304" pitchFamily="18" charset="0"/>
                <a:cs typeface="Times New Roman" panose="02020603050405020304" pitchFamily="18" charset="0"/>
              </a:rPr>
              <a:t> – обмен на знания в </a:t>
            </a:r>
            <a:r>
              <a:rPr lang="ru-RU" dirty="0" err="1">
                <a:latin typeface="Times New Roman" panose="02020603050405020304" pitchFamily="18" charset="0"/>
                <a:cs typeface="Times New Roman" panose="02020603050405020304" pitchFamily="18" charset="0"/>
              </a:rPr>
              <a:t>рамките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екипа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знания </a:t>
            </a:r>
            <a:r>
              <a:rPr lang="ru-RU" dirty="0" err="1">
                <a:latin typeface="Times New Roman" panose="02020603050405020304" pitchFamily="18" charset="0"/>
                <a:cs typeface="Times New Roman" panose="02020603050405020304" pitchFamily="18" charset="0"/>
              </a:rPr>
              <a:t>следва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интегрирано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още</a:t>
            </a:r>
            <a:r>
              <a:rPr lang="ru-RU" dirty="0">
                <a:latin typeface="Times New Roman" panose="02020603050405020304" pitchFamily="18" charset="0"/>
                <a:cs typeface="Times New Roman" panose="02020603050405020304" pitchFamily="18" charset="0"/>
              </a:rPr>
              <a:t> от</a:t>
            </a:r>
          </a:p>
          <a:p>
            <a:r>
              <a:rPr lang="ru-RU" dirty="0" err="1">
                <a:latin typeface="Times New Roman" panose="02020603050405020304" pitchFamily="18" charset="0"/>
                <a:cs typeface="Times New Roman" panose="02020603050405020304" pitchFamily="18" charset="0"/>
              </a:rPr>
              <a:t>началото</a:t>
            </a:r>
            <a:r>
              <a:rPr lang="ru-RU" dirty="0">
                <a:latin typeface="Times New Roman" panose="02020603050405020304" pitchFamily="18" charset="0"/>
                <a:cs typeface="Times New Roman" panose="02020603050405020304" pitchFamily="18" charset="0"/>
              </a:rPr>
              <a:t> на проекта, за да се </a:t>
            </a:r>
            <a:r>
              <a:rPr lang="ru-RU" dirty="0" err="1">
                <a:latin typeface="Times New Roman" panose="02020603050405020304" pitchFamily="18" charset="0"/>
                <a:cs typeface="Times New Roman" panose="02020603050405020304" pitchFamily="18" charset="0"/>
              </a:rPr>
              <a:t>превърне</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естествена</a:t>
            </a:r>
            <a:r>
              <a:rPr lang="ru-RU" dirty="0">
                <a:latin typeface="Times New Roman" panose="02020603050405020304" pitchFamily="18" charset="0"/>
                <a:cs typeface="Times New Roman" panose="02020603050405020304" pitchFamily="18" charset="0"/>
              </a:rPr>
              <a:t> част от </a:t>
            </a:r>
            <a:r>
              <a:rPr lang="ru-RU" dirty="0" err="1">
                <a:latin typeface="Times New Roman" panose="02020603050405020304" pitchFamily="18" charset="0"/>
                <a:cs typeface="Times New Roman" panose="02020603050405020304" pitchFamily="18" charset="0"/>
              </a:rPr>
              <a:t>работния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a:t>
            </a:r>
            <a:r>
              <a:rPr lang="ru-RU" dirty="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Целта</a:t>
            </a:r>
            <a:r>
              <a:rPr lang="ru-RU" dirty="0">
                <a:latin typeface="Times New Roman" panose="02020603050405020304" pitchFamily="18" charset="0"/>
                <a:cs typeface="Times New Roman" panose="02020603050405020304" pitchFamily="18" charset="0"/>
              </a:rPr>
              <a:t> е не само да се </a:t>
            </a:r>
            <a:r>
              <a:rPr lang="ru-RU" dirty="0" err="1">
                <a:latin typeface="Times New Roman" panose="02020603050405020304" pitchFamily="18" charset="0"/>
                <a:cs typeface="Times New Roman" panose="02020603050405020304" pitchFamily="18" charset="0"/>
              </a:rPr>
              <a:t>подобри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на проекта, но и да се </a:t>
            </a:r>
            <a:r>
              <a:rPr lang="ru-RU" dirty="0" err="1">
                <a:latin typeface="Times New Roman" panose="02020603050405020304" pitchFamily="18" charset="0"/>
                <a:cs typeface="Times New Roman" panose="02020603050405020304" pitchFamily="18" charset="0"/>
              </a:rPr>
              <a:t>натрупа</a:t>
            </a:r>
            <a:r>
              <a:rPr lang="ru-RU" dirty="0">
                <a:latin typeface="Times New Roman" panose="02020603050405020304" pitchFamily="18" charset="0"/>
                <a:cs typeface="Times New Roman" panose="02020603050405020304" pitchFamily="18" charset="0"/>
              </a:rPr>
              <a:t> организационно </a:t>
            </a:r>
            <a:r>
              <a:rPr lang="ru-RU" dirty="0" err="1">
                <a:latin typeface="Times New Roman" panose="02020603050405020304" pitchFamily="18" charset="0"/>
                <a:cs typeface="Times New Roman" panose="02020603050405020304" pitchFamily="18" charset="0"/>
              </a:rPr>
              <a:t>учене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което</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създаде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стратегическо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предимство</a:t>
            </a:r>
            <a:r>
              <a:rPr lang="ru-RU" dirty="0">
                <a:latin typeface="Times New Roman" panose="02020603050405020304" pitchFamily="18" charset="0"/>
                <a:cs typeface="Times New Roman" panose="02020603050405020304" pitchFamily="18" charset="0"/>
              </a:rPr>
              <a:t> за</a:t>
            </a:r>
          </a:p>
          <a:p>
            <a:r>
              <a:rPr lang="ru-RU" dirty="0" err="1">
                <a:latin typeface="Times New Roman" panose="02020603050405020304" pitchFamily="18" charset="0"/>
                <a:cs typeface="Times New Roman" panose="02020603050405020304" pitchFamily="18" charset="0"/>
              </a:rPr>
              <a:t>организацията</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дългосрочен</a:t>
            </a:r>
            <a:r>
              <a:rPr lang="ru-RU" dirty="0">
                <a:latin typeface="Times New Roman" panose="02020603050405020304" pitchFamily="18" charset="0"/>
                <a:cs typeface="Times New Roman" panose="02020603050405020304" pitchFamily="18" charset="0"/>
              </a:rPr>
              <a:t> план.</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22</a:t>
            </a:fld>
            <a:endParaRPr lang="bg-BG"/>
          </a:p>
        </p:txBody>
      </p:sp>
    </p:spTree>
    <p:extLst>
      <p:ext uri="{BB962C8B-B14F-4D97-AF65-F5344CB8AC3E}">
        <p14:creationId xmlns:p14="http://schemas.microsoft.com/office/powerpoint/2010/main" val="1376149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обхвата на проекта е от </a:t>
            </a:r>
            <a:r>
              <a:rPr lang="ru-RU" dirty="0" err="1">
                <a:latin typeface="Times New Roman" panose="02020603050405020304" pitchFamily="18" charset="0"/>
                <a:cs typeface="Times New Roman" panose="02020603050405020304" pitchFamily="18" charset="0"/>
              </a:rPr>
              <a:t>изключителна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важност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защото</a:t>
            </a:r>
            <a:r>
              <a:rPr lang="ru-RU" dirty="0">
                <a:latin typeface="Times New Roman" panose="02020603050405020304" pitchFamily="18" charset="0"/>
                <a:cs typeface="Times New Roman" panose="02020603050405020304" pitchFamily="18" charset="0"/>
              </a:rPr>
              <a:t> определя </a:t>
            </a:r>
            <a:r>
              <a:rPr lang="ru-RU" dirty="0" err="1">
                <a:latin typeface="Times New Roman" panose="02020603050405020304" pitchFamily="18" charset="0"/>
                <a:cs typeface="Times New Roman" panose="02020603050405020304" pitchFamily="18" charset="0"/>
              </a:rPr>
              <a:t>какво</a:t>
            </a:r>
            <a:r>
              <a:rPr lang="ru-RU" dirty="0">
                <a:latin typeface="Times New Roman" panose="02020603050405020304" pitchFamily="18" charset="0"/>
                <a:cs typeface="Times New Roman" panose="02020603050405020304" pitchFamily="18" charset="0"/>
              </a:rPr>
              <a:t> точно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включено в проекта и </a:t>
            </a:r>
            <a:r>
              <a:rPr lang="ru-RU" dirty="0" err="1">
                <a:latin typeface="Times New Roman" panose="02020603050405020304" pitchFamily="18" charset="0"/>
                <a:cs typeface="Times New Roman" panose="02020603050405020304" pitchFamily="18" charset="0"/>
              </a:rPr>
              <a:t>какво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остане </a:t>
            </a:r>
            <a:r>
              <a:rPr lang="ru-RU" dirty="0" err="1">
                <a:latin typeface="Times New Roman" panose="02020603050405020304" pitchFamily="18" charset="0"/>
                <a:cs typeface="Times New Roman" panose="02020603050405020304" pitchFamily="18" charset="0"/>
              </a:rPr>
              <a:t>извън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неговите</a:t>
            </a:r>
            <a:r>
              <a:rPr lang="ru-RU" dirty="0">
                <a:latin typeface="Times New Roman" panose="02020603050405020304" pitchFamily="18" charset="0"/>
                <a:cs typeface="Times New Roman" panose="02020603050405020304" pitchFamily="18" charset="0"/>
              </a:rPr>
              <a:t> рамки.</a:t>
            </a:r>
          </a:p>
          <a:p>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характеристиките</a:t>
            </a:r>
            <a:r>
              <a:rPr lang="ru-RU" dirty="0">
                <a:latin typeface="Times New Roman" panose="02020603050405020304" pitchFamily="18" charset="0"/>
                <a:cs typeface="Times New Roman" panose="02020603050405020304" pitchFamily="18" charset="0"/>
              </a:rPr>
              <a:t> на продукта,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и обхвата на </a:t>
            </a:r>
            <a:r>
              <a:rPr lang="ru-RU" dirty="0" err="1">
                <a:latin typeface="Times New Roman" panose="02020603050405020304" pitchFamily="18" charset="0"/>
                <a:cs typeface="Times New Roman" panose="02020603050405020304" pitchFamily="18" charset="0"/>
              </a:rPr>
              <a:t>работата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която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се </a:t>
            </a:r>
            <a:r>
              <a:rPr lang="ru-RU" dirty="0" err="1">
                <a:latin typeface="Times New Roman" panose="02020603050405020304" pitchFamily="18" charset="0"/>
                <a:cs typeface="Times New Roman" panose="02020603050405020304" pitchFamily="18" charset="0"/>
              </a:rPr>
              <a:t>извърши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Ясното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дефиниране</a:t>
            </a:r>
            <a:r>
              <a:rPr lang="ru-RU" dirty="0">
                <a:latin typeface="Times New Roman" panose="02020603050405020304" pitchFamily="18" charset="0"/>
                <a:cs typeface="Times New Roman" panose="02020603050405020304" pitchFamily="18" charset="0"/>
              </a:rPr>
              <a:t> на обхвата </a:t>
            </a:r>
            <a:r>
              <a:rPr lang="ru-RU" dirty="0" err="1">
                <a:latin typeface="Times New Roman" panose="02020603050405020304" pitchFamily="18" charset="0"/>
                <a:cs typeface="Times New Roman" panose="02020603050405020304" pitchFamily="18" charset="0"/>
              </a:rPr>
              <a:t>помага</a:t>
            </a:r>
            <a:r>
              <a:rPr lang="ru-RU" dirty="0">
                <a:latin typeface="Times New Roman" panose="02020603050405020304" pitchFamily="18" charset="0"/>
                <a:cs typeface="Times New Roman" panose="02020603050405020304" pitchFamily="18" charset="0"/>
              </a:rPr>
              <a:t> да избегнем</a:t>
            </a:r>
          </a:p>
          <a:p>
            <a:r>
              <a:rPr lang="ru-RU" dirty="0" err="1">
                <a:latin typeface="Times New Roman" panose="02020603050405020304" pitchFamily="18" charset="0"/>
                <a:cs typeface="Times New Roman" panose="02020603050405020304" pitchFamily="18" charset="0"/>
              </a:rPr>
              <a:t>неочаквани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разширения</a:t>
            </a:r>
            <a:r>
              <a:rPr lang="ru-RU" dirty="0">
                <a:latin typeface="Times New Roman" panose="02020603050405020304" pitchFamily="18" charset="0"/>
                <a:cs typeface="Times New Roman" panose="02020603050405020304" pitchFamily="18" charset="0"/>
              </a:rPr>
              <a:t> на проекта, </a:t>
            </a:r>
            <a:r>
              <a:rPr lang="ru-RU" dirty="0" err="1">
                <a:latin typeface="Times New Roman" panose="02020603050405020304" pitchFamily="18" charset="0"/>
                <a:cs typeface="Times New Roman" panose="02020603050405020304" pitchFamily="18" charset="0"/>
              </a:rPr>
              <a:t>допълнителни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разходи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закъснения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обхвата </a:t>
            </a:r>
            <a:r>
              <a:rPr lang="ru-RU" dirty="0" err="1">
                <a:latin typeface="Times New Roman" panose="02020603050405020304" pitchFamily="18" charset="0"/>
                <a:cs typeface="Times New Roman" panose="02020603050405020304" pitchFamily="18" charset="0"/>
              </a:rPr>
              <a:t>изисква</a:t>
            </a:r>
            <a:r>
              <a:rPr lang="ru-RU" dirty="0">
                <a:latin typeface="Times New Roman" panose="02020603050405020304" pitchFamily="18" charset="0"/>
                <a:cs typeface="Times New Roman" panose="02020603050405020304" pitchFamily="18" charset="0"/>
              </a:rPr>
              <a:t> постоянна </a:t>
            </a:r>
            <a:r>
              <a:rPr lang="ru-RU" dirty="0" err="1">
                <a:latin typeface="Times New Roman" panose="02020603050405020304" pitchFamily="18" charset="0"/>
                <a:cs typeface="Times New Roman" panose="02020603050405020304" pitchFamily="18" charset="0"/>
              </a:rPr>
              <a:t>комуникация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заинтересованите</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страни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валидиране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резултатите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контрол</a:t>
            </a:r>
            <a:r>
              <a:rPr lang="ru-RU" dirty="0">
                <a:latin typeface="Times New Roman" panose="02020603050405020304" pitchFamily="18" charset="0"/>
                <a:cs typeface="Times New Roman" panose="02020603050405020304" pitchFamily="18" charset="0"/>
              </a:rPr>
              <a:t> на всяка </a:t>
            </a:r>
            <a:r>
              <a:rPr lang="ru-RU" dirty="0" err="1">
                <a:latin typeface="Times New Roman" panose="02020603050405020304" pitchFamily="18" charset="0"/>
                <a:cs typeface="Times New Roman" panose="02020603050405020304" pitchFamily="18" charset="0"/>
              </a:rPr>
              <a:t>промяна</a:t>
            </a:r>
            <a:r>
              <a:rPr lang="ru-RU" dirty="0">
                <a:latin typeface="Times New Roman" panose="02020603050405020304" pitchFamily="18" charset="0"/>
                <a:cs typeface="Times New Roman" panose="02020603050405020304" pitchFamily="18" charset="0"/>
              </a:rPr>
              <a:t>. Важно е да се следи дали </a:t>
            </a:r>
            <a:r>
              <a:rPr lang="ru-RU" dirty="0" err="1">
                <a:latin typeface="Times New Roman" panose="02020603050405020304" pitchFamily="18" charset="0"/>
                <a:cs typeface="Times New Roman" panose="02020603050405020304" pitchFamily="18" charset="0"/>
              </a:rPr>
              <a:t>извършваната</a:t>
            </a:r>
            <a:r>
              <a:rPr lang="ru-RU" dirty="0">
                <a:latin typeface="Times New Roman" panose="02020603050405020304" pitchFamily="18" charset="0"/>
                <a:cs typeface="Times New Roman" panose="02020603050405020304" pitchFamily="18" charset="0"/>
              </a:rPr>
              <a:t> работа </a:t>
            </a:r>
            <a:r>
              <a:rPr lang="ru-RU" dirty="0" err="1">
                <a:latin typeface="Times New Roman" panose="02020603050405020304" pitchFamily="18" charset="0"/>
                <a:cs typeface="Times New Roman" panose="02020603050405020304" pitchFamily="18" charset="0"/>
              </a:rPr>
              <a:t>отговаря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предварително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поставените</a:t>
            </a:r>
            <a:r>
              <a:rPr lang="ru-RU" dirty="0">
                <a:latin typeface="Times New Roman" panose="02020603050405020304" pitchFamily="18" charset="0"/>
                <a:cs typeface="Times New Roman" panose="02020603050405020304" pitchFamily="18" charset="0"/>
              </a:rPr>
              <a:t> цели,</a:t>
            </a:r>
          </a:p>
          <a:p>
            <a:r>
              <a:rPr lang="ru-RU" dirty="0">
                <a:latin typeface="Times New Roman" panose="02020603050405020304" pitchFamily="18" charset="0"/>
                <a:cs typeface="Times New Roman" panose="02020603050405020304" pitchFamily="18" charset="0"/>
              </a:rPr>
              <a:t>за да се </a:t>
            </a:r>
            <a:r>
              <a:rPr lang="ru-RU" dirty="0" err="1">
                <a:latin typeface="Times New Roman" panose="02020603050405020304" pitchFamily="18" charset="0"/>
                <a:cs typeface="Times New Roman" panose="02020603050405020304" pitchFamily="18" charset="0"/>
              </a:rPr>
              <a:t>гарантира</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проектът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приключи успешно и в </a:t>
            </a:r>
            <a:r>
              <a:rPr lang="ru-RU" dirty="0" err="1">
                <a:latin typeface="Times New Roman" panose="02020603050405020304" pitchFamily="18" charset="0"/>
                <a:cs typeface="Times New Roman" panose="02020603050405020304" pitchFamily="18" charset="0"/>
              </a:rPr>
              <a:t>рамките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договорените</a:t>
            </a:r>
            <a:r>
              <a:rPr lang="ru-RU" dirty="0">
                <a:latin typeface="Times New Roman" panose="02020603050405020304" pitchFamily="18" charset="0"/>
                <a:cs typeface="Times New Roman" panose="02020603050405020304" pitchFamily="18" charset="0"/>
              </a:rPr>
              <a:t> условия.</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23</a:t>
            </a:fld>
            <a:endParaRPr lang="bg-BG"/>
          </a:p>
        </p:txBody>
      </p:sp>
    </p:spTree>
    <p:extLst>
      <p:ext uri="{BB962C8B-B14F-4D97-AF65-F5344CB8AC3E}">
        <p14:creationId xmlns:p14="http://schemas.microsoft.com/office/powerpoint/2010/main" val="3821420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разходите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процесите</a:t>
            </a:r>
            <a:r>
              <a:rPr lang="ru-RU" dirty="0">
                <a:latin typeface="Times New Roman" panose="02020603050405020304" pitchFamily="18" charset="0"/>
                <a:cs typeface="Times New Roman" panose="02020603050405020304" pitchFamily="18" charset="0"/>
              </a:rPr>
              <a:t>, чрез </a:t>
            </a:r>
            <a:r>
              <a:rPr lang="ru-RU" dirty="0" err="1">
                <a:latin typeface="Times New Roman" panose="02020603050405020304" pitchFamily="18" charset="0"/>
                <a:cs typeface="Times New Roman" panose="02020603050405020304" pitchFamily="18" charset="0"/>
              </a:rPr>
              <a:t>които</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планират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оценяват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разпределят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контролират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финансовите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ресурси</a:t>
            </a:r>
            <a:r>
              <a:rPr lang="ru-RU" dirty="0">
                <a:latin typeface="Times New Roman" panose="02020603050405020304" pitchFamily="18" charset="0"/>
                <a:cs typeface="Times New Roman" panose="02020603050405020304" pitchFamily="18" charset="0"/>
              </a:rPr>
              <a:t> на проекта.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е от</a:t>
            </a:r>
          </a:p>
          <a:p>
            <a:r>
              <a:rPr lang="ru-RU" dirty="0" err="1">
                <a:latin typeface="Times New Roman" panose="02020603050405020304" pitchFamily="18" charset="0"/>
                <a:cs typeface="Times New Roman" panose="02020603050405020304" pitchFamily="18" charset="0"/>
              </a:rPr>
              <a:t>съществено</a:t>
            </a:r>
            <a:r>
              <a:rPr lang="ru-RU" dirty="0">
                <a:latin typeface="Times New Roman" panose="02020603050405020304" pitchFamily="18" charset="0"/>
                <a:cs typeface="Times New Roman" panose="02020603050405020304" pitchFamily="18" charset="0"/>
              </a:rPr>
              <a:t> значение, </a:t>
            </a:r>
            <a:r>
              <a:rPr lang="ru-RU" dirty="0" err="1">
                <a:latin typeface="Times New Roman" panose="02020603050405020304" pitchFamily="18" charset="0"/>
                <a:cs typeface="Times New Roman" panose="02020603050405020304" pitchFamily="18" charset="0"/>
              </a:rPr>
              <a:t>тъй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финансовата</a:t>
            </a:r>
            <a:r>
              <a:rPr lang="ru-RU" dirty="0">
                <a:latin typeface="Times New Roman" panose="02020603050405020304" pitchFamily="18" charset="0"/>
                <a:cs typeface="Times New Roman" panose="02020603050405020304" pitchFamily="18" charset="0"/>
              </a:rPr>
              <a:t> дисциплина е в </a:t>
            </a:r>
            <a:r>
              <a:rPr lang="ru-RU" dirty="0" err="1">
                <a:latin typeface="Times New Roman" panose="02020603050405020304" pitchFamily="18" charset="0"/>
                <a:cs typeface="Times New Roman" panose="02020603050405020304" pitchFamily="18" charset="0"/>
              </a:rPr>
              <a:t>основата</a:t>
            </a:r>
            <a:r>
              <a:rPr lang="ru-RU" dirty="0">
                <a:latin typeface="Times New Roman" panose="02020603050405020304" pitchFamily="18" charset="0"/>
                <a:cs typeface="Times New Roman" panose="02020603050405020304" pitchFamily="18" charset="0"/>
              </a:rPr>
              <a:t> на всяко успешно начинание. </a:t>
            </a:r>
            <a:r>
              <a:rPr lang="ru-RU" dirty="0" err="1">
                <a:latin typeface="Times New Roman" panose="02020603050405020304" pitchFamily="18" charset="0"/>
                <a:cs typeface="Times New Roman" panose="02020603050405020304" pitchFamily="18" charset="0"/>
              </a:rPr>
              <a:t>Процесът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започва</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изготвяне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прогнози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необходимите</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средства, </a:t>
            </a:r>
            <a:r>
              <a:rPr lang="ru-RU" dirty="0" err="1">
                <a:latin typeface="Times New Roman" panose="02020603050405020304" pitchFamily="18" charset="0"/>
                <a:cs typeface="Times New Roman" panose="02020603050405020304" pitchFamily="18" charset="0"/>
              </a:rPr>
              <a:t>продължава</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изразходването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средствата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завършва</a:t>
            </a:r>
            <a:r>
              <a:rPr lang="ru-RU" dirty="0">
                <a:latin typeface="Times New Roman" panose="02020603050405020304" pitchFamily="18" charset="0"/>
                <a:cs typeface="Times New Roman" panose="02020603050405020304" pitchFamily="18" charset="0"/>
              </a:rPr>
              <a:t> с контрол на </a:t>
            </a:r>
            <a:r>
              <a:rPr lang="ru-RU" dirty="0" err="1">
                <a:latin typeface="Times New Roman" panose="02020603050405020304" pitchFamily="18" charset="0"/>
                <a:cs typeface="Times New Roman" panose="02020603050405020304" pitchFamily="18" charset="0"/>
              </a:rPr>
              <a:t>реалните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разходи</a:t>
            </a:r>
            <a:r>
              <a:rPr lang="ru-RU" dirty="0">
                <a:latin typeface="Times New Roman" panose="02020603050405020304" pitchFamily="18" charset="0"/>
                <a:cs typeface="Times New Roman" panose="02020603050405020304" pitchFamily="18" charset="0"/>
              </a:rPr>
              <a:t>. Всяко отклонение от бюджета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навременно</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идентифицирано</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анализирано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разходите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оценка на </a:t>
            </a:r>
            <a:r>
              <a:rPr lang="ru-RU" dirty="0" err="1">
                <a:latin typeface="Times New Roman" panose="02020603050405020304" pitchFamily="18" charset="0"/>
                <a:cs typeface="Times New Roman" panose="02020603050405020304" pitchFamily="18" charset="0"/>
              </a:rPr>
              <a:t>финансовия</a:t>
            </a:r>
            <a:r>
              <a:rPr lang="ru-RU" dirty="0">
                <a:latin typeface="Times New Roman" panose="02020603050405020304" pitchFamily="18" charset="0"/>
                <a:cs typeface="Times New Roman" panose="02020603050405020304" pitchFamily="18" charset="0"/>
              </a:rPr>
              <a:t> риск и </a:t>
            </a:r>
            <a:r>
              <a:rPr lang="ru-RU" dirty="0" err="1">
                <a:latin typeface="Times New Roman" panose="02020603050405020304" pitchFamily="18" charset="0"/>
                <a:cs typeface="Times New Roman" panose="02020603050405020304" pitchFamily="18" charset="0"/>
              </a:rPr>
              <a:t>прилагане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коригиращи</a:t>
            </a:r>
            <a:r>
              <a:rPr lang="ru-RU" dirty="0">
                <a:latin typeface="Times New Roman" panose="02020603050405020304" pitchFamily="18" charset="0"/>
                <a:cs typeface="Times New Roman" panose="02020603050405020304" pitchFamily="18" charset="0"/>
              </a:rPr>
              <a:t> действия при</a:t>
            </a:r>
          </a:p>
          <a:p>
            <a:r>
              <a:rPr lang="ru-RU" dirty="0" err="1">
                <a:latin typeface="Times New Roman" panose="02020603050405020304" pitchFamily="18" charset="0"/>
                <a:cs typeface="Times New Roman" panose="02020603050405020304" pitchFamily="18" charset="0"/>
              </a:rPr>
              <a:t>необходимост</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проектите</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външно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финансиране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тези</a:t>
            </a:r>
            <a:r>
              <a:rPr lang="ru-RU" dirty="0">
                <a:latin typeface="Times New Roman" panose="02020603050405020304" pitchFamily="18" charset="0"/>
                <a:cs typeface="Times New Roman" panose="02020603050405020304" pitchFamily="18" charset="0"/>
              </a:rPr>
              <a:t> по европейски </a:t>
            </a:r>
            <a:r>
              <a:rPr lang="ru-RU" dirty="0" err="1">
                <a:latin typeface="Times New Roman" panose="02020603050405020304" pitchFamily="18" charset="0"/>
                <a:cs typeface="Times New Roman" panose="02020603050405020304" pitchFamily="18" charset="0"/>
              </a:rPr>
              <a:t>програми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прецизното</a:t>
            </a:r>
            <a:r>
              <a:rPr lang="ru-RU" dirty="0">
                <a:latin typeface="Times New Roman" panose="02020603050405020304" pitchFamily="18" charset="0"/>
                <a:cs typeface="Times New Roman" panose="02020603050405020304" pitchFamily="18" charset="0"/>
              </a:rPr>
              <a:t> управление на бюджета е </a:t>
            </a:r>
            <a:r>
              <a:rPr lang="ru-RU" dirty="0" err="1">
                <a:latin typeface="Times New Roman" panose="02020603050405020304" pitchFamily="18" charset="0"/>
                <a:cs typeface="Times New Roman" panose="02020603050405020304" pitchFamily="18" charset="0"/>
              </a:rPr>
              <a:t>задължително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изискване</a:t>
            </a:r>
            <a:r>
              <a:rPr lang="ru-RU" dirty="0">
                <a:latin typeface="Times New Roman" panose="02020603050405020304" pitchFamily="18" charset="0"/>
                <a:cs typeface="Times New Roman" panose="02020603050405020304" pitchFamily="18" charset="0"/>
              </a:rPr>
              <a:t> и</a:t>
            </a:r>
          </a:p>
          <a:p>
            <a:r>
              <a:rPr lang="ru-RU" dirty="0" err="1">
                <a:latin typeface="Times New Roman" panose="02020603050405020304" pitchFamily="18" charset="0"/>
                <a:cs typeface="Times New Roman" panose="02020603050405020304" pitchFamily="18" charset="0"/>
              </a:rPr>
              <a:t>основен</a:t>
            </a:r>
            <a:r>
              <a:rPr lang="ru-RU" dirty="0">
                <a:latin typeface="Times New Roman" panose="02020603050405020304" pitchFamily="18" charset="0"/>
                <a:cs typeface="Times New Roman" panose="02020603050405020304" pitchFamily="18" charset="0"/>
              </a:rPr>
              <a:t> фактор за </a:t>
            </a:r>
            <a:r>
              <a:rPr lang="ru-RU" dirty="0" err="1">
                <a:latin typeface="Times New Roman" panose="02020603050405020304" pitchFamily="18" charset="0"/>
                <a:cs typeface="Times New Roman" panose="02020603050405020304" pitchFamily="18" charset="0"/>
              </a:rPr>
              <a:t>прозрачност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отчетност</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24</a:t>
            </a:fld>
            <a:endParaRPr lang="bg-BG"/>
          </a:p>
        </p:txBody>
      </p:sp>
    </p:spTree>
    <p:extLst>
      <p:ext uri="{BB962C8B-B14F-4D97-AF65-F5344CB8AC3E}">
        <p14:creationId xmlns:p14="http://schemas.microsoft.com/office/powerpoint/2010/main" val="335559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B38B-5A32-57FB-9B21-890FA3B5C400}"/>
            </a:ext>
          </a:extLst>
        </p:cNvPr>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CDAD598B-061A-3D68-1BBE-03597F35D371}"/>
              </a:ext>
            </a:extLst>
          </p:cNvPr>
          <p:cNvSpPr>
            <a:spLocks noGrp="1" noRot="1" noChangeAspect="1"/>
          </p:cNvSpPr>
          <p:nvPr>
            <p:ph type="sldImg"/>
          </p:nvPr>
        </p:nvSpPr>
        <p:spPr/>
      </p:sp>
      <p:sp>
        <p:nvSpPr>
          <p:cNvPr id="3" name="Контейнер за бележки 2">
            <a:extLst>
              <a:ext uri="{FF2B5EF4-FFF2-40B4-BE49-F238E27FC236}">
                <a16:creationId xmlns:a16="http://schemas.microsoft.com/office/drawing/2014/main" id="{8C274AAD-2898-A163-179F-D0C5837BC383}"/>
              </a:ext>
            </a:extLst>
          </p:cNvPr>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разходите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процесите</a:t>
            </a:r>
            <a:r>
              <a:rPr lang="ru-RU" dirty="0">
                <a:latin typeface="Times New Roman" panose="02020603050405020304" pitchFamily="18" charset="0"/>
                <a:cs typeface="Times New Roman" panose="02020603050405020304" pitchFamily="18" charset="0"/>
              </a:rPr>
              <a:t>, чрез </a:t>
            </a:r>
            <a:r>
              <a:rPr lang="ru-RU" dirty="0" err="1">
                <a:latin typeface="Times New Roman" panose="02020603050405020304" pitchFamily="18" charset="0"/>
                <a:cs typeface="Times New Roman" panose="02020603050405020304" pitchFamily="18" charset="0"/>
              </a:rPr>
              <a:t>които</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планират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оценяват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разпределят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контролират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финансовите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ресурси</a:t>
            </a:r>
            <a:r>
              <a:rPr lang="ru-RU" dirty="0">
                <a:latin typeface="Times New Roman" panose="02020603050405020304" pitchFamily="18" charset="0"/>
                <a:cs typeface="Times New Roman" panose="02020603050405020304" pitchFamily="18" charset="0"/>
              </a:rPr>
              <a:t> на проекта.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е от</a:t>
            </a:r>
          </a:p>
          <a:p>
            <a:r>
              <a:rPr lang="ru-RU" dirty="0" err="1">
                <a:latin typeface="Times New Roman" panose="02020603050405020304" pitchFamily="18" charset="0"/>
                <a:cs typeface="Times New Roman" panose="02020603050405020304" pitchFamily="18" charset="0"/>
              </a:rPr>
              <a:t>съществено</a:t>
            </a:r>
            <a:r>
              <a:rPr lang="ru-RU" dirty="0">
                <a:latin typeface="Times New Roman" panose="02020603050405020304" pitchFamily="18" charset="0"/>
                <a:cs typeface="Times New Roman" panose="02020603050405020304" pitchFamily="18" charset="0"/>
              </a:rPr>
              <a:t> значение, </a:t>
            </a:r>
            <a:r>
              <a:rPr lang="ru-RU" dirty="0" err="1">
                <a:latin typeface="Times New Roman" panose="02020603050405020304" pitchFamily="18" charset="0"/>
                <a:cs typeface="Times New Roman" panose="02020603050405020304" pitchFamily="18" charset="0"/>
              </a:rPr>
              <a:t>тъй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финансовата</a:t>
            </a:r>
            <a:r>
              <a:rPr lang="ru-RU" dirty="0">
                <a:latin typeface="Times New Roman" panose="02020603050405020304" pitchFamily="18" charset="0"/>
                <a:cs typeface="Times New Roman" panose="02020603050405020304" pitchFamily="18" charset="0"/>
              </a:rPr>
              <a:t> дисциплина е в </a:t>
            </a:r>
            <a:r>
              <a:rPr lang="ru-RU" dirty="0" err="1">
                <a:latin typeface="Times New Roman" panose="02020603050405020304" pitchFamily="18" charset="0"/>
                <a:cs typeface="Times New Roman" panose="02020603050405020304" pitchFamily="18" charset="0"/>
              </a:rPr>
              <a:t>основата</a:t>
            </a:r>
            <a:r>
              <a:rPr lang="ru-RU" dirty="0">
                <a:latin typeface="Times New Roman" panose="02020603050405020304" pitchFamily="18" charset="0"/>
                <a:cs typeface="Times New Roman" panose="02020603050405020304" pitchFamily="18" charset="0"/>
              </a:rPr>
              <a:t> на всяко успешно начинание. </a:t>
            </a:r>
            <a:r>
              <a:rPr lang="ru-RU" dirty="0" err="1">
                <a:latin typeface="Times New Roman" panose="02020603050405020304" pitchFamily="18" charset="0"/>
                <a:cs typeface="Times New Roman" panose="02020603050405020304" pitchFamily="18" charset="0"/>
              </a:rPr>
              <a:t>Процесът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започва</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изготвяне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прогнози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необходимите</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средства, </a:t>
            </a:r>
            <a:r>
              <a:rPr lang="ru-RU" dirty="0" err="1">
                <a:latin typeface="Times New Roman" panose="02020603050405020304" pitchFamily="18" charset="0"/>
                <a:cs typeface="Times New Roman" panose="02020603050405020304" pitchFamily="18" charset="0"/>
              </a:rPr>
              <a:t>продължава</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изразходването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средствата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завършва</a:t>
            </a:r>
            <a:r>
              <a:rPr lang="ru-RU" dirty="0">
                <a:latin typeface="Times New Roman" panose="02020603050405020304" pitchFamily="18" charset="0"/>
                <a:cs typeface="Times New Roman" panose="02020603050405020304" pitchFamily="18" charset="0"/>
              </a:rPr>
              <a:t> с контрол на </a:t>
            </a:r>
            <a:r>
              <a:rPr lang="ru-RU" dirty="0" err="1">
                <a:latin typeface="Times New Roman" panose="02020603050405020304" pitchFamily="18" charset="0"/>
                <a:cs typeface="Times New Roman" panose="02020603050405020304" pitchFamily="18" charset="0"/>
              </a:rPr>
              <a:t>реалните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разходи</a:t>
            </a:r>
            <a:r>
              <a:rPr lang="ru-RU" dirty="0">
                <a:latin typeface="Times New Roman" panose="02020603050405020304" pitchFamily="18" charset="0"/>
                <a:cs typeface="Times New Roman" panose="02020603050405020304" pitchFamily="18" charset="0"/>
              </a:rPr>
              <a:t>. Всяко отклонение от бюджета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навременно</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идентифицирано</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анализирано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разходите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оценка на </a:t>
            </a:r>
            <a:r>
              <a:rPr lang="ru-RU" dirty="0" err="1">
                <a:latin typeface="Times New Roman" panose="02020603050405020304" pitchFamily="18" charset="0"/>
                <a:cs typeface="Times New Roman" panose="02020603050405020304" pitchFamily="18" charset="0"/>
              </a:rPr>
              <a:t>финансовия</a:t>
            </a:r>
            <a:r>
              <a:rPr lang="ru-RU" dirty="0">
                <a:latin typeface="Times New Roman" panose="02020603050405020304" pitchFamily="18" charset="0"/>
                <a:cs typeface="Times New Roman" panose="02020603050405020304" pitchFamily="18" charset="0"/>
              </a:rPr>
              <a:t> риск и </a:t>
            </a:r>
            <a:r>
              <a:rPr lang="ru-RU" dirty="0" err="1">
                <a:latin typeface="Times New Roman" panose="02020603050405020304" pitchFamily="18" charset="0"/>
                <a:cs typeface="Times New Roman" panose="02020603050405020304" pitchFamily="18" charset="0"/>
              </a:rPr>
              <a:t>прилагане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коригиращи</a:t>
            </a:r>
            <a:r>
              <a:rPr lang="ru-RU" dirty="0">
                <a:latin typeface="Times New Roman" panose="02020603050405020304" pitchFamily="18" charset="0"/>
                <a:cs typeface="Times New Roman" panose="02020603050405020304" pitchFamily="18" charset="0"/>
              </a:rPr>
              <a:t> действия при</a:t>
            </a:r>
          </a:p>
          <a:p>
            <a:r>
              <a:rPr lang="ru-RU" dirty="0" err="1">
                <a:latin typeface="Times New Roman" panose="02020603050405020304" pitchFamily="18" charset="0"/>
                <a:cs typeface="Times New Roman" panose="02020603050405020304" pitchFamily="18" charset="0"/>
              </a:rPr>
              <a:t>необходимост</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проектите</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външно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финансиране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тези</a:t>
            </a:r>
            <a:r>
              <a:rPr lang="ru-RU" dirty="0">
                <a:latin typeface="Times New Roman" panose="02020603050405020304" pitchFamily="18" charset="0"/>
                <a:cs typeface="Times New Roman" panose="02020603050405020304" pitchFamily="18" charset="0"/>
              </a:rPr>
              <a:t> по европейски </a:t>
            </a:r>
            <a:r>
              <a:rPr lang="ru-RU" dirty="0" err="1">
                <a:latin typeface="Times New Roman" panose="02020603050405020304" pitchFamily="18" charset="0"/>
                <a:cs typeface="Times New Roman" panose="02020603050405020304" pitchFamily="18" charset="0"/>
              </a:rPr>
              <a:t>програми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прецизното</a:t>
            </a:r>
            <a:r>
              <a:rPr lang="ru-RU" dirty="0">
                <a:latin typeface="Times New Roman" panose="02020603050405020304" pitchFamily="18" charset="0"/>
                <a:cs typeface="Times New Roman" panose="02020603050405020304" pitchFamily="18" charset="0"/>
              </a:rPr>
              <a:t> управление на бюджета е </a:t>
            </a:r>
            <a:r>
              <a:rPr lang="ru-RU" dirty="0" err="1">
                <a:latin typeface="Times New Roman" panose="02020603050405020304" pitchFamily="18" charset="0"/>
                <a:cs typeface="Times New Roman" panose="02020603050405020304" pitchFamily="18" charset="0"/>
              </a:rPr>
              <a:t>задължително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изискване</a:t>
            </a:r>
            <a:r>
              <a:rPr lang="ru-RU" dirty="0">
                <a:latin typeface="Times New Roman" panose="02020603050405020304" pitchFamily="18" charset="0"/>
                <a:cs typeface="Times New Roman" panose="02020603050405020304" pitchFamily="18" charset="0"/>
              </a:rPr>
              <a:t> и</a:t>
            </a:r>
          </a:p>
          <a:p>
            <a:r>
              <a:rPr lang="ru-RU" dirty="0" err="1">
                <a:latin typeface="Times New Roman" panose="02020603050405020304" pitchFamily="18" charset="0"/>
                <a:cs typeface="Times New Roman" panose="02020603050405020304" pitchFamily="18" charset="0"/>
              </a:rPr>
              <a:t>основен</a:t>
            </a:r>
            <a:r>
              <a:rPr lang="ru-RU" dirty="0">
                <a:latin typeface="Times New Roman" panose="02020603050405020304" pitchFamily="18" charset="0"/>
                <a:cs typeface="Times New Roman" panose="02020603050405020304" pitchFamily="18" charset="0"/>
              </a:rPr>
              <a:t> фактор за </a:t>
            </a:r>
            <a:r>
              <a:rPr lang="ru-RU" dirty="0" err="1">
                <a:latin typeface="Times New Roman" panose="02020603050405020304" pitchFamily="18" charset="0"/>
                <a:cs typeface="Times New Roman" panose="02020603050405020304" pitchFamily="18" charset="0"/>
              </a:rPr>
              <a:t>прозрачност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отчетност</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a:extLst>
              <a:ext uri="{FF2B5EF4-FFF2-40B4-BE49-F238E27FC236}">
                <a16:creationId xmlns:a16="http://schemas.microsoft.com/office/drawing/2014/main" id="{54E70647-CA39-C2BB-0ABE-0466D7EBCA59}"/>
              </a:ext>
            </a:extLst>
          </p:cNvPr>
          <p:cNvSpPr>
            <a:spLocks noGrp="1"/>
          </p:cNvSpPr>
          <p:nvPr>
            <p:ph type="sldNum" sz="quarter" idx="5"/>
          </p:nvPr>
        </p:nvSpPr>
        <p:spPr/>
        <p:txBody>
          <a:bodyPr/>
          <a:lstStyle/>
          <a:p>
            <a:fld id="{B8752C1E-71FA-4F88-9120-54C838D33D0A}" type="slidenum">
              <a:rPr lang="bg-BG" smtClean="0"/>
              <a:t>25</a:t>
            </a:fld>
            <a:endParaRPr lang="bg-BG"/>
          </a:p>
        </p:txBody>
      </p:sp>
    </p:spTree>
    <p:extLst>
      <p:ext uri="{BB962C8B-B14F-4D97-AF65-F5344CB8AC3E}">
        <p14:creationId xmlns:p14="http://schemas.microsoft.com/office/powerpoint/2010/main" val="54074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cs typeface="Times New Roman" panose="02020603050405020304" pitchFamily="18" charset="0"/>
              </a:rPr>
              <a:t>Бюджетът следва логическата последователност на дейностите. Бюд</a:t>
            </a:r>
            <a:r>
              <a:rPr lang="ru-RU" dirty="0"/>
              <a:t>жетът на проекта представлява остойностен финансов планна ресурсите на проекта, които са необходимиза осъществяване надейностите.</a:t>
            </a:r>
          </a:p>
          <a:p>
            <a:r>
              <a:rPr lang="ru-RU" dirty="0"/>
              <a:t>Финансиращите проекти организации предоставят специаленформуляр и указания за съставяне на бюджета. В тях са разписани вдетайли изискванията по отношение на:</a:t>
            </a:r>
          </a:p>
          <a:p>
            <a:r>
              <a:rPr lang="ru-RU" dirty="0"/>
              <a:t>видовете бюджети, които трябва да бъдат представени;</a:t>
            </a:r>
          </a:p>
          <a:p>
            <a:r>
              <a:rPr lang="ru-RU" dirty="0"/>
              <a:t>вида на валутата, в която трябва да се разработи проекта;</a:t>
            </a:r>
          </a:p>
          <a:p>
            <a:r>
              <a:rPr lang="ru-RU" dirty="0"/>
              <a:t>размеранасредствата, за които може да се кандидатства;</a:t>
            </a:r>
          </a:p>
          <a:p>
            <a:r>
              <a:rPr lang="ru-RU" dirty="0"/>
              <a:t>максималната обща стойност на проекта;</a:t>
            </a:r>
          </a:p>
          <a:p>
            <a:r>
              <a:rPr lang="ru-RU" dirty="0"/>
              <a:t>размера(минималната стойност)на собствено участие;</a:t>
            </a:r>
          </a:p>
          <a:p>
            <a:r>
              <a:rPr lang="ru-RU" dirty="0"/>
              <a:t>видана собственото участие;</a:t>
            </a:r>
          </a:p>
          <a:p>
            <a:r>
              <a:rPr lang="ru-RU" dirty="0"/>
              <a:t>допустимите и недопустими разходи;</a:t>
            </a:r>
          </a:p>
          <a:p>
            <a:r>
              <a:rPr lang="ru-RU" dirty="0"/>
              <a:t>преки и непреки разходи;</a:t>
            </a:r>
          </a:p>
          <a:p>
            <a:r>
              <a:rPr lang="ru-RU" dirty="0"/>
              <a:t>обосновка на бюджета;</a:t>
            </a:r>
          </a:p>
          <a:p>
            <a:r>
              <a:rPr lang="ru-RU" dirty="0"/>
              <a:t>процентно съотношение между някои групи разходи и обща-та стойност на проекта.</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EE606-5140-49EF-BC7F-07DEF2C19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6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Процесът на изготвяне на бюджета преминава през следнитеосновни стъпки:</a:t>
            </a:r>
          </a:p>
          <a:p>
            <a:r>
              <a:rPr lang="ru-RU" dirty="0"/>
              <a:t>1.Определяне на необходимите ресурси за осъществяване навсяка дейност.</a:t>
            </a:r>
          </a:p>
          <a:p>
            <a:r>
              <a:rPr lang="ru-RU" dirty="0"/>
              <a:t>Разпределение на ресурсите по разходни пера.</a:t>
            </a:r>
          </a:p>
          <a:p>
            <a:r>
              <a:rPr lang="ru-RU" dirty="0"/>
              <a:t>Определяне на мерни единици.</a:t>
            </a:r>
          </a:p>
          <a:p>
            <a:r>
              <a:rPr lang="ru-RU" dirty="0"/>
              <a:t>Определяне на необходимото количество.</a:t>
            </a:r>
          </a:p>
          <a:p>
            <a:r>
              <a:rPr lang="ru-RU" dirty="0"/>
              <a:t>Определяне на единичната цена.</a:t>
            </a:r>
          </a:p>
          <a:p>
            <a:r>
              <a:rPr lang="ru-RU" dirty="0"/>
              <a:t>Изчисляване на разходите по отделните разходни пера.(</a:t>
            </a:r>
          </a:p>
          <a:p>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7.Определяне на общия размер на разходите.</a:t>
            </a:r>
          </a:p>
          <a:p>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effectLst/>
                <a:latin typeface="Times New Roman" panose="02020603050405020304" pitchFamily="18" charset="0"/>
                <a:ea typeface="Times New Roman" panose="02020603050405020304" pitchFamily="18" charset="0"/>
                <a:cs typeface="Times New Roman" panose="02020603050405020304" pitchFamily="18" charset="0"/>
              </a:rPr>
              <a:t>Всяка дейност трябва да бъде остойностена въз основа на реалните цени на пазара.  Завишаването на стойността за дадена дейност може да стане причина за намаляване на общия брой точки от оценката на вашето предложение. От друга страна, ако стойностите са намалени, това може да застраши изпълнението на проекта. Трябва имате предвид, че ако има разминаване между предложените разходи и дейностите на проекта, това може да доведе до непризнаване на част от разходите, а в най-лошия случай до отхвърляне на проектното предложение.</a:t>
            </a:r>
            <a:endParaRPr lang="en-US" sz="1200" dirty="0">
              <a:effectLst/>
              <a:latin typeface="Calibri" panose="020F0502020204030204" pitchFamily="34" charset="0"/>
              <a:ea typeface="Malgun Gothic" panose="020B0503020000020004" pitchFamily="34" charset="-127"/>
              <a:cs typeface="Times New Roman" panose="02020603050405020304" pitchFamily="18" charset="0"/>
            </a:endParaRPr>
          </a:p>
          <a:p>
            <a:endParaRPr lang="ru-RU" dirty="0"/>
          </a:p>
          <a:p>
            <a:r>
              <a:rPr lang="ru-RU" dirty="0"/>
              <a:t>Остойностяване на дейностите процес по изготвяне на относителноточна оценка на паричните средства, необходими за завършване надейностите по проекта. Прогнозата на очакваните разходи е на база-та на информация, която е известна или достъпна към момента нанейното извършването. Това включва определянето на алтернативни стойности за започване и завършване на проекта.</a:t>
            </a:r>
          </a:p>
          <a:p>
            <a:r>
              <a:rPr lang="ru-RU" dirty="0"/>
              <a:t>Решенията за разходите за дейности на проекта са в пряка зависимост от решенията за допустимите рискове и компромиса между тях, с оглед постигане на оптимални разходипо проекта.</a:t>
            </a:r>
          </a:p>
          <a:p>
            <a:r>
              <a:rPr lang="ru-RU" dirty="0"/>
              <a:t>Разходите за дейностите на проекта обикновено се представят като бюджет на проекта, който е оформен в таблица (обикновено електронна таблица MS Excel) с отделни редове (наричат се бюджетни пера или бюджетни статии), като тяхната стойност се посова във валутата на страната, т.е. „в лева“. В практиката има случаина използване на други мерни единици като евро, човекочасове иличовекодни, с оглед възможността да се извършват сравнения междуразлични проекти.</a:t>
            </a:r>
          </a:p>
          <a:p>
            <a:r>
              <a:rPr lang="ru-RU" dirty="0"/>
              <a:t>При настъпване на събитие в процеса на реализация на проекта,чрез което се получава нова информация и допълнителни подроб-ности, планираните разходи трябва да се коригират (актуализация набюджетни пера) спрямо първоначално приетия(базисен) бюджет напроекта. Точността на оценката за разходите за дейностите на про-екта, обикновено се повишава с напредването на проекта по времена жизнения му цикъл.</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EE606-5140-49EF-BC7F-07DEF2C19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725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bg-BG" sz="1200" b="1" u="sng" dirty="0"/>
              <a:t>Преки:</a:t>
            </a:r>
          </a:p>
          <a:p>
            <a:pPr marL="0" indent="0">
              <a:buNone/>
            </a:pPr>
            <a:r>
              <a:rPr lang="bg-BG" sz="1200" b="1" dirty="0"/>
              <a:t>Предпроектни дейности: </a:t>
            </a:r>
          </a:p>
          <a:p>
            <a:pPr marL="0" indent="0">
              <a:buNone/>
            </a:pPr>
            <a:r>
              <a:rPr lang="bg-BG" sz="1200" dirty="0"/>
              <a:t>Разходи за разработване на проект; разходи за проучвания</a:t>
            </a:r>
            <a:endParaRPr lang="bg-BG" sz="1200" b="1" dirty="0"/>
          </a:p>
          <a:p>
            <a:pPr marL="0" indent="0">
              <a:buNone/>
            </a:pPr>
            <a:r>
              <a:rPr lang="bg-BG" sz="1200" b="1" dirty="0"/>
              <a:t>За материали/консумативи:</a:t>
            </a:r>
          </a:p>
          <a:p>
            <a:pPr marL="0" indent="0">
              <a:buNone/>
            </a:pPr>
            <a:r>
              <a:rPr lang="bg-BG" sz="1200" dirty="0"/>
              <a:t>Строително-монтажни работи; разходи за машини и съоръжения; за производствено и офис оборудване; за апаратура; за транспортни средства; за суровини и материали; труд; външни услуги </a:t>
            </a:r>
          </a:p>
          <a:p>
            <a:pPr marL="0" indent="0">
              <a:buNone/>
            </a:pPr>
            <a:r>
              <a:rPr lang="bg-BG" sz="1200" b="1" dirty="0"/>
              <a:t>За изготвяне на стратегии; анализи; проучвания и др. </a:t>
            </a:r>
          </a:p>
          <a:p>
            <a:pPr marL="0" indent="0">
              <a:buNone/>
            </a:pPr>
            <a:r>
              <a:rPr lang="bg-BG" sz="1200" b="1" dirty="0"/>
              <a:t>За организация на събития – </a:t>
            </a:r>
            <a:r>
              <a:rPr lang="bg-BG" sz="1200" dirty="0"/>
              <a:t>обучения, мобилности, конференции и др.</a:t>
            </a:r>
          </a:p>
          <a:p>
            <a:pPr marL="0" indent="0">
              <a:buNone/>
            </a:pPr>
            <a:r>
              <a:rPr lang="bg-BG" sz="1200" b="1" dirty="0"/>
              <a:t>За комуникация – </a:t>
            </a:r>
            <a:r>
              <a:rPr lang="bg-BG" sz="1200" dirty="0"/>
              <a:t>пресконференции, брошури, дипляни за популяризиране на проекта</a:t>
            </a:r>
          </a:p>
          <a:p>
            <a:pPr marL="0" indent="0">
              <a:buNone/>
            </a:pPr>
            <a:r>
              <a:rPr lang="bg-BG" sz="1200" b="1" u="sng" dirty="0"/>
              <a:t>Непреки разходи </a:t>
            </a:r>
            <a:r>
              <a:rPr lang="en-US" sz="1200" b="1" u="sng" dirty="0"/>
              <a:t>(</a:t>
            </a:r>
            <a:r>
              <a:rPr lang="bg-BG" sz="1200" b="1" u="sng" dirty="0"/>
              <a:t>или разходи за управление</a:t>
            </a:r>
            <a:r>
              <a:rPr lang="en-US" sz="1200" b="1" u="sng" dirty="0"/>
              <a:t>)</a:t>
            </a:r>
            <a:r>
              <a:rPr lang="bg-BG" sz="1200" b="1" dirty="0"/>
              <a:t>: </a:t>
            </a:r>
            <a:r>
              <a:rPr lang="bg-BG" sz="1200" dirty="0"/>
              <a:t>разходи за персонал; режийни разходи; материалиц</a:t>
            </a:r>
          </a:p>
          <a:p>
            <a:endParaRPr lang="ru-RU" dirty="0"/>
          </a:p>
          <a:p>
            <a:endParaRPr lang="ru-RU" dirty="0"/>
          </a:p>
          <a:p>
            <a:r>
              <a:rPr lang="ru-RU" dirty="0"/>
              <a:t>Разработването на бюджета на проекта може да започнете с изброяване на дейностите, заложени вПлан-графика, и с определяне на ресурсите необходими за тяхното осъществяване. Обикновено доноритеизискват разходите по проекта да бъдат представяни по предварително зададени разходни пера. Най-честоразбивката на разходите на ниво дейност се прави по следните пера:</a:t>
            </a:r>
          </a:p>
          <a:p>
            <a:r>
              <a:rPr lang="ru-RU" dirty="0"/>
              <a:t>оборудване;</a:t>
            </a:r>
          </a:p>
          <a:p>
            <a:r>
              <a:rPr lang="ru-RU" dirty="0"/>
              <a:t>материали;</a:t>
            </a:r>
          </a:p>
          <a:p>
            <a:r>
              <a:rPr lang="ru-RU" dirty="0"/>
              <a:t>консумативи;</a:t>
            </a:r>
          </a:p>
          <a:p>
            <a:r>
              <a:rPr lang="ru-RU" dirty="0"/>
              <a:t>труд;</a:t>
            </a:r>
          </a:p>
          <a:p>
            <a:r>
              <a:rPr lang="ru-RU" dirty="0"/>
              <a:t>транспорт идруги.</a:t>
            </a:r>
          </a:p>
          <a:p>
            <a:r>
              <a:rPr lang="ru-RU" dirty="0"/>
              <a:t>В Наръчника за обучение по управление на проектния цикълса включени11стъпки:Стъпка1-Копирайте дейностите от Плана за действие</a:t>
            </a:r>
          </a:p>
          <a:p>
            <a:endParaRPr lang="ru-RU" dirty="0"/>
          </a:p>
          <a:p>
            <a:r>
              <a:rPr lang="ru-RU" dirty="0"/>
              <a:t>Разходите за дейностите на проектасе измерват в стойностноизражение и показватнеобходимите парични средстваза осъществяването на проекта. В техния състав се включват три вида парични</a:t>
            </a:r>
          </a:p>
          <a:p>
            <a:r>
              <a:rPr lang="ru-RU" dirty="0"/>
              <a:t>потоци:</a:t>
            </a:r>
          </a:p>
          <a:p>
            <a:r>
              <a:rPr lang="ru-RU" dirty="0"/>
              <a:t>1.Парични потоци, свързани със заплащане на дейности по проекта (отрицателни потоци).</a:t>
            </a:r>
          </a:p>
          <a:p>
            <a:r>
              <a:rPr lang="ru-RU" dirty="0"/>
              <a:t>2.Парични потоци, възникващи в резултат на ползването на данъчни преференции (положителни потоци).</a:t>
            </a:r>
          </a:p>
          <a:p>
            <a:r>
              <a:rPr lang="ru-RU" dirty="0"/>
              <a:t>3.„Условни парични потоци“,при които няма действителн одвижение на паричен капитал, но се налага да бъдат оценени катоалтернативни разходи за осъществяване на проекта (отрицателнипотоци).</a:t>
            </a:r>
          </a:p>
          <a:p>
            <a:r>
              <a:rPr lang="ru-RU" dirty="0"/>
              <a:t>Разходите за дейностите на проекта се делят на видове според следните критерии:</a:t>
            </a:r>
          </a:p>
          <a:p>
            <a:r>
              <a:rPr lang="ru-RU" dirty="0"/>
              <a:t>Критерий 1. Предмет на разходите за дейности, към които сеотнасят следните видове: разходи за земя; за строително-монтажниработи (строително-ремонтни работи); за машини и съоръжения; запроизводствено и офис оборудване; за апаратура; за транспортнисредства; за суровини и материали; за труд; за външни услуги; заенергия; други разходи.</a:t>
            </a:r>
          </a:p>
          <a:p>
            <a:r>
              <a:rPr lang="ru-RU" dirty="0"/>
              <a:t>Критерий 2. Предназначение на разходите за дейности, къмкоито се включват следните видове: разходи за предпроектно проуч-ване; за проектиране; разходи за подготовка и осъществяване настроително-монтажни работи; разходи за машини, съоръжения ипроизводствено оборудване; разходи по въвеждане в действие настроежа; други разходи.</a:t>
            </a:r>
          </a:p>
          <a:p>
            <a:r>
              <a:rPr lang="ru-RU" dirty="0"/>
              <a:t>Критерий 3. Фази на извършване на разходите за дейностина проекта, към които се отнасят следните: фаза 1–разходи за</a:t>
            </a:r>
          </a:p>
          <a:p>
            <a:r>
              <a:rPr lang="ru-RU" dirty="0"/>
              <a:t>формулиране на идея за проект и определяне на целите, приоритети-те и ограничителните параметри; фаза 2–разходи за анализ на раз-лични варианти за постигане на целта, разходи за избор на оптимал-на концепция за проекта, разходи за разработванепланза управле-ние на проекта; фаза 3–разходи за планиране напроекта (в т.ч. про-ектиране); фаза 4–разходи за изпълнение на дейности по проекта;фаза 5–разходи по приключване на проекта.</a:t>
            </a:r>
          </a:p>
          <a:p>
            <a:r>
              <a:rPr lang="ru-RU" dirty="0"/>
              <a:t>Критерий 4. Разходи по дейности, които са в зависимост от</a:t>
            </a:r>
          </a:p>
          <a:p>
            <a:endParaRPr lang="ru-RU" dirty="0"/>
          </a:p>
          <a:p>
            <a:pPr marL="0" marR="0" indent="457200" algn="just" eaLnBrk="0" fontAlgn="base" hangingPunct="0">
              <a:lnSpc>
                <a:spcPct val="107000"/>
              </a:lnSpc>
              <a:spcBef>
                <a:spcPts val="0"/>
              </a:spcBef>
              <a:spcAft>
                <a:spcPts val="0"/>
              </a:spcAft>
            </a:pPr>
            <a:r>
              <a:rPr lang="bg-BG" sz="1800" dirty="0">
                <a:effectLst/>
                <a:latin typeface="Times New Roman" panose="02020603050405020304" pitchFamily="18" charset="0"/>
                <a:ea typeface="Times New Roman" panose="02020603050405020304" pitchFamily="18" charset="0"/>
                <a:cs typeface="Times New Roman" panose="02020603050405020304" pitchFamily="18" charset="0"/>
              </a:rPr>
              <a:t>Бюджетът следва логическата последователност на дейностите. Всяка дейност трябва да бъде остойностена въз основа на реалните цени на пазара.  Завишаването на стойността за дадена дейност може да стане причина за намаляване на общия брой точки от оценката на вашето предложение. От друга страна, ако стойностите са намалени, това може да застраши изпълнението на проекта. Трябва имате предвид, че ако има разминаване между предложените разходи и дейностите на проекта, това може да доведе до непризнаване на част от разходите, а в най-лошия случай до отхвърляне на проектното предложение.</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indent="457200" algn="just" eaLnBrk="0" fontAlgn="base" hangingPunct="0">
              <a:lnSpc>
                <a:spcPct val="107000"/>
              </a:lnSpc>
              <a:spcBef>
                <a:spcPts val="0"/>
              </a:spcBef>
              <a:spcAft>
                <a:spcPts val="0"/>
              </a:spcAft>
            </a:pPr>
            <a:r>
              <a:rPr lang="bg-BG" sz="1800" dirty="0">
                <a:effectLst/>
                <a:latin typeface="Times New Roman" panose="02020603050405020304" pitchFamily="18" charset="0"/>
                <a:ea typeface="Malgun Gothic" panose="020B0503020000020004" pitchFamily="34" charset="-127"/>
                <a:cs typeface="Times New Roman" panose="02020603050405020304" pitchFamily="18" charset="0"/>
              </a:rPr>
              <a:t>Не бива да се притеснявате ако нямате опит в изготвяне на бюджети. Въпреки това изготвянето на бюджета е лесна задача, стига да сте подготвили и планирали работата си. Тя може да отнеме известно време, но не е трудна по същността си. </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indent="457200" algn="just" eaLnBrk="0" fontAlgn="base" hangingPunct="0">
              <a:lnSpc>
                <a:spcPct val="107000"/>
              </a:lnSpc>
              <a:spcBef>
                <a:spcPts val="0"/>
              </a:spcBef>
              <a:spcAft>
                <a:spcPts val="0"/>
              </a:spcAft>
            </a:pPr>
            <a:r>
              <a:rPr lang="bg-BG" sz="1800" dirty="0">
                <a:effectLst/>
                <a:latin typeface="Times New Roman" panose="02020603050405020304" pitchFamily="18" charset="0"/>
                <a:ea typeface="Malgun Gothic" panose="020B0503020000020004" pitchFamily="34" charset="-127"/>
                <a:cs typeface="Times New Roman" panose="02020603050405020304" pitchFamily="18" charset="0"/>
              </a:rPr>
              <a:t>Както казахме, при изготвянето на бюджета ние трябва да остойностим всяка дейност на нашето проектно предложение. Разходите, необходими за осъществяването на всяка дейност, може да се групират в няколко категории:</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eaLnBrk="0" fontAlgn="base" hangingPunct="0">
              <a:lnSpc>
                <a:spcPct val="107000"/>
              </a:lnSpc>
              <a:spcBef>
                <a:spcPts val="0"/>
              </a:spcBef>
              <a:spcAft>
                <a:spcPts val="0"/>
              </a:spcAft>
              <a:buFont typeface="Calibri Light" panose="020F0302020204030204" pitchFamily="34" charset="0"/>
              <a:buChar char="-"/>
            </a:pPr>
            <a:r>
              <a:rPr lang="bg-BG" sz="1800" dirty="0">
                <a:effectLst/>
                <a:latin typeface="Times New Roman" panose="02020603050405020304" pitchFamily="18" charset="0"/>
                <a:ea typeface="Calibri" panose="020F0502020204030204" pitchFamily="34" charset="0"/>
                <a:cs typeface="Arial" panose="020B0604020202020204" pitchFamily="34" charset="0"/>
              </a:rPr>
              <a:t>Разходи за персонал;</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eaLnBrk="0" fontAlgn="base" hangingPunct="0">
              <a:lnSpc>
                <a:spcPct val="107000"/>
              </a:lnSpc>
              <a:spcBef>
                <a:spcPts val="0"/>
              </a:spcBef>
              <a:spcAft>
                <a:spcPts val="0"/>
              </a:spcAft>
              <a:buFont typeface="Calibri Light" panose="020F0302020204030204" pitchFamily="34" charset="0"/>
              <a:buChar char="-"/>
            </a:pPr>
            <a:r>
              <a:rPr lang="bg-BG" sz="1800" dirty="0">
                <a:effectLst/>
                <a:latin typeface="Times New Roman" panose="02020603050405020304" pitchFamily="18" charset="0"/>
                <a:ea typeface="Calibri" panose="020F0502020204030204" pitchFamily="34" charset="0"/>
                <a:cs typeface="Arial" panose="020B0604020202020204" pitchFamily="34" charset="0"/>
              </a:rPr>
              <a:t>Режийни разходи;</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eaLnBrk="0" fontAlgn="base" hangingPunct="0">
              <a:lnSpc>
                <a:spcPct val="107000"/>
              </a:lnSpc>
              <a:spcBef>
                <a:spcPts val="0"/>
              </a:spcBef>
              <a:spcAft>
                <a:spcPts val="0"/>
              </a:spcAft>
              <a:buFont typeface="Calibri Light" panose="020F0302020204030204" pitchFamily="34" charset="0"/>
              <a:buChar char="-"/>
            </a:pPr>
            <a:r>
              <a:rPr lang="bg-BG" sz="1800" dirty="0">
                <a:effectLst/>
                <a:latin typeface="Times New Roman" panose="02020603050405020304" pitchFamily="18" charset="0"/>
                <a:ea typeface="Calibri" panose="020F0502020204030204" pitchFamily="34" charset="0"/>
                <a:cs typeface="Arial" panose="020B0604020202020204" pitchFamily="34" charset="0"/>
              </a:rPr>
              <a:t>Разходи за материали;</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eaLnBrk="0" fontAlgn="base" hangingPunct="0">
              <a:lnSpc>
                <a:spcPct val="107000"/>
              </a:lnSpc>
              <a:spcBef>
                <a:spcPts val="0"/>
              </a:spcBef>
              <a:spcAft>
                <a:spcPts val="0"/>
              </a:spcAft>
              <a:buFont typeface="Calibri Light" panose="020F0302020204030204" pitchFamily="34" charset="0"/>
              <a:buChar char="-"/>
            </a:pPr>
            <a:r>
              <a:rPr lang="bg-BG" sz="1800" dirty="0">
                <a:effectLst/>
                <a:latin typeface="Times New Roman" panose="02020603050405020304" pitchFamily="18" charset="0"/>
                <a:ea typeface="Calibri" panose="020F0502020204030204" pitchFamily="34" charset="0"/>
                <a:cs typeface="Arial" panose="020B0604020202020204" pitchFamily="34" charset="0"/>
              </a:rPr>
              <a:t>Разходи за оборудване;</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eaLnBrk="0" fontAlgn="base" hangingPunct="0">
              <a:lnSpc>
                <a:spcPct val="107000"/>
              </a:lnSpc>
              <a:spcBef>
                <a:spcPts val="0"/>
              </a:spcBef>
              <a:spcAft>
                <a:spcPts val="0"/>
              </a:spcAft>
              <a:buFont typeface="Calibri Light" panose="020F0302020204030204" pitchFamily="34" charset="0"/>
              <a:buChar char="-"/>
            </a:pPr>
            <a:r>
              <a:rPr lang="bg-BG" sz="1800" dirty="0">
                <a:effectLst/>
                <a:latin typeface="Times New Roman" panose="02020603050405020304" pitchFamily="18" charset="0"/>
                <a:ea typeface="Calibri" panose="020F0502020204030204" pitchFamily="34" charset="0"/>
                <a:cs typeface="Arial" panose="020B0604020202020204" pitchFamily="34" charset="0"/>
              </a:rPr>
              <a:t>Разходи за командировъчни;</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eaLnBrk="0" fontAlgn="base" hangingPunct="0">
              <a:lnSpc>
                <a:spcPct val="107000"/>
              </a:lnSpc>
              <a:spcBef>
                <a:spcPts val="0"/>
              </a:spcBef>
              <a:spcAft>
                <a:spcPts val="0"/>
              </a:spcAft>
              <a:buFont typeface="Calibri Light" panose="020F0302020204030204" pitchFamily="34" charset="0"/>
              <a:buChar char="-"/>
            </a:pPr>
            <a:r>
              <a:rPr lang="bg-BG" sz="1800" dirty="0">
                <a:effectLst/>
                <a:latin typeface="Times New Roman" panose="02020603050405020304" pitchFamily="18" charset="0"/>
                <a:ea typeface="Calibri" panose="020F0502020204030204" pitchFamily="34" charset="0"/>
                <a:cs typeface="Arial" panose="020B0604020202020204" pitchFamily="34" charset="0"/>
              </a:rPr>
              <a:t>Разходи за външни услуги.</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285750" algn="just" eaLnBrk="0" fontAlgn="base" hangingPunct="0">
              <a:lnSpc>
                <a:spcPct val="107000"/>
              </a:lnSpc>
              <a:spcBef>
                <a:spcPts val="0"/>
              </a:spcBef>
              <a:spcAft>
                <a:spcPts val="0"/>
              </a:spcAft>
            </a:pPr>
            <a:r>
              <a:rPr lang="bg-BG" sz="1800" dirty="0">
                <a:effectLst/>
                <a:latin typeface="Times New Roman" panose="02020603050405020304" pitchFamily="18" charset="0"/>
                <a:ea typeface="Malgun Gothic" panose="020B0503020000020004" pitchFamily="34" charset="-127"/>
                <a:cs typeface="Times New Roman" panose="02020603050405020304" pitchFamily="18" charset="0"/>
              </a:rPr>
              <a:t>Това са основните индикативни категории разходи, които евентуално ще трябва да съобразите. Различните финансиращи програми имат различни правила за подготовка на бюджета, така че изискванията им за подготовка на бюджета могат да включват и други категории разходи. Ето защо е необходимо да адаптирате нуждите на Вашия проект и разходите за неговото изпълнение към изискванията на договарящия орган, представени в поканата за подбор на проекти.</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indent="285750" algn="just" eaLnBrk="0" fontAlgn="base" hangingPunct="0">
              <a:lnSpc>
                <a:spcPct val="107000"/>
              </a:lnSpc>
              <a:spcBef>
                <a:spcPts val="0"/>
              </a:spcBef>
              <a:spcAft>
                <a:spcPts val="0"/>
              </a:spcAft>
            </a:pPr>
            <a:r>
              <a:rPr lang="bg-BG" sz="1800" dirty="0">
                <a:effectLst/>
                <a:latin typeface="Times New Roman" panose="02020603050405020304" pitchFamily="18" charset="0"/>
                <a:ea typeface="Malgun Gothic" panose="020B0503020000020004" pitchFamily="34" charset="-127"/>
                <a:cs typeface="Times New Roman" panose="02020603050405020304" pitchFamily="18" charset="0"/>
              </a:rPr>
              <a:t> </a:t>
            </a:r>
            <a:endParaRPr lang="en-US" sz="1800" dirty="0">
              <a:effectLst/>
              <a:latin typeface="Calibri" panose="020F0502020204030204" pitchFamily="34" charset="0"/>
              <a:ea typeface="Malgun Gothic" panose="020B0503020000020004" pitchFamily="34" charset="-127"/>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EE606-5140-49EF-BC7F-07DEF2C19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77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Разработването на бюджет по дейности следвалогическатапоследователност на предвидените в проекта дейности. Остойностя-ването на всяка дейност се извършва въз основа на планираните ре-сурси за нейното реализиране.</a:t>
            </a:r>
          </a:p>
          <a:p>
            <a:r>
              <a:rPr lang="ru-RU" dirty="0"/>
              <a:t>Бюджетът по видове разходисе изработва като остойностени-те видове ресурси се групират по бюджетни пера–възнаграждения,командировъчни, материали и консумативи, външни услуги и т.н.</a:t>
            </a:r>
          </a:p>
          <a:p>
            <a:r>
              <a:rPr lang="ru-RU" dirty="0"/>
              <a:t>Бюджетът по източници на финансиранедава информациякаква част от средства от общия бюджет са безвъзмездна помощ, ка-къв е собственият принос и какъв е делът на средствата от други из-точници.</a:t>
            </a:r>
          </a:p>
          <a:p>
            <a:r>
              <a:rPr lang="ru-RU" dirty="0"/>
              <a:t>Бюджетът по време(месеци, години) се изготвя на база на не-обходимите ресурси за предварително опредени периоди от време идава информация за скоростта на изразходване на средствата въввремето.</a:t>
            </a:r>
          </a:p>
          <a:p>
            <a:r>
              <a:rPr lang="ru-RU" dirty="0"/>
              <a:t>Бюджетът по институционален признакзадължително се из-готвя, когато проектът се изпълнява от няколко партньора, които саотговорни за изпълнението на отделни дейности и имат правото даизразходват средства за тяхното реализиране. Той е изключителноважен при международните проекти, където цените на ресурсите саразлични.</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EE606-5140-49EF-BC7F-07DEF2C19F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27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Добре дошли в </a:t>
            </a:r>
            <a:r>
              <a:rPr lang="ru-RU" dirty="0" err="1">
                <a:latin typeface="Times New Roman" panose="02020603050405020304" pitchFamily="18" charset="0"/>
                <a:cs typeface="Times New Roman" panose="02020603050405020304" pitchFamily="18" charset="0"/>
              </a:rPr>
              <a:t>този</a:t>
            </a:r>
            <a:r>
              <a:rPr lang="ru-RU" dirty="0">
                <a:latin typeface="Times New Roman" panose="02020603050405020304" pitchFamily="18" charset="0"/>
                <a:cs typeface="Times New Roman" panose="02020603050405020304" pitchFamily="18" charset="0"/>
              </a:rPr>
              <a:t> урок, </a:t>
            </a:r>
            <a:r>
              <a:rPr lang="ru-RU" dirty="0" err="1">
                <a:latin typeface="Times New Roman" panose="02020603050405020304" pitchFamily="18" charset="0"/>
                <a:cs typeface="Times New Roman" panose="02020603050405020304" pitchFamily="18" charset="0"/>
              </a:rPr>
              <a:t>посветен</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планирането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използването</a:t>
            </a:r>
            <a:r>
              <a:rPr lang="ru-RU" dirty="0">
                <a:latin typeface="Times New Roman" panose="02020603050405020304" pitchFamily="18" charset="0"/>
                <a:cs typeface="Times New Roman" panose="02020603050405020304" pitchFamily="18" charset="0"/>
              </a:rPr>
              <a:t> на</a:t>
            </a:r>
          </a:p>
          <a:p>
            <a:r>
              <a:rPr lang="ru-RU" dirty="0" err="1">
                <a:latin typeface="Times New Roman" panose="02020603050405020304" pitchFamily="18" charset="0"/>
                <a:cs typeface="Times New Roman" panose="02020603050405020304" pitchFamily="18" charset="0"/>
              </a:rPr>
              <a:t>Гантовия</a:t>
            </a:r>
            <a:r>
              <a:rPr lang="ru-RU" dirty="0">
                <a:latin typeface="Times New Roman" panose="02020603050405020304" pitchFamily="18" charset="0"/>
                <a:cs typeface="Times New Roman" panose="02020603050405020304" pitchFamily="18" charset="0"/>
              </a:rPr>
              <a:t> график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инструмент. В него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разгледаме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основните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стъпки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добри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практики в </a:t>
            </a:r>
            <a:r>
              <a:rPr lang="ru-RU" dirty="0" err="1">
                <a:latin typeface="Times New Roman" panose="02020603050405020304" pitchFamily="18" charset="0"/>
                <a:cs typeface="Times New Roman" panose="02020603050405020304" pitchFamily="18" charset="0"/>
              </a:rPr>
              <a:t>процеса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планиране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запознаем</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логиката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Гантовата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диаграма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и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видим как можем да приложим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знание на практика.</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a:t>
            </a:fld>
            <a:endParaRPr lang="bg-BG"/>
          </a:p>
        </p:txBody>
      </p:sp>
    </p:spTree>
    <p:extLst>
      <p:ext uri="{BB962C8B-B14F-4D97-AF65-F5344CB8AC3E}">
        <p14:creationId xmlns:p14="http://schemas.microsoft.com/office/powerpoint/2010/main" val="2212799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Качеството</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придава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стойност</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резултатите</a:t>
            </a:r>
            <a:r>
              <a:rPr lang="ru-RU" dirty="0">
                <a:latin typeface="Times New Roman" panose="02020603050405020304" pitchFamily="18" charset="0"/>
                <a:cs typeface="Times New Roman" panose="02020603050405020304" pitchFamily="18" charset="0"/>
              </a:rPr>
              <a:t> от проекта.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качеството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три </a:t>
            </a:r>
            <a:r>
              <a:rPr lang="ru-RU" dirty="0" err="1">
                <a:latin typeface="Times New Roman" panose="02020603050405020304" pitchFamily="18" charset="0"/>
                <a:cs typeface="Times New Roman" panose="02020603050405020304" pitchFamily="18" charset="0"/>
              </a:rPr>
              <a:t>основни</a:t>
            </a:r>
            <a:r>
              <a:rPr lang="ru-RU" dirty="0">
                <a:latin typeface="Times New Roman" panose="02020603050405020304" pitchFamily="18" charset="0"/>
                <a:cs typeface="Times New Roman" panose="02020603050405020304" pitchFamily="18" charset="0"/>
              </a:rPr>
              <a:t> аспекта – </a:t>
            </a:r>
            <a:r>
              <a:rPr lang="ru-RU" dirty="0" err="1">
                <a:latin typeface="Times New Roman" panose="02020603050405020304" pitchFamily="18" charset="0"/>
                <a:cs typeface="Times New Roman" panose="02020603050405020304" pitchFamily="18" charset="0"/>
              </a:rPr>
              <a:t>планиране</a:t>
            </a:r>
            <a:r>
              <a:rPr lang="ru-RU" dirty="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изпълнение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контрол</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началото</a:t>
            </a:r>
            <a:r>
              <a:rPr lang="ru-RU" dirty="0">
                <a:latin typeface="Times New Roman" panose="02020603050405020304" pitchFamily="18" charset="0"/>
                <a:cs typeface="Times New Roman" panose="02020603050405020304" pitchFamily="18" charset="0"/>
              </a:rPr>
              <a:t> на проекта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определим </a:t>
            </a:r>
            <a:r>
              <a:rPr lang="ru-RU" dirty="0" err="1">
                <a:latin typeface="Times New Roman" panose="02020603050405020304" pitchFamily="18" charset="0"/>
                <a:cs typeface="Times New Roman" panose="02020603050405020304" pitchFamily="18" charset="0"/>
              </a:rPr>
              <a:t>какво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означава</a:t>
            </a:r>
            <a:r>
              <a:rPr lang="ru-RU" dirty="0">
                <a:latin typeface="Times New Roman" panose="02020603050405020304" pitchFamily="18" charset="0"/>
                <a:cs typeface="Times New Roman" panose="02020603050405020304" pitchFamily="18" charset="0"/>
              </a:rPr>
              <a:t> качество за </a:t>
            </a:r>
            <a:r>
              <a:rPr lang="ru-RU" dirty="0" err="1">
                <a:latin typeface="Times New Roman" panose="02020603050405020304" pitchFamily="18" charset="0"/>
                <a:cs typeface="Times New Roman" panose="02020603050405020304" pitchFamily="18" charset="0"/>
              </a:rPr>
              <a:t>конкретния</a:t>
            </a:r>
            <a:r>
              <a:rPr lang="ru-RU" dirty="0">
                <a:latin typeface="Times New Roman" panose="02020603050405020304" pitchFamily="18" charset="0"/>
                <a:cs typeface="Times New Roman" panose="02020603050405020304" pitchFamily="18" charset="0"/>
              </a:rPr>
              <a:t> контекст – дали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технически </a:t>
            </a:r>
            <a:r>
              <a:rPr lang="ru-RU" dirty="0" err="1">
                <a:latin typeface="Times New Roman" panose="02020603050405020304" pitchFamily="18" charset="0"/>
                <a:cs typeface="Times New Roman" panose="02020603050405020304" pitchFamily="18" charset="0"/>
              </a:rPr>
              <a:t>стандарти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очаквания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целевите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групи</a:t>
            </a:r>
            <a:r>
              <a:rPr lang="ru-RU" dirty="0">
                <a:latin typeface="Times New Roman" panose="02020603050405020304" pitchFamily="18" charset="0"/>
                <a:cs typeface="Times New Roman" panose="02020603050405020304" pitchFamily="18" charset="0"/>
              </a:rPr>
              <a:t> или </a:t>
            </a:r>
            <a:r>
              <a:rPr lang="ru-RU" dirty="0" err="1">
                <a:latin typeface="Times New Roman" panose="02020603050405020304" pitchFamily="18" charset="0"/>
                <a:cs typeface="Times New Roman" panose="02020603050405020304" pitchFamily="18" charset="0"/>
              </a:rPr>
              <a:t>вътрешни</a:t>
            </a:r>
            <a:r>
              <a:rPr lang="ru-RU" dirty="0">
                <a:latin typeface="Times New Roman" panose="02020603050405020304" pitchFamily="18" charset="0"/>
                <a:cs typeface="Times New Roman" panose="02020603050405020304" pitchFamily="18" charset="0"/>
              </a:rPr>
              <a:t> критерии на </a:t>
            </a:r>
            <a:r>
              <a:rPr lang="ru-RU" dirty="0" err="1">
                <a:latin typeface="Times New Roman" panose="02020603050405020304" pitchFamily="18" charset="0"/>
                <a:cs typeface="Times New Roman" panose="02020603050405020304" pitchFamily="18" charset="0"/>
              </a:rPr>
              <a:t>организацията</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процеса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изпълнение</a:t>
            </a:r>
            <a:r>
              <a:rPr lang="ru-RU" dirty="0">
                <a:latin typeface="Times New Roman" panose="02020603050405020304" pitchFamily="18" charset="0"/>
                <a:cs typeface="Times New Roman" panose="02020603050405020304" pitchFamily="18" charset="0"/>
              </a:rPr>
              <a:t> следим дали </a:t>
            </a:r>
            <a:r>
              <a:rPr lang="ru-RU" dirty="0" err="1">
                <a:latin typeface="Times New Roman" panose="02020603050405020304" pitchFamily="18" charset="0"/>
                <a:cs typeface="Times New Roman" panose="02020603050405020304" pitchFamily="18" charset="0"/>
              </a:rPr>
              <a:t>резултатите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отговарят</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тези</a:t>
            </a:r>
            <a:r>
              <a:rPr lang="ru-RU" dirty="0">
                <a:latin typeface="Times New Roman" panose="02020603050405020304" pitchFamily="18" charset="0"/>
                <a:cs typeface="Times New Roman" panose="02020603050405020304" pitchFamily="18" charset="0"/>
              </a:rPr>
              <a:t> критерии, а в края на проекта </a:t>
            </a:r>
            <a:r>
              <a:rPr lang="ru-RU" dirty="0" err="1">
                <a:latin typeface="Times New Roman" panose="02020603050405020304" pitchFamily="18" charset="0"/>
                <a:cs typeface="Times New Roman" panose="02020603050405020304" pitchFamily="18" charset="0"/>
              </a:rPr>
              <a:t>провеждаме</a:t>
            </a:r>
            <a:r>
              <a:rPr lang="ru-RU" dirty="0">
                <a:latin typeface="Times New Roman" panose="02020603050405020304" pitchFamily="18" charset="0"/>
                <a:cs typeface="Times New Roman" panose="02020603050405020304" pitchFamily="18" charset="0"/>
              </a:rPr>
              <a:t> оценка. Чрез </a:t>
            </a:r>
            <a:r>
              <a:rPr lang="ru-RU" dirty="0" err="1">
                <a:latin typeface="Times New Roman" panose="02020603050405020304" pitchFamily="18" charset="0"/>
                <a:cs typeface="Times New Roman" panose="02020603050405020304" pitchFamily="18" charset="0"/>
              </a:rPr>
              <a:t>непрекъснато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подобрение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събиране</a:t>
            </a:r>
            <a:r>
              <a:rPr lang="ru-RU" dirty="0">
                <a:latin typeface="Times New Roman" panose="02020603050405020304" pitchFamily="18" charset="0"/>
                <a:cs typeface="Times New Roman" panose="02020603050405020304" pitchFamily="18" charset="0"/>
              </a:rPr>
              <a:t> на обратна</a:t>
            </a:r>
          </a:p>
          <a:p>
            <a:r>
              <a:rPr lang="ru-RU" dirty="0" err="1">
                <a:latin typeface="Times New Roman" panose="02020603050405020304" pitchFamily="18" charset="0"/>
                <a:cs typeface="Times New Roman" panose="02020603050405020304" pitchFamily="18" charset="0"/>
              </a:rPr>
              <a:t>връзка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прилагане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коригиращи</a:t>
            </a:r>
            <a:r>
              <a:rPr lang="ru-RU" dirty="0">
                <a:latin typeface="Times New Roman" panose="02020603050405020304" pitchFamily="18" charset="0"/>
                <a:cs typeface="Times New Roman" panose="02020603050405020304" pitchFamily="18" charset="0"/>
              </a:rPr>
              <a:t> мерки, </a:t>
            </a:r>
            <a:r>
              <a:rPr lang="ru-RU" dirty="0" err="1">
                <a:latin typeface="Times New Roman" panose="02020603050405020304" pitchFamily="18" charset="0"/>
                <a:cs typeface="Times New Roman" panose="02020603050405020304" pitchFamily="18" charset="0"/>
              </a:rPr>
              <a:t>ние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гарантираме</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крайният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резултат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полезен, </a:t>
            </a:r>
            <a:r>
              <a:rPr lang="ru-RU" dirty="0" err="1">
                <a:latin typeface="Times New Roman" panose="02020603050405020304" pitchFamily="18" charset="0"/>
                <a:cs typeface="Times New Roman" panose="02020603050405020304" pitchFamily="18" charset="0"/>
              </a:rPr>
              <a:t>използваем</a:t>
            </a:r>
            <a:r>
              <a:rPr lang="ru-RU" dirty="0">
                <a:latin typeface="Times New Roman" panose="02020603050405020304" pitchFamily="18" charset="0"/>
                <a:cs typeface="Times New Roman" panose="02020603050405020304" pitchFamily="18" charset="0"/>
              </a:rPr>
              <a:t> и устойчив. Проект без качество – дори и </a:t>
            </a:r>
            <a:r>
              <a:rPr lang="ru-RU" dirty="0" err="1">
                <a:latin typeface="Times New Roman" panose="02020603050405020304" pitchFamily="18" charset="0"/>
                <a:cs typeface="Times New Roman" panose="02020603050405020304" pitchFamily="18" charset="0"/>
              </a:rPr>
              <a:t>формално</a:t>
            </a:r>
            <a:r>
              <a:rPr lang="ru-RU" dirty="0">
                <a:latin typeface="Times New Roman" panose="02020603050405020304" pitchFamily="18" charset="0"/>
                <a:cs typeface="Times New Roman" panose="02020603050405020304" pitchFamily="18" charset="0"/>
              </a:rPr>
              <a:t> успешен – не </a:t>
            </a:r>
            <a:r>
              <a:rPr lang="ru-RU" dirty="0" err="1">
                <a:latin typeface="Times New Roman" panose="02020603050405020304" pitchFamily="18" charset="0"/>
                <a:cs typeface="Times New Roman" panose="02020603050405020304" pitchFamily="18" charset="0"/>
              </a:rPr>
              <a:t>постига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целта</a:t>
            </a:r>
            <a:r>
              <a:rPr lang="ru-RU" dirty="0">
                <a:latin typeface="Times New Roman" panose="02020603050405020304" pitchFamily="18" charset="0"/>
                <a:cs typeface="Times New Roman" panose="02020603050405020304" pitchFamily="18" charset="0"/>
              </a:rPr>
              <a:t> си.</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30</a:t>
            </a:fld>
            <a:endParaRPr lang="bg-BG"/>
          </a:p>
        </p:txBody>
      </p:sp>
    </p:spTree>
    <p:extLst>
      <p:ext uri="{BB962C8B-B14F-4D97-AF65-F5344CB8AC3E}">
        <p14:creationId xmlns:p14="http://schemas.microsoft.com/office/powerpoint/2010/main" val="1768628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Ресурсите</a:t>
            </a:r>
            <a:r>
              <a:rPr lang="ru-RU" dirty="0">
                <a:latin typeface="Times New Roman" panose="02020603050405020304" pitchFamily="18" charset="0"/>
                <a:cs typeface="Times New Roman" panose="02020603050405020304" pitchFamily="18" charset="0"/>
              </a:rPr>
              <a:t> в един проект </a:t>
            </a:r>
            <a:r>
              <a:rPr lang="ru-RU" dirty="0" err="1">
                <a:latin typeface="Times New Roman" panose="02020603050405020304" pitchFamily="18" charset="0"/>
                <a:cs typeface="Times New Roman" panose="02020603050405020304" pitchFamily="18" charset="0"/>
              </a:rPr>
              <a:t>включват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човешки</a:t>
            </a:r>
            <a:r>
              <a:rPr lang="ru-RU" dirty="0">
                <a:latin typeface="Times New Roman" panose="02020603050405020304" pitchFamily="18" charset="0"/>
                <a:cs typeface="Times New Roman" panose="02020603050405020304" pitchFamily="18" charset="0"/>
              </a:rPr>
              <a:t> капитал, </a:t>
            </a:r>
            <a:r>
              <a:rPr lang="ru-RU" dirty="0" err="1">
                <a:latin typeface="Times New Roman" panose="02020603050405020304" pitchFamily="18" charset="0"/>
                <a:cs typeface="Times New Roman" panose="02020603050405020304" pitchFamily="18" charset="0"/>
              </a:rPr>
              <a:t>материали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оборудване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време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финанси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ресурсите</a:t>
            </a:r>
            <a:r>
              <a:rPr lang="ru-RU" dirty="0">
                <a:latin typeface="Times New Roman" panose="02020603050405020304" pitchFamily="18" charset="0"/>
                <a:cs typeface="Times New Roman" panose="02020603050405020304" pitchFamily="18" charset="0"/>
              </a:rPr>
              <a:t> цели да </a:t>
            </a:r>
            <a:r>
              <a:rPr lang="ru-RU" dirty="0" err="1">
                <a:latin typeface="Times New Roman" panose="02020603050405020304" pitchFamily="18" charset="0"/>
                <a:cs typeface="Times New Roman" panose="02020603050405020304" pitchFamily="18" charset="0"/>
              </a:rPr>
              <a:t>осигури</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всички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необходими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елементи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налични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правилното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време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използвани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ефективно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изисква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планиране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нуждите</a:t>
            </a:r>
            <a:r>
              <a:rPr lang="ru-RU" dirty="0">
                <a:latin typeface="Times New Roman" panose="02020603050405020304" pitchFamily="18" charset="0"/>
                <a:cs typeface="Times New Roman" panose="02020603050405020304" pitchFamily="18" charset="0"/>
              </a:rPr>
              <a:t>, оценка на </a:t>
            </a:r>
            <a:r>
              <a:rPr lang="ru-RU" dirty="0" err="1">
                <a:latin typeface="Times New Roman" panose="02020603050405020304" pitchFamily="18" charset="0"/>
                <a:cs typeface="Times New Roman" panose="02020603050405020304" pitchFamily="18" charset="0"/>
              </a:rPr>
              <a:t>наличностите</a:t>
            </a:r>
            <a:r>
              <a:rPr lang="ru-RU" dirty="0">
                <a:latin typeface="Times New Roman" panose="02020603050405020304" pitchFamily="18" charset="0"/>
                <a:cs typeface="Times New Roman" panose="02020603050405020304" pitchFamily="18" charset="0"/>
              </a:rPr>
              <a:t>, организация на </a:t>
            </a:r>
            <a:r>
              <a:rPr lang="ru-RU" dirty="0" err="1">
                <a:latin typeface="Times New Roman" panose="02020603050405020304" pitchFamily="18" charset="0"/>
                <a:cs typeface="Times New Roman" panose="02020603050405020304" pitchFamily="18" charset="0"/>
              </a:rPr>
              <a:t>доставките</a:t>
            </a:r>
            <a:r>
              <a:rPr lang="ru-RU" dirty="0">
                <a:latin typeface="Times New Roman" panose="02020603050405020304" pitchFamily="18" charset="0"/>
                <a:cs typeface="Times New Roman" panose="02020603050405020304" pitchFamily="18" charset="0"/>
              </a:rPr>
              <a:t> и координация между </a:t>
            </a:r>
            <a:r>
              <a:rPr lang="ru-RU" dirty="0" err="1">
                <a:latin typeface="Times New Roman" panose="02020603050405020304" pitchFamily="18" charset="0"/>
                <a:cs typeface="Times New Roman" panose="02020603050405020304" pitchFamily="18" charset="0"/>
              </a:rPr>
              <a:t>участниците</a:t>
            </a:r>
            <a:r>
              <a:rPr lang="ru-RU" dirty="0">
                <a:latin typeface="Times New Roman" panose="02020603050405020304" pitchFamily="18" charset="0"/>
                <a:cs typeface="Times New Roman" panose="02020603050405020304" pitchFamily="18" charset="0"/>
              </a:rPr>
              <a:t>. Важно е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направена</a:t>
            </a:r>
            <a:r>
              <a:rPr lang="ru-RU" dirty="0">
                <a:latin typeface="Times New Roman" panose="02020603050405020304" pitchFamily="18" charset="0"/>
                <a:cs typeface="Times New Roman" panose="02020603050405020304" pitchFamily="18" charset="0"/>
              </a:rPr>
              <a:t> реалистична </a:t>
            </a:r>
            <a:r>
              <a:rPr lang="ru-RU" dirty="0" err="1">
                <a:latin typeface="Times New Roman" panose="02020603050405020304" pitchFamily="18" charset="0"/>
                <a:cs typeface="Times New Roman" panose="02020603050405020304" pitchFamily="18" charset="0"/>
              </a:rPr>
              <a:t>преценка</a:t>
            </a:r>
            <a:r>
              <a:rPr lang="ru-RU" dirty="0">
                <a:latin typeface="Times New Roman" panose="02020603050405020304" pitchFamily="18" charset="0"/>
                <a:cs typeface="Times New Roman" panose="02020603050405020304" pitchFamily="18" charset="0"/>
              </a:rPr>
              <a:t> колко хора и </a:t>
            </a:r>
            <a:r>
              <a:rPr lang="ru-RU" dirty="0" err="1">
                <a:latin typeface="Times New Roman" panose="02020603050405020304" pitchFamily="18" charset="0"/>
                <a:cs typeface="Times New Roman" panose="02020603050405020304" pitchFamily="18" charset="0"/>
              </a:rPr>
              <a:t>материали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бъдат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нужни</a:t>
            </a:r>
            <a:r>
              <a:rPr lang="ru-RU" dirty="0">
                <a:latin typeface="Times New Roman" panose="02020603050405020304" pitchFamily="18" charset="0"/>
                <a:cs typeface="Times New Roman" panose="02020603050405020304" pitchFamily="18" charset="0"/>
              </a:rPr>
              <a:t> за всяка </a:t>
            </a:r>
            <a:r>
              <a:rPr lang="ru-RU" dirty="0" err="1">
                <a:latin typeface="Times New Roman" panose="02020603050405020304" pitchFamily="18" charset="0"/>
                <a:cs typeface="Times New Roman" panose="02020603050405020304" pitchFamily="18" charset="0"/>
              </a:rPr>
              <a:t>дейност</a:t>
            </a:r>
            <a:r>
              <a:rPr lang="ru-RU" dirty="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Освен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се </a:t>
            </a:r>
            <a:r>
              <a:rPr lang="ru-RU" dirty="0" err="1">
                <a:latin typeface="Times New Roman" panose="02020603050405020304" pitchFamily="18" charset="0"/>
                <a:cs typeface="Times New Roman" panose="02020603050405020304" pitchFamily="18" charset="0"/>
              </a:rPr>
              <a:t>осигури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добър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екипен</a:t>
            </a:r>
            <a:r>
              <a:rPr lang="ru-RU" dirty="0">
                <a:latin typeface="Times New Roman" panose="02020603050405020304" pitchFamily="18" charset="0"/>
                <a:cs typeface="Times New Roman" panose="02020603050405020304" pitchFamily="18" charset="0"/>
              </a:rPr>
              <a:t> дух, чрез развитие и мотивация на </a:t>
            </a:r>
            <a:r>
              <a:rPr lang="ru-RU" dirty="0" err="1">
                <a:latin typeface="Times New Roman" panose="02020603050405020304" pitchFamily="18" charset="0"/>
                <a:cs typeface="Times New Roman" panose="02020603050405020304" pitchFamily="18" charset="0"/>
              </a:rPr>
              <a:t>членовете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екипа</a:t>
            </a:r>
            <a:r>
              <a:rPr lang="ru-RU" dirty="0">
                <a:latin typeface="Times New Roman" panose="02020603050405020304" pitchFamily="18" charset="0"/>
                <a:cs typeface="Times New Roman" panose="02020603050405020304" pitchFamily="18" charset="0"/>
              </a:rPr>
              <a:t>. Чрез </a:t>
            </a:r>
            <a:r>
              <a:rPr lang="ru-RU" dirty="0" err="1">
                <a:latin typeface="Times New Roman" panose="02020603050405020304" pitchFamily="18" charset="0"/>
                <a:cs typeface="Times New Roman" panose="02020603050405020304" pitchFamily="18" charset="0"/>
              </a:rPr>
              <a:t>ефективно</a:t>
            </a:r>
            <a:r>
              <a:rPr lang="ru-RU" dirty="0">
                <a:latin typeface="Times New Roman" panose="02020603050405020304" pitchFamily="18" charset="0"/>
                <a:cs typeface="Times New Roman" panose="02020603050405020304" pitchFamily="18" charset="0"/>
              </a:rPr>
              <a:t> управление на </a:t>
            </a:r>
            <a:r>
              <a:rPr lang="ru-RU" dirty="0" err="1">
                <a:latin typeface="Times New Roman" panose="02020603050405020304" pitchFamily="18" charset="0"/>
                <a:cs typeface="Times New Roman" panose="02020603050405020304" pitchFamily="18" charset="0"/>
              </a:rPr>
              <a:t>ресурсите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да се </a:t>
            </a:r>
            <a:r>
              <a:rPr lang="ru-RU" dirty="0" err="1">
                <a:latin typeface="Times New Roman" panose="02020603050405020304" pitchFamily="18" charset="0"/>
                <a:cs typeface="Times New Roman" panose="02020603050405020304" pitchFamily="18" charset="0"/>
              </a:rPr>
              <a:t>изпълни</a:t>
            </a:r>
            <a:r>
              <a:rPr lang="ru-RU" dirty="0">
                <a:latin typeface="Times New Roman" panose="02020603050405020304" pitchFamily="18" charset="0"/>
                <a:cs typeface="Times New Roman" panose="02020603050405020304" pitchFamily="18" charset="0"/>
              </a:rPr>
              <a:t> в срок, в </a:t>
            </a:r>
            <a:r>
              <a:rPr lang="ru-RU" dirty="0" err="1">
                <a:latin typeface="Times New Roman" panose="02020603050405020304" pitchFamily="18" charset="0"/>
                <a:cs typeface="Times New Roman" panose="02020603050405020304" pitchFamily="18" charset="0"/>
              </a:rPr>
              <a:t>рамките</a:t>
            </a:r>
            <a:r>
              <a:rPr lang="ru-RU" dirty="0">
                <a:latin typeface="Times New Roman" panose="02020603050405020304" pitchFamily="18" charset="0"/>
                <a:cs typeface="Times New Roman" panose="02020603050405020304" pitchFamily="18" charset="0"/>
              </a:rPr>
              <a:t> на бюджета и с </a:t>
            </a:r>
            <a:r>
              <a:rPr lang="ru-RU" dirty="0" err="1">
                <a:latin typeface="Times New Roman" panose="02020603050405020304" pitchFamily="18" charset="0"/>
                <a:cs typeface="Times New Roman" panose="02020603050405020304" pitchFamily="18" charset="0"/>
              </a:rPr>
              <a:t>високо</a:t>
            </a:r>
            <a:r>
              <a:rPr lang="ru-RU" dirty="0">
                <a:latin typeface="Times New Roman" panose="02020603050405020304" pitchFamily="18" charset="0"/>
                <a:cs typeface="Times New Roman" panose="02020603050405020304" pitchFamily="18" charset="0"/>
              </a:rPr>
              <a:t> качество.</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31</a:t>
            </a:fld>
            <a:endParaRPr lang="bg-BG"/>
          </a:p>
        </p:txBody>
      </p:sp>
    </p:spTree>
    <p:extLst>
      <p:ext uri="{BB962C8B-B14F-4D97-AF65-F5344CB8AC3E}">
        <p14:creationId xmlns:p14="http://schemas.microsoft.com/office/powerpoint/2010/main" val="1706868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Комуникацията</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невидимата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връзка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която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осигурява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качественото</a:t>
            </a:r>
            <a:r>
              <a:rPr lang="ru-RU" dirty="0">
                <a:latin typeface="Times New Roman" panose="02020603050405020304" pitchFamily="18" charset="0"/>
                <a:cs typeface="Times New Roman" panose="02020603050405020304" pitchFamily="18" charset="0"/>
              </a:rPr>
              <a:t> управление на проекта. </a:t>
            </a:r>
            <a:r>
              <a:rPr lang="ru-RU" dirty="0" err="1">
                <a:latin typeface="Times New Roman" panose="02020603050405020304" pitchFamily="18" charset="0"/>
                <a:cs typeface="Times New Roman" panose="02020603050405020304" pitchFamily="18" charset="0"/>
              </a:rPr>
              <a:t>Ефективната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комуникация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означава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навременно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предаване</a:t>
            </a:r>
            <a:r>
              <a:rPr lang="ru-RU" dirty="0">
                <a:latin typeface="Times New Roman" panose="02020603050405020304" pitchFamily="18" charset="0"/>
                <a:cs typeface="Times New Roman" panose="02020603050405020304" pitchFamily="18" charset="0"/>
              </a:rPr>
              <a:t> на точна, </a:t>
            </a:r>
            <a:r>
              <a:rPr lang="ru-RU" dirty="0" err="1">
                <a:latin typeface="Times New Roman" panose="02020603050405020304" pitchFamily="18" charset="0"/>
                <a:cs typeface="Times New Roman" panose="02020603050405020304" pitchFamily="18" charset="0"/>
              </a:rPr>
              <a:t>пълна</a:t>
            </a:r>
            <a:r>
              <a:rPr lang="ru-RU" dirty="0">
                <a:latin typeface="Times New Roman" panose="02020603050405020304" pitchFamily="18" charset="0"/>
                <a:cs typeface="Times New Roman" panose="02020603050405020304" pitchFamily="18" charset="0"/>
              </a:rPr>
              <a:t> и разбираема информация между </a:t>
            </a:r>
            <a:r>
              <a:rPr lang="ru-RU" dirty="0" err="1">
                <a:latin typeface="Times New Roman" panose="02020603050405020304" pitchFamily="18" charset="0"/>
                <a:cs typeface="Times New Roman" panose="02020603050405020304" pitchFamily="18" charset="0"/>
              </a:rPr>
              <a:t>всички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участници</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ръководител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екип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партньори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финансираща</a:t>
            </a:r>
            <a:r>
              <a:rPr lang="ru-RU" dirty="0">
                <a:latin typeface="Times New Roman" panose="02020603050405020304" pitchFamily="18" charset="0"/>
                <a:cs typeface="Times New Roman" panose="02020603050405020304" pitchFamily="18" charset="0"/>
              </a:rPr>
              <a:t> институция и </a:t>
            </a:r>
            <a:r>
              <a:rPr lang="ru-RU" dirty="0" err="1">
                <a:latin typeface="Times New Roman" panose="02020603050405020304" pitchFamily="18" charset="0"/>
                <a:cs typeface="Times New Roman" panose="02020603050405020304" pitchFamily="18" charset="0"/>
              </a:rPr>
              <a:t>целеви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групи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комуникациите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създаване</a:t>
            </a:r>
            <a:r>
              <a:rPr lang="ru-RU" dirty="0">
                <a:latin typeface="Times New Roman" panose="02020603050405020304" pitchFamily="18" charset="0"/>
                <a:cs typeface="Times New Roman" panose="02020603050405020304" pitchFamily="18" charset="0"/>
              </a:rPr>
              <a:t> на план, </a:t>
            </a:r>
            <a:r>
              <a:rPr lang="ru-RU" dirty="0" err="1">
                <a:latin typeface="Times New Roman" panose="02020603050405020304" pitchFamily="18" charset="0"/>
                <a:cs typeface="Times New Roman" panose="02020603050405020304" pitchFamily="18" charset="0"/>
              </a:rPr>
              <a:t>избиране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подходящи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канали</a:t>
            </a:r>
            <a:r>
              <a:rPr lang="ru-RU" dirty="0">
                <a:latin typeface="Times New Roman" panose="02020603050405020304" pitchFamily="18" charset="0"/>
                <a:cs typeface="Times New Roman" panose="02020603050405020304" pitchFamily="18" charset="0"/>
              </a:rPr>
              <a:t>, активен мониторинг и адаптация при нужда.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вече </a:t>
            </a:r>
            <a:r>
              <a:rPr lang="ru-RU" dirty="0" err="1">
                <a:latin typeface="Times New Roman" panose="02020603050405020304" pitchFamily="18" charset="0"/>
                <a:cs typeface="Times New Roman" panose="02020603050405020304" pitchFamily="18" charset="0"/>
              </a:rPr>
              <a:t>казахме</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предишните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уроци</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европейските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задължителни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изисквания</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публичност</a:t>
            </a:r>
            <a:r>
              <a:rPr lang="ru-RU" dirty="0">
                <a:latin typeface="Times New Roman" panose="02020603050405020304" pitchFamily="18" charset="0"/>
                <a:cs typeface="Times New Roman" panose="02020603050405020304" pitchFamily="18" charset="0"/>
              </a:rPr>
              <a:t> и</a:t>
            </a:r>
          </a:p>
          <a:p>
            <a:r>
              <a:rPr lang="ru-RU" dirty="0" err="1">
                <a:latin typeface="Times New Roman" panose="02020603050405020304" pitchFamily="18" charset="0"/>
                <a:cs typeface="Times New Roman" panose="02020603050405020304" pitchFamily="18" charset="0"/>
              </a:rPr>
              <a:t>отчетност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включително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използване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логото</a:t>
            </a:r>
            <a:r>
              <a:rPr lang="ru-RU" dirty="0">
                <a:latin typeface="Times New Roman" panose="02020603050405020304" pitchFamily="18" charset="0"/>
                <a:cs typeface="Times New Roman" panose="02020603050405020304" pitchFamily="18" charset="0"/>
              </a:rPr>
              <a:t> на ЕС, </a:t>
            </a:r>
            <a:r>
              <a:rPr lang="ru-RU" dirty="0" err="1">
                <a:latin typeface="Times New Roman" panose="02020603050405020304" pitchFamily="18" charset="0"/>
                <a:cs typeface="Times New Roman" panose="02020603050405020304" pitchFamily="18" charset="0"/>
              </a:rPr>
              <a:t>публикуване</a:t>
            </a:r>
            <a:r>
              <a:rPr lang="ru-RU" dirty="0">
                <a:latin typeface="Times New Roman" panose="02020603050405020304" pitchFamily="18" charset="0"/>
                <a:cs typeface="Times New Roman" panose="02020603050405020304" pitchFamily="18" charset="0"/>
              </a:rPr>
              <a:t> на информация за проекта и </a:t>
            </a:r>
            <a:r>
              <a:rPr lang="ru-RU" dirty="0" err="1">
                <a:latin typeface="Times New Roman" panose="02020603050405020304" pitchFamily="18" charset="0"/>
                <a:cs typeface="Times New Roman" panose="02020603050405020304" pitchFamily="18" charset="0"/>
              </a:rPr>
              <a:t>ясни</a:t>
            </a:r>
            <a:r>
              <a:rPr lang="ru-RU" dirty="0">
                <a:latin typeface="Times New Roman" panose="02020603050405020304" pitchFamily="18" charset="0"/>
                <a:cs typeface="Times New Roman" panose="02020603050405020304" pitchFamily="18" charset="0"/>
              </a:rPr>
              <a:t> послания за </a:t>
            </a:r>
            <a:r>
              <a:rPr lang="ru-RU" dirty="0" err="1">
                <a:latin typeface="Times New Roman" panose="02020603050405020304" pitchFamily="18" charset="0"/>
                <a:cs typeface="Times New Roman" panose="02020603050405020304" pitchFamily="18" charset="0"/>
              </a:rPr>
              <a:t>съфинансирането</a:t>
            </a:r>
            <a:r>
              <a:rPr lang="ru-RU" dirty="0">
                <a:latin typeface="Times New Roman" panose="02020603050405020304" pitchFamily="18" charset="0"/>
                <a:cs typeface="Times New Roman" panose="02020603050405020304" pitchFamily="18" charset="0"/>
              </a:rPr>
              <a:t>. Всяко отклонение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доведе</a:t>
            </a:r>
            <a:r>
              <a:rPr lang="ru-RU" dirty="0">
                <a:latin typeface="Times New Roman" panose="02020603050405020304" pitchFamily="18" charset="0"/>
                <a:cs typeface="Times New Roman" panose="02020603050405020304" pitchFamily="18" charset="0"/>
              </a:rPr>
              <a:t> до санкции или </a:t>
            </a:r>
            <a:r>
              <a:rPr lang="ru-RU" dirty="0" err="1">
                <a:latin typeface="Times New Roman" panose="02020603050405020304" pitchFamily="18" charset="0"/>
                <a:cs typeface="Times New Roman" panose="02020603050405020304" pitchFamily="18" charset="0"/>
              </a:rPr>
              <a:t>загуба</a:t>
            </a:r>
            <a:r>
              <a:rPr lang="ru-RU" dirty="0">
                <a:latin typeface="Times New Roman" panose="02020603050405020304" pitchFamily="18" charset="0"/>
                <a:cs typeface="Times New Roman" panose="02020603050405020304" pitchFamily="18" charset="0"/>
              </a:rPr>
              <a:t> на доверие. </a:t>
            </a:r>
            <a:r>
              <a:rPr lang="ru-RU" dirty="0" err="1">
                <a:latin typeface="Times New Roman" panose="02020603050405020304" pitchFamily="18" charset="0"/>
                <a:cs typeface="Times New Roman" panose="02020603050405020304" pitchFamily="18" charset="0"/>
              </a:rPr>
              <a:t>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комуникацията</a:t>
            </a:r>
            <a:r>
              <a:rPr lang="ru-RU" dirty="0">
                <a:latin typeface="Times New Roman" panose="02020603050405020304" pitchFamily="18" charset="0"/>
                <a:cs typeface="Times New Roman" panose="02020603050405020304" pitchFamily="18" charset="0"/>
              </a:rPr>
              <a:t> не е </a:t>
            </a:r>
            <a:r>
              <a:rPr lang="ru-RU" dirty="0" err="1">
                <a:latin typeface="Times New Roman" panose="02020603050405020304" pitchFamily="18" charset="0"/>
                <a:cs typeface="Times New Roman" panose="02020603050405020304" pitchFamily="18" charset="0"/>
              </a:rPr>
              <a:t>странична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a:t>
            </a:r>
            <a:r>
              <a:rPr lang="ru-RU" dirty="0">
                <a:latin typeface="Times New Roman" panose="02020603050405020304" pitchFamily="18" charset="0"/>
                <a:cs typeface="Times New Roman" panose="02020603050405020304" pitchFamily="18" charset="0"/>
              </a:rPr>
              <a:t>, а стратегически инструмент за </a:t>
            </a:r>
            <a:r>
              <a:rPr lang="ru-RU" dirty="0" err="1">
                <a:latin typeface="Times New Roman" panose="02020603050405020304" pitchFamily="18" charset="0"/>
                <a:cs typeface="Times New Roman" panose="02020603050405020304" pitchFamily="18" charset="0"/>
              </a:rPr>
              <a:t>ангажираност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прозрачност</a:t>
            </a:r>
            <a:r>
              <a:rPr lang="ru-RU" dirty="0">
                <a:latin typeface="Times New Roman" panose="02020603050405020304" pitchFamily="18" charset="0"/>
                <a:cs typeface="Times New Roman" panose="02020603050405020304" pitchFamily="18" charset="0"/>
              </a:rPr>
              <a:t> и успех.</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32</a:t>
            </a:fld>
            <a:endParaRPr lang="bg-BG"/>
          </a:p>
        </p:txBody>
      </p:sp>
    </p:spTree>
    <p:extLst>
      <p:ext uri="{BB962C8B-B14F-4D97-AF65-F5344CB8AC3E}">
        <p14:creationId xmlns:p14="http://schemas.microsoft.com/office/powerpoint/2010/main" val="2894425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Обществените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поръчки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съществена</a:t>
            </a:r>
            <a:r>
              <a:rPr lang="ru-RU" dirty="0">
                <a:latin typeface="Times New Roman" panose="02020603050405020304" pitchFamily="18" charset="0"/>
                <a:cs typeface="Times New Roman" panose="02020603050405020304" pitchFamily="18" charset="0"/>
              </a:rPr>
              <a:t> част от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европейски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Те </a:t>
            </a:r>
            <a:r>
              <a:rPr lang="ru-RU" dirty="0" err="1">
                <a:latin typeface="Times New Roman" panose="02020603050405020304" pitchFamily="18" charset="0"/>
                <a:cs typeface="Times New Roman" panose="02020603050405020304" pitchFamily="18" charset="0"/>
              </a:rPr>
              <a:t>гарантират</a:t>
            </a:r>
            <a:r>
              <a:rPr lang="ru-RU" dirty="0">
                <a:latin typeface="Times New Roman" panose="02020603050405020304" pitchFamily="18" charset="0"/>
                <a:cs typeface="Times New Roman" panose="02020603050405020304" pitchFamily="18" charset="0"/>
              </a:rPr>
              <a:t>, че </a:t>
            </a:r>
            <a:r>
              <a:rPr lang="ru-RU" dirty="0" err="1">
                <a:latin typeface="Times New Roman" panose="02020603050405020304" pitchFamily="18" charset="0"/>
                <a:cs typeface="Times New Roman" panose="02020603050405020304" pitchFamily="18" charset="0"/>
              </a:rPr>
              <a:t>всички</a:t>
            </a:r>
            <a:r>
              <a:rPr lang="ru-RU" dirty="0">
                <a:latin typeface="Times New Roman" panose="02020603050405020304" pitchFamily="18" charset="0"/>
                <a:cs typeface="Times New Roman" panose="02020603050405020304" pitchFamily="18" charset="0"/>
              </a:rPr>
              <a:t> стоки, услуги и </a:t>
            </a:r>
            <a:r>
              <a:rPr lang="ru-RU" dirty="0" err="1">
                <a:latin typeface="Times New Roman" panose="02020603050405020304" pitchFamily="18" charset="0"/>
                <a:cs typeface="Times New Roman" panose="02020603050405020304" pitchFamily="18" charset="0"/>
              </a:rPr>
              <a:t>строителни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финансирани</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публични</a:t>
            </a:r>
            <a:r>
              <a:rPr lang="ru-RU" dirty="0">
                <a:latin typeface="Times New Roman" panose="02020603050405020304" pitchFamily="18" charset="0"/>
                <a:cs typeface="Times New Roman" panose="02020603050405020304" pitchFamily="18" charset="0"/>
              </a:rPr>
              <a:t> средства, се </a:t>
            </a:r>
            <a:r>
              <a:rPr lang="ru-RU" dirty="0" err="1">
                <a:latin typeface="Times New Roman" panose="02020603050405020304" pitchFamily="18" charset="0"/>
                <a:cs typeface="Times New Roman" panose="02020603050405020304" pitchFamily="18" charset="0"/>
              </a:rPr>
              <a:t>възлагат</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спазване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прозрачност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равнопоставеност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ефективност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Процедурите</a:t>
            </a:r>
            <a:r>
              <a:rPr lang="ru-RU" dirty="0">
                <a:latin typeface="Times New Roman" panose="02020603050405020304" pitchFamily="18" charset="0"/>
                <a:cs typeface="Times New Roman" panose="02020603050405020304" pitchFamily="18" charset="0"/>
              </a:rPr>
              <a:t> се определят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националното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и от </a:t>
            </a:r>
            <a:r>
              <a:rPr lang="ru-RU" dirty="0" err="1">
                <a:latin typeface="Times New Roman" panose="02020603050405020304" pitchFamily="18" charset="0"/>
                <a:cs typeface="Times New Roman" panose="02020603050405020304" pitchFamily="18" charset="0"/>
              </a:rPr>
              <a:t>европейското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законодателство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Още</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създаването</a:t>
            </a:r>
            <a:r>
              <a:rPr lang="ru-RU" dirty="0">
                <a:latin typeface="Times New Roman" panose="02020603050405020304" pitchFamily="18" charset="0"/>
                <a:cs typeface="Times New Roman" panose="02020603050405020304" pitchFamily="18" charset="0"/>
              </a:rPr>
              <a:t> на проекта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бъдат</a:t>
            </a:r>
            <a:r>
              <a:rPr lang="ru-RU" dirty="0">
                <a:latin typeface="Times New Roman" panose="02020603050405020304" pitchFamily="18" charset="0"/>
                <a:cs typeface="Times New Roman" panose="02020603050405020304" pitchFamily="18" charset="0"/>
              </a:rPr>
              <a:t> ясно </a:t>
            </a:r>
            <a:r>
              <a:rPr lang="ru-RU" dirty="0" err="1">
                <a:latin typeface="Times New Roman" panose="02020603050405020304" pitchFamily="18" charset="0"/>
                <a:cs typeface="Times New Roman" panose="02020603050405020304" pitchFamily="18" charset="0"/>
              </a:rPr>
              <a:t>дефинирани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които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бъдат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възложени</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външни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изпълнители</a:t>
            </a:r>
            <a:r>
              <a:rPr lang="ru-RU" dirty="0">
                <a:latin typeface="Times New Roman" panose="02020603050405020304" pitchFamily="18" charset="0"/>
                <a:cs typeface="Times New Roman" panose="02020603050405020304" pitchFamily="18" charset="0"/>
              </a:rPr>
              <a:t>. След одобрение, </a:t>
            </a:r>
            <a:r>
              <a:rPr lang="ru-RU" dirty="0" err="1">
                <a:latin typeface="Times New Roman" panose="02020603050405020304" pitchFamily="18" charset="0"/>
                <a:cs typeface="Times New Roman" panose="02020603050405020304" pitchFamily="18" charset="0"/>
              </a:rPr>
              <a:t>бенефициентът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провежда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процедури</a:t>
            </a:r>
            <a:r>
              <a:rPr lang="ru-RU" dirty="0">
                <a:latin typeface="Times New Roman" panose="02020603050405020304" pitchFamily="18" charset="0"/>
                <a:cs typeface="Times New Roman" panose="02020603050405020304" pitchFamily="18" charset="0"/>
              </a:rPr>
              <a:t> за</a:t>
            </a:r>
          </a:p>
          <a:p>
            <a:r>
              <a:rPr lang="ru-RU" dirty="0">
                <a:latin typeface="Times New Roman" panose="02020603050405020304" pitchFamily="18" charset="0"/>
                <a:cs typeface="Times New Roman" panose="02020603050405020304" pitchFamily="18" charset="0"/>
              </a:rPr>
              <a:t>подбор </a:t>
            </a:r>
            <a:r>
              <a:rPr lang="ru-RU" dirty="0" err="1">
                <a:latin typeface="Times New Roman" panose="02020603050405020304" pitchFamily="18" charset="0"/>
                <a:cs typeface="Times New Roman" panose="02020603050405020304" pitchFamily="18" charset="0"/>
              </a:rPr>
              <a:t>съгласно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изискванията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програмата</a:t>
            </a:r>
            <a:r>
              <a:rPr lang="ru-RU" dirty="0">
                <a:latin typeface="Times New Roman" panose="02020603050405020304" pitchFamily="18" charset="0"/>
                <a:cs typeface="Times New Roman" panose="02020603050405020304" pitchFamily="18" charset="0"/>
              </a:rPr>
              <a:t>. Необходим е </a:t>
            </a:r>
            <a:r>
              <a:rPr lang="ru-RU" dirty="0" err="1">
                <a:latin typeface="Times New Roman" panose="02020603050405020304" pitchFamily="18" charset="0"/>
                <a:cs typeface="Times New Roman" panose="02020603050405020304" pitchFamily="18" charset="0"/>
              </a:rPr>
              <a:t>стриктен</a:t>
            </a:r>
            <a:r>
              <a:rPr lang="ru-RU" dirty="0">
                <a:latin typeface="Times New Roman" panose="02020603050405020304" pitchFamily="18" charset="0"/>
                <a:cs typeface="Times New Roman" panose="02020603050405020304" pitchFamily="18" charset="0"/>
              </a:rPr>
              <a:t> контрол </a:t>
            </a:r>
            <a:r>
              <a:rPr lang="ru-RU" dirty="0" err="1">
                <a:latin typeface="Times New Roman" panose="02020603050405020304" pitchFamily="18" charset="0"/>
                <a:cs typeface="Times New Roman" panose="02020603050405020304" pitchFamily="18" charset="0"/>
              </a:rPr>
              <a:t>върху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публикуването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обяви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критериите</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избор</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на договорите. </a:t>
            </a:r>
            <a:r>
              <a:rPr lang="ru-RU" dirty="0" err="1">
                <a:latin typeface="Times New Roman" panose="02020603050405020304" pitchFamily="18" charset="0"/>
                <a:cs typeface="Times New Roman" panose="02020603050405020304" pitchFamily="18" charset="0"/>
              </a:rPr>
              <a:t>Спазването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хоризонталните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принципи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недопускане</a:t>
            </a:r>
            <a:r>
              <a:rPr lang="ru-RU" dirty="0">
                <a:latin typeface="Times New Roman" panose="02020603050405020304" pitchFamily="18" charset="0"/>
                <a:cs typeface="Times New Roman" panose="02020603050405020304" pitchFamily="18" charset="0"/>
              </a:rPr>
              <a:t> на дискриминация, </a:t>
            </a:r>
            <a:r>
              <a:rPr lang="ru-RU" dirty="0" err="1">
                <a:latin typeface="Times New Roman" panose="02020603050405020304" pitchFamily="18" charset="0"/>
                <a:cs typeface="Times New Roman" panose="02020603050405020304" pitchFamily="18" charset="0"/>
              </a:rPr>
              <a:t>отчетност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ефективно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разходване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средствата</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задължително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Нарушенията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могат</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доведат</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загуба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финансиране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правни</a:t>
            </a:r>
            <a:r>
              <a:rPr lang="ru-RU" dirty="0">
                <a:latin typeface="Times New Roman" panose="02020603050405020304" pitchFamily="18" charset="0"/>
                <a:cs typeface="Times New Roman" panose="02020603050405020304" pitchFamily="18" charset="0"/>
              </a:rPr>
              <a:t> последствия.</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33</a:t>
            </a:fld>
            <a:endParaRPr lang="bg-BG"/>
          </a:p>
        </p:txBody>
      </p:sp>
    </p:spTree>
    <p:extLst>
      <p:ext uri="{BB962C8B-B14F-4D97-AF65-F5344CB8AC3E}">
        <p14:creationId xmlns:p14="http://schemas.microsoft.com/office/powerpoint/2010/main" val="827997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Мониторингът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контролът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непрекъснати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рамките</a:t>
            </a:r>
            <a:r>
              <a:rPr lang="ru-RU" dirty="0">
                <a:latin typeface="Times New Roman" panose="02020603050405020304" pitchFamily="18" charset="0"/>
                <a:cs typeface="Times New Roman" panose="02020603050405020304" pitchFamily="18" charset="0"/>
              </a:rPr>
              <a:t> на проекта. Те</a:t>
            </a:r>
          </a:p>
          <a:p>
            <a:r>
              <a:rPr lang="ru-RU" dirty="0" err="1">
                <a:latin typeface="Times New Roman" panose="02020603050405020304" pitchFamily="18" charset="0"/>
                <a:cs typeface="Times New Roman" panose="02020603050405020304" pitchFamily="18" charset="0"/>
              </a:rPr>
              <a:t>включват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проследяване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напредъка</a:t>
            </a:r>
            <a:r>
              <a:rPr lang="ru-RU" dirty="0">
                <a:latin typeface="Times New Roman" panose="02020603050405020304" pitchFamily="18" charset="0"/>
                <a:cs typeface="Times New Roman" panose="02020603050405020304" pitchFamily="18" charset="0"/>
              </a:rPr>
              <a:t>, оценка на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идентифициране</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на отклонения и </a:t>
            </a:r>
            <a:r>
              <a:rPr lang="ru-RU" dirty="0" err="1">
                <a:latin typeface="Times New Roman" panose="02020603050405020304" pitchFamily="18" charset="0"/>
                <a:cs typeface="Times New Roman" panose="02020603050405020304" pitchFamily="18" charset="0"/>
              </a:rPr>
              <a:t>предприемане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коригиращи</a:t>
            </a:r>
            <a:r>
              <a:rPr lang="ru-RU" dirty="0">
                <a:latin typeface="Times New Roman" panose="02020603050405020304" pitchFamily="18" charset="0"/>
                <a:cs typeface="Times New Roman" panose="02020603050405020304" pitchFamily="18" charset="0"/>
              </a:rPr>
              <a:t> мерки. При </a:t>
            </a:r>
            <a:r>
              <a:rPr lang="ru-RU" dirty="0" err="1">
                <a:latin typeface="Times New Roman" panose="02020603050405020304" pitchFamily="18" charset="0"/>
                <a:cs typeface="Times New Roman" panose="02020603050405020304" pitchFamily="18" charset="0"/>
              </a:rPr>
              <a:t>европейските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се</a:t>
            </a:r>
          </a:p>
          <a:p>
            <a:r>
              <a:rPr lang="ru-RU" dirty="0" err="1">
                <a:latin typeface="Times New Roman" panose="02020603050405020304" pitchFamily="18" charset="0"/>
                <a:cs typeface="Times New Roman" panose="02020603050405020304" pitchFamily="18" charset="0"/>
              </a:rPr>
              <a:t>изискват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междинни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финални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доклади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финансови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отчети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Използват</a:t>
            </a:r>
            <a:r>
              <a:rPr lang="ru-RU" dirty="0">
                <a:latin typeface="Times New Roman" panose="02020603050405020304" pitchFamily="18" charset="0"/>
                <a:cs typeface="Times New Roman" panose="02020603050405020304" pitchFamily="18" charset="0"/>
              </a:rPr>
              <a:t> се</a:t>
            </a:r>
          </a:p>
          <a:p>
            <a:r>
              <a:rPr lang="ru-RU" dirty="0" err="1">
                <a:latin typeface="Times New Roman" panose="02020603050405020304" pitchFamily="18" charset="0"/>
                <a:cs typeface="Times New Roman" panose="02020603050405020304" pitchFamily="18" charset="0"/>
              </a:rPr>
              <a:t>индикатори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резултат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въздействие</a:t>
            </a:r>
            <a:r>
              <a:rPr lang="ru-RU" dirty="0">
                <a:latin typeface="Times New Roman" panose="02020603050405020304" pitchFamily="18" charset="0"/>
                <a:cs typeface="Times New Roman" panose="02020603050405020304" pitchFamily="18" charset="0"/>
              </a:rPr>
              <a:t>, за да се </a:t>
            </a:r>
            <a:r>
              <a:rPr lang="ru-RU" dirty="0" err="1">
                <a:latin typeface="Times New Roman" panose="02020603050405020304" pitchFamily="18" charset="0"/>
                <a:cs typeface="Times New Roman" panose="02020603050405020304" pitchFamily="18" charset="0"/>
              </a:rPr>
              <a:t>измери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реалното</a:t>
            </a:r>
            <a:r>
              <a:rPr lang="ru-RU" dirty="0">
                <a:latin typeface="Times New Roman" panose="02020603050405020304" pitchFamily="18" charset="0"/>
                <a:cs typeface="Times New Roman" panose="02020603050405020304" pitchFamily="18" charset="0"/>
              </a:rPr>
              <a:t> постижение на</a:t>
            </a:r>
          </a:p>
          <a:p>
            <a:r>
              <a:rPr lang="ru-RU" dirty="0">
                <a:latin typeface="Times New Roman" panose="02020603050405020304" pitchFamily="18" charset="0"/>
                <a:cs typeface="Times New Roman" panose="02020603050405020304" pitchFamily="18" charset="0"/>
              </a:rPr>
              <a:t>целите. </a:t>
            </a:r>
            <a:r>
              <a:rPr lang="ru-RU" dirty="0" err="1">
                <a:latin typeface="Times New Roman" panose="02020603050405020304" pitchFamily="18" charset="0"/>
                <a:cs typeface="Times New Roman" panose="02020603050405020304" pitchFamily="18" charset="0"/>
              </a:rPr>
              <a:t>Контролът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осъществен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както</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ръководителя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така</a:t>
            </a:r>
            <a:r>
              <a:rPr lang="ru-RU" dirty="0">
                <a:latin typeface="Times New Roman" panose="02020603050405020304" pitchFamily="18" charset="0"/>
                <a:cs typeface="Times New Roman" panose="02020603050405020304" pitchFamily="18" charset="0"/>
              </a:rPr>
              <a:t> и от</a:t>
            </a:r>
          </a:p>
          <a:p>
            <a:r>
              <a:rPr lang="ru-RU" dirty="0" err="1">
                <a:latin typeface="Times New Roman" panose="02020603050405020304" pitchFamily="18" charset="0"/>
                <a:cs typeface="Times New Roman" panose="02020603050405020304" pitchFamily="18" charset="0"/>
              </a:rPr>
              <a:t>договарящия</a:t>
            </a:r>
            <a:r>
              <a:rPr lang="ru-RU" dirty="0">
                <a:latin typeface="Times New Roman" panose="02020603050405020304" pitchFamily="18" charset="0"/>
                <a:cs typeface="Times New Roman" panose="02020603050405020304" pitchFamily="18" charset="0"/>
              </a:rPr>
              <a:t> орган чрез проверки, </a:t>
            </a:r>
            <a:r>
              <a:rPr lang="ru-RU" dirty="0" err="1">
                <a:latin typeface="Times New Roman" panose="02020603050405020304" pitchFamily="18" charset="0"/>
                <a:cs typeface="Times New Roman" panose="02020603050405020304" pitchFamily="18" charset="0"/>
              </a:rPr>
              <a:t>мониторингови</a:t>
            </a:r>
            <a:r>
              <a:rPr lang="ru-RU" dirty="0">
                <a:latin typeface="Times New Roman" panose="02020603050405020304" pitchFamily="18" charset="0"/>
                <a:cs typeface="Times New Roman" panose="02020603050405020304" pitchFamily="18" charset="0"/>
              </a:rPr>
              <a:t> посещения и </a:t>
            </a:r>
            <a:r>
              <a:rPr lang="ru-RU" dirty="0" err="1">
                <a:latin typeface="Times New Roman" panose="02020603050405020304" pitchFamily="18" charset="0"/>
                <a:cs typeface="Times New Roman" panose="02020603050405020304" pitchFamily="18" charset="0"/>
              </a:rPr>
              <a:t>одити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Точният</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мониторинг </a:t>
            </a:r>
            <a:r>
              <a:rPr lang="ru-RU" dirty="0" err="1">
                <a:latin typeface="Times New Roman" panose="02020603050405020304" pitchFamily="18" charset="0"/>
                <a:cs typeface="Times New Roman" panose="02020603050405020304" pitchFamily="18" charset="0"/>
              </a:rPr>
              <a:t>помага</a:t>
            </a:r>
            <a:r>
              <a:rPr lang="ru-RU" dirty="0">
                <a:latin typeface="Times New Roman" panose="02020603050405020304" pitchFamily="18" charset="0"/>
                <a:cs typeface="Times New Roman" panose="02020603050405020304" pitchFamily="18" charset="0"/>
              </a:rPr>
              <a:t> да се </a:t>
            </a:r>
            <a:r>
              <a:rPr lang="ru-RU" dirty="0" err="1">
                <a:latin typeface="Times New Roman" panose="02020603050405020304" pitchFamily="18" charset="0"/>
                <a:cs typeface="Times New Roman" panose="02020603050405020304" pitchFamily="18" charset="0"/>
              </a:rPr>
              <a:t>коригират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проблеми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навреме</a:t>
            </a:r>
            <a:r>
              <a:rPr lang="ru-RU" dirty="0">
                <a:latin typeface="Times New Roman" panose="02020603050405020304" pitchFamily="18" charset="0"/>
                <a:cs typeface="Times New Roman" panose="02020603050405020304" pitchFamily="18" charset="0"/>
              </a:rPr>
              <a:t> и да се </a:t>
            </a:r>
            <a:r>
              <a:rPr lang="ru-RU" dirty="0" err="1">
                <a:latin typeface="Times New Roman" panose="02020603050405020304" pitchFamily="18" charset="0"/>
                <a:cs typeface="Times New Roman" panose="02020603050405020304" pitchFamily="18" charset="0"/>
              </a:rPr>
              <a:t>гарантира</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успешното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приключване</a:t>
            </a:r>
            <a:r>
              <a:rPr lang="ru-RU" dirty="0">
                <a:latin typeface="Times New Roman" panose="02020603050405020304" pitchFamily="18" charset="0"/>
                <a:cs typeface="Times New Roman" panose="02020603050405020304" pitchFamily="18" charset="0"/>
              </a:rPr>
              <a:t> на проекта. </a:t>
            </a:r>
            <a:r>
              <a:rPr lang="ru-RU" dirty="0" err="1">
                <a:latin typeface="Times New Roman" panose="02020603050405020304" pitchFamily="18" charset="0"/>
                <a:cs typeface="Times New Roman" panose="02020603050405020304" pitchFamily="18" charset="0"/>
              </a:rPr>
              <a:t>Финалната</a:t>
            </a:r>
            <a:r>
              <a:rPr lang="ru-RU" dirty="0">
                <a:latin typeface="Times New Roman" panose="02020603050405020304" pitchFamily="18" charset="0"/>
                <a:cs typeface="Times New Roman" panose="02020603050405020304" pitchFamily="18" charset="0"/>
              </a:rPr>
              <a:t> оценка и </a:t>
            </a:r>
            <a:r>
              <a:rPr lang="ru-RU" dirty="0" err="1">
                <a:latin typeface="Times New Roman" panose="02020603050405020304" pitchFamily="18" charset="0"/>
                <a:cs typeface="Times New Roman" panose="02020603050405020304" pitchFamily="18" charset="0"/>
              </a:rPr>
              <a:t>последващата</a:t>
            </a:r>
            <a:r>
              <a:rPr lang="ru-RU" dirty="0">
                <a:latin typeface="Times New Roman" panose="02020603050405020304" pitchFamily="18" charset="0"/>
                <a:cs typeface="Times New Roman" panose="02020603050405020304" pitchFamily="18" charset="0"/>
              </a:rPr>
              <a:t> оценка </a:t>
            </a:r>
            <a:r>
              <a:rPr lang="ru-RU" dirty="0" err="1">
                <a:latin typeface="Times New Roman" panose="02020603050405020304" pitchFamily="18" charset="0"/>
                <a:cs typeface="Times New Roman" panose="02020603050405020304" pitchFamily="18" charset="0"/>
              </a:rPr>
              <a:t>са</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ключови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устойчивостта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полезността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резултатите</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34</a:t>
            </a:fld>
            <a:endParaRPr lang="bg-BG"/>
          </a:p>
        </p:txBody>
      </p:sp>
    </p:spTree>
    <p:extLst>
      <p:ext uri="{BB962C8B-B14F-4D97-AF65-F5344CB8AC3E}">
        <p14:creationId xmlns:p14="http://schemas.microsoft.com/office/powerpoint/2010/main" val="3828497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Техническата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финансовата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отчетност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критично важни за </a:t>
            </a:r>
            <a:r>
              <a:rPr lang="ru-RU" dirty="0" err="1">
                <a:latin typeface="Times New Roman" panose="02020603050405020304" pitchFamily="18" charset="0"/>
                <a:cs typeface="Times New Roman" panose="02020603050405020304" pitchFamily="18" charset="0"/>
              </a:rPr>
              <a:t>всеки</a:t>
            </a:r>
            <a:r>
              <a:rPr lang="ru-RU" dirty="0">
                <a:latin typeface="Times New Roman" panose="02020603050405020304" pitchFamily="18" charset="0"/>
                <a:cs typeface="Times New Roman" panose="02020603050405020304" pitchFamily="18" charset="0"/>
              </a:rPr>
              <a:t> проект, </a:t>
            </a:r>
            <a:r>
              <a:rPr lang="ru-RU" dirty="0" err="1">
                <a:latin typeface="Times New Roman" panose="02020603050405020304" pitchFamily="18" charset="0"/>
                <a:cs typeface="Times New Roman" panose="02020603050405020304" pitchFamily="18" charset="0"/>
              </a:rPr>
              <a:t>финансиран</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публични</a:t>
            </a:r>
            <a:r>
              <a:rPr lang="ru-RU" dirty="0">
                <a:latin typeface="Times New Roman" panose="02020603050405020304" pitchFamily="18" charset="0"/>
                <a:cs typeface="Times New Roman" panose="02020603050405020304" pitchFamily="18" charset="0"/>
              </a:rPr>
              <a:t> средства. </a:t>
            </a:r>
            <a:r>
              <a:rPr lang="ru-RU" dirty="0" err="1">
                <a:latin typeface="Times New Roman" panose="02020603050405020304" pitchFamily="18" charset="0"/>
                <a:cs typeface="Times New Roman" panose="02020603050405020304" pitchFamily="18" charset="0"/>
              </a:rPr>
              <a:t>Техническата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отчетност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документиране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извършените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напредъка</a:t>
            </a:r>
            <a:r>
              <a:rPr lang="ru-RU" dirty="0">
                <a:latin typeface="Times New Roman" panose="02020603050405020304" pitchFamily="18" charset="0"/>
                <a:cs typeface="Times New Roman" panose="02020603050405020304" pitchFamily="18" charset="0"/>
              </a:rPr>
              <a:t> по проекта, </a:t>
            </a:r>
            <a:r>
              <a:rPr lang="ru-RU" dirty="0" err="1">
                <a:latin typeface="Times New Roman" panose="02020603050405020304" pitchFamily="18" charset="0"/>
                <a:cs typeface="Times New Roman" panose="02020603050405020304" pitchFamily="18" charset="0"/>
              </a:rPr>
              <a:t>резултатите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постигнатите</a:t>
            </a:r>
            <a:r>
              <a:rPr lang="ru-RU" dirty="0">
                <a:latin typeface="Times New Roman" panose="02020603050405020304" pitchFamily="18" charset="0"/>
                <a:cs typeface="Times New Roman" panose="02020603050405020304" pitchFamily="18" charset="0"/>
              </a:rPr>
              <a:t> цели.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прави</a:t>
            </a:r>
            <a:r>
              <a:rPr lang="ru-RU" dirty="0">
                <a:latin typeface="Times New Roman" panose="02020603050405020304" pitchFamily="18" charset="0"/>
                <a:cs typeface="Times New Roman" panose="02020603050405020304" pitchFamily="18" charset="0"/>
              </a:rPr>
              <a:t> чрез </a:t>
            </a:r>
            <a:r>
              <a:rPr lang="ru-RU" dirty="0" err="1">
                <a:latin typeface="Times New Roman" panose="02020603050405020304" pitchFamily="18" charset="0"/>
                <a:cs typeface="Times New Roman" panose="02020603050405020304" pitchFamily="18" charset="0"/>
              </a:rPr>
              <a:t>междинни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финални</a:t>
            </a:r>
            <a:r>
              <a:rPr lang="ru-RU" dirty="0">
                <a:latin typeface="Times New Roman" panose="02020603050405020304" pitchFamily="18" charset="0"/>
                <a:cs typeface="Times New Roman" panose="02020603050405020304" pitchFamily="18" charset="0"/>
              </a:rPr>
              <a:t> технически </a:t>
            </a:r>
            <a:r>
              <a:rPr lang="ru-RU" dirty="0" err="1">
                <a:latin typeface="Times New Roman" panose="02020603050405020304" pitchFamily="18" charset="0"/>
                <a:cs typeface="Times New Roman" panose="02020603050405020304" pitchFamily="18" charset="0"/>
              </a:rPr>
              <a:t>доклади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придружени</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доказателства</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присъствени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списъци</a:t>
            </a:r>
            <a:r>
              <a:rPr lang="ru-RU" dirty="0">
                <a:latin typeface="Times New Roman" panose="02020603050405020304" pitchFamily="18" charset="0"/>
                <a:cs typeface="Times New Roman" panose="02020603050405020304" pitchFamily="18" charset="0"/>
              </a:rPr>
              <a:t>, снимки, </a:t>
            </a:r>
            <a:r>
              <a:rPr lang="ru-RU" dirty="0" err="1">
                <a:latin typeface="Times New Roman" panose="02020603050405020304" pitchFamily="18" charset="0"/>
                <a:cs typeface="Times New Roman" panose="02020603050405020304" pitchFamily="18" charset="0"/>
              </a:rPr>
              <a:t>продукти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други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материали</a:t>
            </a:r>
            <a:r>
              <a:rPr lang="ru-RU" dirty="0">
                <a:latin typeface="Times New Roman" panose="02020603050405020304" pitchFamily="18" charset="0"/>
                <a:cs typeface="Times New Roman" panose="02020603050405020304" pitchFamily="18" charset="0"/>
              </a:rPr>
              <a:t>.</a:t>
            </a:r>
          </a:p>
          <a:p>
            <a:r>
              <a:rPr lang="ru-RU" dirty="0" err="1">
                <a:latin typeface="Times New Roman" panose="02020603050405020304" pitchFamily="18" charset="0"/>
                <a:cs typeface="Times New Roman" panose="02020603050405020304" pitchFamily="18" charset="0"/>
              </a:rPr>
              <a:t>Финансовата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отчетност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отразява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разходите</a:t>
            </a:r>
            <a:r>
              <a:rPr lang="ru-RU" dirty="0">
                <a:latin typeface="Times New Roman" panose="02020603050405020304" pitchFamily="18" charset="0"/>
                <a:cs typeface="Times New Roman" panose="02020603050405020304" pitchFamily="18" charset="0"/>
              </a:rPr>
              <a:t> по проекта и </a:t>
            </a:r>
            <a:r>
              <a:rPr lang="ru-RU" dirty="0" err="1">
                <a:latin typeface="Times New Roman" panose="02020603050405020304" pitchFamily="18" charset="0"/>
                <a:cs typeface="Times New Roman" panose="02020603050405020304" pitchFamily="18" charset="0"/>
              </a:rPr>
              <a:t>тяхното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съответствие</a:t>
            </a:r>
            <a:r>
              <a:rPr lang="ru-RU" dirty="0">
                <a:latin typeface="Times New Roman" panose="02020603050405020304" pitchFamily="18" charset="0"/>
                <a:cs typeface="Times New Roman" panose="02020603050405020304" pitchFamily="18" charset="0"/>
              </a:rPr>
              <a:t> с одобрения бюджет. </a:t>
            </a:r>
            <a:r>
              <a:rPr lang="ru-RU" dirty="0" err="1">
                <a:latin typeface="Times New Roman" panose="02020603050405020304" pitchFamily="18" charset="0"/>
                <a:cs typeface="Times New Roman" panose="02020603050405020304" pitchFamily="18" charset="0"/>
              </a:rPr>
              <a:t>Всеки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разход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трябва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подкрепен</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оригинални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счетоводни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документи</a:t>
            </a:r>
            <a:r>
              <a:rPr lang="ru-RU" dirty="0">
                <a:latin typeface="Times New Roman" panose="02020603050405020304" pitchFamily="18" charset="0"/>
                <a:cs typeface="Times New Roman" panose="02020603050405020304" pitchFamily="18" charset="0"/>
              </a:rPr>
              <a:t> и да </a:t>
            </a:r>
            <a:r>
              <a:rPr lang="ru-RU" dirty="0" err="1">
                <a:latin typeface="Times New Roman" panose="02020603050405020304" pitchFamily="18" charset="0"/>
                <a:cs typeface="Times New Roman" panose="02020603050405020304" pitchFamily="18" charset="0"/>
              </a:rPr>
              <a:t>бъде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отчетен</a:t>
            </a:r>
            <a:r>
              <a:rPr lang="ru-RU" dirty="0">
                <a:latin typeface="Times New Roman" panose="02020603050405020304" pitchFamily="18" charset="0"/>
                <a:cs typeface="Times New Roman" panose="02020603050405020304" pitchFamily="18" charset="0"/>
              </a:rPr>
              <a:t> по прозрачен и проверим начин. </a:t>
            </a:r>
            <a:r>
              <a:rPr lang="ru-RU" dirty="0" err="1">
                <a:latin typeface="Times New Roman" panose="02020603050405020304" pitchFamily="18" charset="0"/>
                <a:cs typeface="Times New Roman" panose="02020603050405020304" pitchFamily="18" charset="0"/>
              </a:rPr>
              <a:t>Често</a:t>
            </a:r>
            <a:r>
              <a:rPr lang="ru-RU" dirty="0">
                <a:latin typeface="Times New Roman" panose="02020603050405020304" pitchFamily="18" charset="0"/>
                <a:cs typeface="Times New Roman" panose="02020603050405020304" pitchFamily="18" charset="0"/>
              </a:rPr>
              <a:t> се </a:t>
            </a:r>
            <a:r>
              <a:rPr lang="ru-RU" dirty="0" err="1">
                <a:latin typeface="Times New Roman" panose="02020603050405020304" pitchFamily="18" charset="0"/>
                <a:cs typeface="Times New Roman" panose="02020603050405020304" pitchFamily="18" charset="0"/>
              </a:rPr>
              <a:t>използват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електронни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системи</a:t>
            </a:r>
            <a:r>
              <a:rPr lang="ru-RU" dirty="0">
                <a:latin typeface="Times New Roman" panose="02020603050405020304" pitchFamily="18" charset="0"/>
                <a:cs typeface="Times New Roman" panose="02020603050405020304" pitchFamily="18" charset="0"/>
              </a:rPr>
              <a:t> за управление на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които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улесняват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подаване</a:t>
            </a:r>
            <a:r>
              <a:rPr lang="ru-RU" dirty="0">
                <a:latin typeface="Times New Roman" panose="02020603050405020304" pitchFamily="18" charset="0"/>
                <a:cs typeface="Times New Roman" panose="02020603050405020304" pitchFamily="18" charset="0"/>
              </a:rPr>
              <a:t> и верификация. Неточности или </a:t>
            </a:r>
            <a:r>
              <a:rPr lang="ru-RU" dirty="0" err="1">
                <a:latin typeface="Times New Roman" panose="02020603050405020304" pitchFamily="18" charset="0"/>
                <a:cs typeface="Times New Roman" panose="02020603050405020304" pitchFamily="18" charset="0"/>
              </a:rPr>
              <a:t>непълни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отчети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могат</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доведат</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финансова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корекция</a:t>
            </a:r>
            <a:r>
              <a:rPr lang="ru-RU" dirty="0">
                <a:latin typeface="Times New Roman" panose="02020603050405020304" pitchFamily="18" charset="0"/>
                <a:cs typeface="Times New Roman" panose="02020603050405020304" pitchFamily="18" charset="0"/>
              </a:rPr>
              <a:t> или </a:t>
            </a:r>
            <a:r>
              <a:rPr lang="ru-RU" dirty="0" err="1">
                <a:latin typeface="Times New Roman" panose="02020603050405020304" pitchFamily="18" charset="0"/>
                <a:cs typeface="Times New Roman" panose="02020603050405020304" pitchFamily="18" charset="0"/>
              </a:rPr>
              <a:t>връщане</a:t>
            </a:r>
            <a:r>
              <a:rPr lang="ru-RU" dirty="0">
                <a:latin typeface="Times New Roman" panose="02020603050405020304" pitchFamily="18" charset="0"/>
                <a:cs typeface="Times New Roman" panose="02020603050405020304" pitchFamily="18" charset="0"/>
              </a:rPr>
              <a:t> на средства. </a:t>
            </a:r>
            <a:r>
              <a:rPr lang="ru-RU" dirty="0" err="1">
                <a:latin typeface="Times New Roman" panose="02020603050405020304" pitchFamily="18" charset="0"/>
                <a:cs typeface="Times New Roman" panose="02020603050405020304" pitchFamily="18" charset="0"/>
              </a:rPr>
              <a:t>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отчетността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изисква</a:t>
            </a:r>
            <a:r>
              <a:rPr lang="ru-RU" dirty="0">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прецизност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своевременност</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пълно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съответствие</a:t>
            </a:r>
            <a:r>
              <a:rPr lang="ru-RU" dirty="0">
                <a:latin typeface="Times New Roman" panose="02020603050405020304" pitchFamily="18" charset="0"/>
                <a:cs typeface="Times New Roman" panose="02020603050405020304" pitchFamily="18" charset="0"/>
              </a:rPr>
              <a:t> с </a:t>
            </a:r>
            <a:r>
              <a:rPr lang="ru-RU" dirty="0" err="1">
                <a:latin typeface="Times New Roman" panose="02020603050405020304" pitchFamily="18" charset="0"/>
                <a:cs typeface="Times New Roman" panose="02020603050405020304" pitchFamily="18" charset="0"/>
              </a:rPr>
              <a:t>изискванията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програмата</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35</a:t>
            </a:fld>
            <a:endParaRPr lang="bg-BG"/>
          </a:p>
        </p:txBody>
      </p:sp>
    </p:spTree>
    <p:extLst>
      <p:ext uri="{BB962C8B-B14F-4D97-AF65-F5344CB8AC3E}">
        <p14:creationId xmlns:p14="http://schemas.microsoft.com/office/powerpoint/2010/main" val="3908223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171E-5289-6767-1716-A37A48020115}"/>
            </a:ext>
          </a:extLst>
        </p:cNvPr>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EEEF88C4-8649-824F-E481-CCB9B3479FB3}"/>
              </a:ext>
            </a:extLst>
          </p:cNvPr>
          <p:cNvSpPr>
            <a:spLocks noGrp="1" noRot="1" noChangeAspect="1"/>
          </p:cNvSpPr>
          <p:nvPr>
            <p:ph type="sldImg"/>
          </p:nvPr>
        </p:nvSpPr>
        <p:spPr/>
      </p:sp>
      <p:sp>
        <p:nvSpPr>
          <p:cNvPr id="3" name="Контейнер за бележки 2">
            <a:extLst>
              <a:ext uri="{FF2B5EF4-FFF2-40B4-BE49-F238E27FC236}">
                <a16:creationId xmlns:a16="http://schemas.microsoft.com/office/drawing/2014/main" id="{8D2A955C-D33E-1DDA-4B5D-45FCED9511F4}"/>
              </a:ext>
            </a:extLst>
          </p:cNvPr>
          <p:cNvSpPr>
            <a:spLocks noGrp="1"/>
          </p:cNvSpPr>
          <p:nvPr>
            <p:ph type="body" idx="1"/>
          </p:nvPr>
        </p:nvSpPr>
        <p:spPr/>
        <p:txBody>
          <a:bodyPr/>
          <a:lstStyle/>
          <a:p>
            <a:r>
              <a:rPr lang="bg-BG" dirty="0"/>
              <a:t>Последна страница</a:t>
            </a:r>
            <a:endParaRPr lang="en-GB" dirty="0"/>
          </a:p>
        </p:txBody>
      </p:sp>
      <p:sp>
        <p:nvSpPr>
          <p:cNvPr id="4" name="Контейнер за номер на слайда 3">
            <a:extLst>
              <a:ext uri="{FF2B5EF4-FFF2-40B4-BE49-F238E27FC236}">
                <a16:creationId xmlns:a16="http://schemas.microsoft.com/office/drawing/2014/main" id="{F3964EA4-A2B6-BE42-D618-64824E666D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B87CA-F9EB-41E9-A578-65FC6179B6A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9862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Планирането</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основата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успешния</a:t>
            </a:r>
            <a:r>
              <a:rPr lang="ru-RU" dirty="0">
                <a:latin typeface="Times New Roman" panose="02020603050405020304" pitchFamily="18" charset="0"/>
                <a:cs typeface="Times New Roman" panose="02020603050405020304" pitchFamily="18" charset="0"/>
              </a:rPr>
              <a:t> проект. То ни </a:t>
            </a:r>
            <a:r>
              <a:rPr lang="ru-RU" dirty="0" err="1">
                <a:latin typeface="Times New Roman" panose="02020603050405020304" pitchFamily="18" charset="0"/>
                <a:cs typeface="Times New Roman" panose="02020603050405020304" pitchFamily="18" charset="0"/>
              </a:rPr>
              <a:t>позволява</a:t>
            </a:r>
            <a:r>
              <a:rPr lang="ru-RU" dirty="0">
                <a:latin typeface="Times New Roman" panose="02020603050405020304" pitchFamily="18" charset="0"/>
                <a:cs typeface="Times New Roman" panose="02020603050405020304" pitchFamily="18" charset="0"/>
              </a:rPr>
              <a:t> да определим целите, да </a:t>
            </a:r>
            <a:r>
              <a:rPr lang="ru-RU" dirty="0" err="1">
                <a:latin typeface="Times New Roman" panose="02020603050405020304" pitchFamily="18" charset="0"/>
                <a:cs typeface="Times New Roman" panose="02020603050405020304" pitchFamily="18" charset="0"/>
              </a:rPr>
              <a:t>разпределим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задачите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ресурсите</a:t>
            </a:r>
            <a:r>
              <a:rPr lang="ru-RU" dirty="0">
                <a:latin typeface="Times New Roman" panose="02020603050405020304" pitchFamily="18" charset="0"/>
                <a:cs typeface="Times New Roman" panose="02020603050405020304" pitchFamily="18" charset="0"/>
              </a:rPr>
              <a:t> и да предвидим </a:t>
            </a:r>
            <a:r>
              <a:rPr lang="ru-RU" dirty="0" err="1">
                <a:latin typeface="Times New Roman" panose="02020603050405020304" pitchFamily="18" charset="0"/>
                <a:cs typeface="Times New Roman" panose="02020603050405020304" pitchFamily="18" charset="0"/>
              </a:rPr>
              <a:t>евентуални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рискове</a:t>
            </a:r>
            <a:r>
              <a:rPr lang="ru-RU" dirty="0">
                <a:latin typeface="Times New Roman" panose="02020603050405020304" pitchFamily="18" charset="0"/>
                <a:cs typeface="Times New Roman" panose="02020603050405020304" pitchFamily="18" charset="0"/>
              </a:rPr>
              <a:t>. Добре</a:t>
            </a:r>
          </a:p>
          <a:p>
            <a:r>
              <a:rPr lang="ru-RU" dirty="0" err="1">
                <a:latin typeface="Times New Roman" panose="02020603050405020304" pitchFamily="18" charset="0"/>
                <a:cs typeface="Times New Roman" panose="02020603050405020304" pitchFamily="18" charset="0"/>
              </a:rPr>
              <a:t>структуриран</a:t>
            </a:r>
            <a:r>
              <a:rPr lang="ru-RU" dirty="0">
                <a:latin typeface="Times New Roman" panose="02020603050405020304" pitchFamily="18" charset="0"/>
                <a:cs typeface="Times New Roman" panose="02020603050405020304" pitchFamily="18" charset="0"/>
              </a:rPr>
              <a:t> план-график е </a:t>
            </a:r>
            <a:r>
              <a:rPr lang="ru-RU" dirty="0" err="1">
                <a:latin typeface="Times New Roman" panose="02020603050405020304" pitchFamily="18" charset="0"/>
                <a:cs typeface="Times New Roman" panose="02020603050405020304" pitchFamily="18" charset="0"/>
              </a:rPr>
              <a:t>навигационната</a:t>
            </a:r>
            <a:r>
              <a:rPr lang="ru-RU" dirty="0">
                <a:latin typeface="Times New Roman" panose="02020603050405020304" pitchFamily="18" charset="0"/>
                <a:cs typeface="Times New Roman" panose="02020603050405020304" pitchFamily="18" charset="0"/>
              </a:rPr>
              <a:t> карта, по </a:t>
            </a:r>
            <a:r>
              <a:rPr lang="ru-RU" dirty="0" err="1">
                <a:latin typeface="Times New Roman" panose="02020603050405020304" pitchFamily="18" charset="0"/>
                <a:cs typeface="Times New Roman" panose="02020603050405020304" pitchFamily="18" charset="0"/>
              </a:rPr>
              <a:t>която</a:t>
            </a:r>
            <a:r>
              <a:rPr lang="ru-RU" dirty="0">
                <a:latin typeface="Times New Roman" panose="02020603050405020304" pitchFamily="18" charset="0"/>
                <a:cs typeface="Times New Roman" panose="02020603050405020304" pitchFamily="18" charset="0"/>
              </a:rPr>
              <a:t> се движим по </a:t>
            </a:r>
            <a:r>
              <a:rPr lang="ru-RU" dirty="0" err="1">
                <a:latin typeface="Times New Roman" panose="02020603050405020304" pitchFamily="18" charset="0"/>
                <a:cs typeface="Times New Roman" panose="02020603050405020304" pitchFamily="18" charset="0"/>
              </a:rPr>
              <a:t>време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изпълнението</a:t>
            </a:r>
            <a:r>
              <a:rPr lang="ru-RU" dirty="0">
                <a:latin typeface="Times New Roman" panose="02020603050405020304" pitchFamily="18" charset="0"/>
                <a:cs typeface="Times New Roman" panose="02020603050405020304" pitchFamily="18" charset="0"/>
              </a:rPr>
              <a:t> на проекта. </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4</a:t>
            </a:fld>
            <a:endParaRPr lang="bg-BG"/>
          </a:p>
        </p:txBody>
      </p:sp>
    </p:spTree>
    <p:extLst>
      <p:ext uri="{BB962C8B-B14F-4D97-AF65-F5344CB8AC3E}">
        <p14:creationId xmlns:p14="http://schemas.microsoft.com/office/powerpoint/2010/main" val="284887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Висоцки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представя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четири</a:t>
            </a:r>
            <a:r>
              <a:rPr lang="ru-RU" dirty="0">
                <a:latin typeface="Times New Roman" panose="02020603050405020304" pitchFamily="18" charset="0"/>
                <a:cs typeface="Times New Roman" panose="02020603050405020304" pitchFamily="18" charset="0"/>
              </a:rPr>
              <a:t> подхода, в </a:t>
            </a:r>
            <a:r>
              <a:rPr lang="ru-RU" dirty="0" err="1">
                <a:latin typeface="Times New Roman" panose="02020603050405020304" pitchFamily="18" charset="0"/>
                <a:cs typeface="Times New Roman" panose="02020603050405020304" pitchFamily="18" charset="0"/>
              </a:rPr>
              <a:t>зависимост</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яснота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целта</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решението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Тези</a:t>
            </a:r>
            <a:r>
              <a:rPr lang="ru-RU" dirty="0">
                <a:latin typeface="Times New Roman" panose="02020603050405020304" pitchFamily="18" charset="0"/>
                <a:cs typeface="Times New Roman" panose="02020603050405020304" pitchFamily="18" charset="0"/>
              </a:rPr>
              <a:t> подходи </a:t>
            </a:r>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традиционен, </a:t>
            </a:r>
            <a:r>
              <a:rPr lang="ru-RU" dirty="0" err="1">
                <a:latin typeface="Times New Roman" panose="02020603050405020304" pitchFamily="18" charset="0"/>
                <a:cs typeface="Times New Roman" panose="02020603050405020304" pitchFamily="18" charset="0"/>
              </a:rPr>
              <a:t>агилен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екстремен</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Emertxe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Всеки</a:t>
            </a:r>
            <a:r>
              <a:rPr lang="ru-RU" dirty="0">
                <a:latin typeface="Times New Roman" panose="02020603050405020304" pitchFamily="18" charset="0"/>
                <a:cs typeface="Times New Roman" panose="02020603050405020304" pitchFamily="18" charset="0"/>
              </a:rPr>
              <a:t> от </a:t>
            </a:r>
            <a:r>
              <a:rPr lang="ru-RU" dirty="0" err="1">
                <a:latin typeface="Times New Roman" panose="02020603050405020304" pitchFamily="18" charset="0"/>
                <a:cs typeface="Times New Roman" panose="02020603050405020304" pitchFamily="18" charset="0"/>
              </a:rPr>
              <a:t>тях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има</a:t>
            </a:r>
            <a:r>
              <a:rPr lang="ru-RU" dirty="0">
                <a:latin typeface="Times New Roman" panose="02020603050405020304" pitchFamily="18" charset="0"/>
                <a:cs typeface="Times New Roman" panose="02020603050405020304" pitchFamily="18" charset="0"/>
              </a:rPr>
              <a:t> свое </a:t>
            </a:r>
            <a:r>
              <a:rPr lang="ru-RU" dirty="0" err="1">
                <a:latin typeface="Times New Roman" panose="02020603050405020304" pitchFamily="18" charset="0"/>
                <a:cs typeface="Times New Roman" panose="02020603050405020304" pitchFamily="18" charset="0"/>
              </a:rPr>
              <a:t>място</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различни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контексти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изисква</a:t>
            </a:r>
            <a:r>
              <a:rPr lang="ru-RU" dirty="0">
                <a:latin typeface="Times New Roman" panose="02020603050405020304" pitchFamily="18" charset="0"/>
                <a:cs typeface="Times New Roman" panose="02020603050405020304" pitchFamily="18" charset="0"/>
              </a:rPr>
              <a:t> специфично управление.</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5</a:t>
            </a:fld>
            <a:endParaRPr lang="bg-BG"/>
          </a:p>
        </p:txBody>
      </p:sp>
    </p:spTree>
    <p:extLst>
      <p:ext uri="{BB962C8B-B14F-4D97-AF65-F5344CB8AC3E}">
        <p14:creationId xmlns:p14="http://schemas.microsoft.com/office/powerpoint/2010/main" val="3572473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latin typeface="Times New Roman" panose="02020603050405020304" pitchFamily="18" charset="0"/>
                <a:cs typeface="Times New Roman" panose="02020603050405020304" pitchFamily="18" charset="0"/>
              </a:rPr>
              <a:t>В </a:t>
            </a:r>
            <a:r>
              <a:rPr lang="ru-RU" dirty="0" err="1">
                <a:latin typeface="Times New Roman" panose="02020603050405020304" pitchFamily="18" charset="0"/>
                <a:cs typeface="Times New Roman" panose="02020603050405020304" pitchFamily="18" charset="0"/>
              </a:rPr>
              <a:t>процеса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планиране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включваме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начален</a:t>
            </a:r>
            <a:r>
              <a:rPr lang="ru-RU" dirty="0">
                <a:latin typeface="Times New Roman" panose="02020603050405020304" pitchFamily="18" charset="0"/>
                <a:cs typeface="Times New Roman" panose="02020603050405020304" pitchFamily="18" charset="0"/>
              </a:rPr>
              <a:t> анализ, </a:t>
            </a:r>
            <a:r>
              <a:rPr lang="ru-RU" dirty="0" err="1">
                <a:latin typeface="Times New Roman" panose="02020603050405020304" pitchFamily="18" charset="0"/>
                <a:cs typeface="Times New Roman" panose="02020603050405020304" pitchFamily="18" charset="0"/>
              </a:rPr>
              <a:t>организиране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стартови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срещи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изготвяне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работен</a:t>
            </a:r>
            <a:r>
              <a:rPr lang="ru-RU" dirty="0">
                <a:latin typeface="Times New Roman" panose="02020603050405020304" pitchFamily="18" charset="0"/>
                <a:cs typeface="Times New Roman" panose="02020603050405020304" pitchFamily="18" charset="0"/>
              </a:rPr>
              <a:t> план, </a:t>
            </a:r>
            <a:r>
              <a:rPr lang="ru-RU" dirty="0" err="1">
                <a:latin typeface="Times New Roman" panose="02020603050405020304" pitchFamily="18" charset="0"/>
                <a:cs typeface="Times New Roman" panose="02020603050405020304" pitchFamily="18" charset="0"/>
              </a:rPr>
              <a:t>определяне</a:t>
            </a:r>
            <a:r>
              <a:rPr lang="ru-RU" dirty="0">
                <a:latin typeface="Times New Roman" panose="02020603050405020304" pitchFamily="18" charset="0"/>
                <a:cs typeface="Times New Roman" panose="02020603050405020304" pitchFamily="18" charset="0"/>
              </a:rPr>
              <a:t> на роли, </a:t>
            </a:r>
            <a:r>
              <a:rPr lang="ru-RU" dirty="0" err="1">
                <a:latin typeface="Times New Roman" panose="02020603050405020304" pitchFamily="18" charset="0"/>
                <a:cs typeface="Times New Roman" panose="02020603050405020304" pitchFamily="18" charset="0"/>
              </a:rPr>
              <a:t>отговорности</a:t>
            </a:r>
            <a:r>
              <a:rPr lang="ru-RU" dirty="0">
                <a:latin typeface="Times New Roman" panose="02020603050405020304" pitchFamily="18" charset="0"/>
                <a:cs typeface="Times New Roman" panose="02020603050405020304" pitchFamily="18" charset="0"/>
              </a:rPr>
              <a:t> и график. </a:t>
            </a:r>
            <a:r>
              <a:rPr lang="ru-RU" dirty="0" err="1">
                <a:latin typeface="Times New Roman" panose="02020603050405020304" pitchFamily="18" charset="0"/>
                <a:cs typeface="Times New Roman" panose="02020603050405020304" pitchFamily="18" charset="0"/>
              </a:rPr>
              <a:t>Това</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които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изискват</a:t>
            </a:r>
            <a:r>
              <a:rPr lang="ru-RU" dirty="0">
                <a:latin typeface="Times New Roman" panose="02020603050405020304" pitchFamily="18" charset="0"/>
                <a:cs typeface="Times New Roman" panose="02020603050405020304" pitchFamily="18" charset="0"/>
              </a:rPr>
              <a:t> координация между </a:t>
            </a:r>
            <a:r>
              <a:rPr lang="ru-RU" dirty="0" err="1">
                <a:latin typeface="Times New Roman" panose="02020603050405020304" pitchFamily="18" charset="0"/>
                <a:cs typeface="Times New Roman" panose="02020603050405020304" pitchFamily="18" charset="0"/>
              </a:rPr>
              <a:t>партньори</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яснота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относно</a:t>
            </a:r>
            <a:r>
              <a:rPr lang="ru-RU" dirty="0">
                <a:latin typeface="Times New Roman" panose="02020603050405020304" pitchFamily="18" charset="0"/>
                <a:cs typeface="Times New Roman" panose="02020603050405020304" pitchFamily="18" charset="0"/>
              </a:rPr>
              <a:t> целите.</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6</a:t>
            </a:fld>
            <a:endParaRPr lang="bg-BG"/>
          </a:p>
        </p:txBody>
      </p:sp>
    </p:spTree>
    <p:extLst>
      <p:ext uri="{BB962C8B-B14F-4D97-AF65-F5344CB8AC3E}">
        <p14:creationId xmlns:p14="http://schemas.microsoft.com/office/powerpoint/2010/main" val="19673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Гантовата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диаграма</a:t>
            </a:r>
            <a:r>
              <a:rPr lang="ru-RU" dirty="0">
                <a:latin typeface="Times New Roman" panose="02020603050405020304" pitchFamily="18" charset="0"/>
                <a:cs typeface="Times New Roman" panose="02020603050405020304" pitchFamily="18" charset="0"/>
              </a:rPr>
              <a:t> е визуален инструмент, </a:t>
            </a:r>
            <a:r>
              <a:rPr lang="ru-RU" dirty="0" err="1">
                <a:latin typeface="Times New Roman" panose="02020603050405020304" pitchFamily="18" charset="0"/>
                <a:cs typeface="Times New Roman" panose="02020603050405020304" pitchFamily="18" charset="0"/>
              </a:rPr>
              <a:t>който</a:t>
            </a:r>
            <a:r>
              <a:rPr lang="ru-RU" dirty="0">
                <a:latin typeface="Times New Roman" panose="02020603050405020304" pitchFamily="18" charset="0"/>
                <a:cs typeface="Times New Roman" panose="02020603050405020304" pitchFamily="18" charset="0"/>
              </a:rPr>
              <a:t> представя </a:t>
            </a:r>
            <a:r>
              <a:rPr lang="ru-RU" dirty="0" err="1">
                <a:latin typeface="Times New Roman" panose="02020603050405020304" pitchFamily="18" charset="0"/>
                <a:cs typeface="Times New Roman" panose="02020603050405020304" pitchFamily="18" charset="0"/>
              </a:rPr>
              <a:t>дейностите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във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времето</a:t>
            </a:r>
            <a:r>
              <a:rPr lang="ru-RU" dirty="0">
                <a:latin typeface="Times New Roman" panose="02020603050405020304" pitchFamily="18" charset="0"/>
                <a:cs typeface="Times New Roman" panose="02020603050405020304" pitchFamily="18" charset="0"/>
              </a:rPr>
              <a:t>. По вертикала се поставят </a:t>
            </a:r>
            <a:r>
              <a:rPr lang="ru-RU" dirty="0" err="1">
                <a:latin typeface="Times New Roman" panose="02020603050405020304" pitchFamily="18" charset="0"/>
                <a:cs typeface="Times New Roman" panose="02020603050405020304" pitchFamily="18" charset="0"/>
              </a:rPr>
              <a:t>дейностите</a:t>
            </a:r>
            <a:r>
              <a:rPr lang="ru-RU" dirty="0">
                <a:latin typeface="Times New Roman" panose="02020603050405020304" pitchFamily="18" charset="0"/>
                <a:cs typeface="Times New Roman" panose="02020603050405020304" pitchFamily="18" charset="0"/>
              </a:rPr>
              <a:t>, а по </a:t>
            </a:r>
            <a:r>
              <a:rPr lang="ru-RU" dirty="0" err="1">
                <a:latin typeface="Times New Roman" panose="02020603050405020304" pitchFamily="18" charset="0"/>
                <a:cs typeface="Times New Roman" panose="02020603050405020304" pitchFamily="18" charset="0"/>
              </a:rPr>
              <a:t>хоризонтала</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времевата</a:t>
            </a:r>
            <a:r>
              <a:rPr lang="ru-RU" dirty="0">
                <a:latin typeface="Times New Roman" panose="02020603050405020304" pitchFamily="18" charset="0"/>
                <a:cs typeface="Times New Roman" panose="02020603050405020304" pitchFamily="18" charset="0"/>
              </a:rPr>
              <a:t> линия.</a:t>
            </a:r>
          </a:p>
          <a:p>
            <a:r>
              <a:rPr lang="ru-RU" dirty="0" err="1">
                <a:latin typeface="Times New Roman" panose="02020603050405020304" pitchFamily="18" charset="0"/>
                <a:cs typeface="Times New Roman" panose="02020603050405020304" pitchFamily="18" charset="0"/>
              </a:rPr>
              <a:t>Срещу</a:t>
            </a:r>
            <a:r>
              <a:rPr lang="ru-RU" dirty="0">
                <a:latin typeface="Times New Roman" panose="02020603050405020304" pitchFamily="18" charset="0"/>
                <a:cs typeface="Times New Roman" panose="02020603050405020304" pitchFamily="18" charset="0"/>
              </a:rPr>
              <a:t> всяка </a:t>
            </a:r>
            <a:r>
              <a:rPr lang="ru-RU" dirty="0" err="1">
                <a:latin typeface="Times New Roman" panose="02020603050405020304" pitchFamily="18" charset="0"/>
                <a:cs typeface="Times New Roman" panose="02020603050405020304" pitchFamily="18" charset="0"/>
              </a:rPr>
              <a:t>дейност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стои</a:t>
            </a:r>
            <a:r>
              <a:rPr lang="ru-RU" dirty="0">
                <a:latin typeface="Times New Roman" panose="02020603050405020304" pitchFamily="18" charset="0"/>
                <a:cs typeface="Times New Roman" panose="02020603050405020304" pitchFamily="18" charset="0"/>
              </a:rPr>
              <a:t> лента, </a:t>
            </a:r>
            <a:r>
              <a:rPr lang="ru-RU" dirty="0" err="1">
                <a:latin typeface="Times New Roman" panose="02020603050405020304" pitchFamily="18" charset="0"/>
                <a:cs typeface="Times New Roman" panose="02020603050405020304" pitchFamily="18" charset="0"/>
              </a:rPr>
              <a:t>която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показва</a:t>
            </a:r>
            <a:r>
              <a:rPr lang="ru-RU" dirty="0">
                <a:latin typeface="Times New Roman" panose="02020603050405020304" pitchFamily="18" charset="0"/>
                <a:cs typeface="Times New Roman" panose="02020603050405020304" pitchFamily="18" charset="0"/>
              </a:rPr>
              <a:t> кога </a:t>
            </a:r>
            <a:r>
              <a:rPr lang="ru-RU" dirty="0" err="1">
                <a:latin typeface="Times New Roman" panose="02020603050405020304" pitchFamily="18" charset="0"/>
                <a:cs typeface="Times New Roman" panose="02020603050405020304" pitchFamily="18" charset="0"/>
              </a:rPr>
              <a:t>започва</a:t>
            </a:r>
            <a:r>
              <a:rPr lang="ru-RU" dirty="0">
                <a:latin typeface="Times New Roman" panose="02020603050405020304" pitchFamily="18" charset="0"/>
                <a:cs typeface="Times New Roman" panose="02020603050405020304" pitchFamily="18" charset="0"/>
              </a:rPr>
              <a:t> и колко </a:t>
            </a:r>
            <a:r>
              <a:rPr lang="ru-RU" dirty="0" err="1">
                <a:latin typeface="Times New Roman" panose="02020603050405020304" pitchFamily="18" charset="0"/>
                <a:cs typeface="Times New Roman" panose="02020603050405020304" pitchFamily="18" charset="0"/>
              </a:rPr>
              <a:t>време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продължава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е един от най-широко </a:t>
            </a:r>
            <a:r>
              <a:rPr lang="ru-RU" dirty="0" err="1">
                <a:latin typeface="Times New Roman" panose="02020603050405020304" pitchFamily="18" charset="0"/>
                <a:cs typeface="Times New Roman" panose="02020603050405020304" pitchFamily="18" charset="0"/>
              </a:rPr>
              <a:t>използваните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инструменти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управлението</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на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7</a:t>
            </a:fld>
            <a:endParaRPr lang="bg-BG"/>
          </a:p>
        </p:txBody>
      </p:sp>
    </p:spTree>
    <p:extLst>
      <p:ext uri="{BB962C8B-B14F-4D97-AF65-F5344CB8AC3E}">
        <p14:creationId xmlns:p14="http://schemas.microsoft.com/office/powerpoint/2010/main" val="331688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Гантовият</a:t>
            </a:r>
            <a:r>
              <a:rPr lang="ru-RU" dirty="0">
                <a:latin typeface="Times New Roman" panose="02020603050405020304" pitchFamily="18" charset="0"/>
                <a:cs typeface="Times New Roman" panose="02020603050405020304" pitchFamily="18" charset="0"/>
              </a:rPr>
              <a:t> график е </a:t>
            </a:r>
            <a:r>
              <a:rPr lang="ru-RU" dirty="0" err="1">
                <a:latin typeface="Times New Roman" panose="02020603050405020304" pitchFamily="18" charset="0"/>
                <a:cs typeface="Times New Roman" panose="02020603050405020304" pitchFamily="18" charset="0"/>
              </a:rPr>
              <a:t>създаден</a:t>
            </a:r>
            <a:r>
              <a:rPr lang="ru-RU" dirty="0">
                <a:latin typeface="Times New Roman" panose="02020603050405020304" pitchFamily="18" charset="0"/>
                <a:cs typeface="Times New Roman" panose="02020603050405020304" pitchFamily="18" charset="0"/>
              </a:rPr>
              <a:t> от Хенри </a:t>
            </a:r>
            <a:r>
              <a:rPr lang="ru-RU" dirty="0" err="1">
                <a:latin typeface="Times New Roman" panose="02020603050405020304" pitchFamily="18" charset="0"/>
                <a:cs typeface="Times New Roman" panose="02020603050405020304" pitchFamily="18" charset="0"/>
              </a:rPr>
              <a:t>Гант</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началото</a:t>
            </a:r>
            <a:r>
              <a:rPr lang="ru-RU" dirty="0">
                <a:latin typeface="Times New Roman" panose="02020603050405020304" pitchFamily="18" charset="0"/>
                <a:cs typeface="Times New Roman" panose="02020603050405020304" pitchFamily="18" charset="0"/>
              </a:rPr>
              <a:t> на XX век с цел да </a:t>
            </a:r>
            <a:r>
              <a:rPr lang="ru-RU" dirty="0" err="1">
                <a:latin typeface="Times New Roman" panose="02020603050405020304" pitchFamily="18" charset="0"/>
                <a:cs typeface="Times New Roman" panose="02020603050405020304" pitchFamily="18" charset="0"/>
              </a:rPr>
              <a:t>визуализира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производствения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напредък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Използван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първоначално</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индустриални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днес</a:t>
            </a:r>
            <a:r>
              <a:rPr lang="ru-RU" dirty="0">
                <a:latin typeface="Times New Roman" panose="02020603050405020304" pitchFamily="18" charset="0"/>
                <a:cs typeface="Times New Roman" panose="02020603050405020304" pitchFamily="18" charset="0"/>
              </a:rPr>
              <a:t> той е </a:t>
            </a:r>
            <a:r>
              <a:rPr lang="ru-RU" dirty="0" err="1">
                <a:latin typeface="Times New Roman" panose="02020603050405020304" pitchFamily="18" charset="0"/>
                <a:cs typeface="Times New Roman" panose="02020603050405020304" pitchFamily="18" charset="0"/>
              </a:rPr>
              <a:t>основен</a:t>
            </a:r>
            <a:r>
              <a:rPr lang="ru-RU" dirty="0">
                <a:latin typeface="Times New Roman" panose="02020603050405020304" pitchFamily="18" charset="0"/>
                <a:cs typeface="Times New Roman" panose="02020603050405020304" pitchFamily="18" charset="0"/>
              </a:rPr>
              <a:t> инструмент в </a:t>
            </a:r>
            <a:r>
              <a:rPr lang="ru-RU" dirty="0" err="1">
                <a:latin typeface="Times New Roman" panose="02020603050405020304" pitchFamily="18" charset="0"/>
                <a:cs typeface="Times New Roman" panose="02020603050405020304" pitchFamily="18" charset="0"/>
              </a:rPr>
              <a:t>управлението</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времето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ресурсите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отговорностите</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различни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8</a:t>
            </a:fld>
            <a:endParaRPr lang="bg-BG"/>
          </a:p>
        </p:txBody>
      </p:sp>
    </p:spTree>
    <p:extLst>
      <p:ext uri="{BB962C8B-B14F-4D97-AF65-F5344CB8AC3E}">
        <p14:creationId xmlns:p14="http://schemas.microsoft.com/office/powerpoint/2010/main" val="907066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latin typeface="Times New Roman" panose="02020603050405020304" pitchFamily="18" charset="0"/>
                <a:cs typeface="Times New Roman" panose="02020603050405020304" pitchFamily="18" charset="0"/>
              </a:rPr>
              <a:t>Диаграмата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Гант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показва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йерархия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дейности</a:t>
            </a:r>
            <a:r>
              <a:rPr lang="ru-RU" dirty="0">
                <a:latin typeface="Times New Roman" panose="02020603050405020304" pitchFamily="18" charset="0"/>
                <a:cs typeface="Times New Roman" panose="02020603050405020304" pitchFamily="18" charset="0"/>
              </a:rPr>
              <a:t>, подзадачи, </a:t>
            </a:r>
            <a:r>
              <a:rPr lang="ru-RU" dirty="0" err="1">
                <a:latin typeface="Times New Roman" panose="02020603050405020304" pitchFamily="18" charset="0"/>
                <a:cs typeface="Times New Roman" panose="02020603050405020304" pitchFamily="18" charset="0"/>
              </a:rPr>
              <a:t>отговорни</a:t>
            </a:r>
            <a:r>
              <a:rPr lang="ru-RU" dirty="0">
                <a:latin typeface="Times New Roman" panose="02020603050405020304" pitchFamily="18" charset="0"/>
                <a:cs typeface="Times New Roman" panose="02020603050405020304" pitchFamily="18" charset="0"/>
              </a:rPr>
              <a:t> лица и </a:t>
            </a:r>
            <a:r>
              <a:rPr lang="ru-RU" dirty="0" err="1">
                <a:latin typeface="Times New Roman" panose="02020603050405020304" pitchFamily="18" charset="0"/>
                <a:cs typeface="Times New Roman" panose="02020603050405020304" pitchFamily="18" charset="0"/>
              </a:rPr>
              <a:t>тяхната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продължителност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Освен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това</a:t>
            </a:r>
            <a:r>
              <a:rPr lang="ru-RU" dirty="0">
                <a:latin typeface="Times New Roman" panose="02020603050405020304" pitchFamily="18" charset="0"/>
                <a:cs typeface="Times New Roman" panose="02020603050405020304" pitchFamily="18" charset="0"/>
              </a:rPr>
              <a:t> можем да включим зависимости между</a:t>
            </a:r>
          </a:p>
          <a:p>
            <a:r>
              <a:rPr lang="ru-RU" dirty="0" err="1">
                <a:latin typeface="Times New Roman" panose="02020603050405020304" pitchFamily="18" charset="0"/>
                <a:cs typeface="Times New Roman" panose="02020603050405020304" pitchFamily="18" charset="0"/>
              </a:rPr>
              <a:t>дейностите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срокове</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индикатори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напредък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Форматът</a:t>
            </a:r>
            <a:r>
              <a:rPr lang="ru-RU" dirty="0">
                <a:latin typeface="Times New Roman" panose="02020603050405020304" pitchFamily="18" charset="0"/>
                <a:cs typeface="Times New Roman" panose="02020603050405020304" pitchFamily="18" charset="0"/>
              </a:rPr>
              <a:t> е </a:t>
            </a:r>
            <a:r>
              <a:rPr lang="ru-RU" dirty="0" err="1">
                <a:latin typeface="Times New Roman" panose="02020603050405020304" pitchFamily="18" charset="0"/>
                <a:cs typeface="Times New Roman" panose="02020603050405020304" pitchFamily="18" charset="0"/>
              </a:rPr>
              <a:t>гъвкав</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да се </a:t>
            </a:r>
            <a:r>
              <a:rPr lang="ru-RU" dirty="0" err="1">
                <a:latin typeface="Times New Roman" panose="02020603050405020304" pitchFamily="18" charset="0"/>
                <a:cs typeface="Times New Roman" panose="02020603050405020304" pitchFamily="18" charset="0"/>
              </a:rPr>
              <a:t>адаптира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според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нуждите</a:t>
            </a:r>
            <a:r>
              <a:rPr lang="ru-RU" dirty="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9</a:t>
            </a:fld>
            <a:endParaRPr lang="bg-BG"/>
          </a:p>
        </p:txBody>
      </p:sp>
    </p:spTree>
    <p:extLst>
      <p:ext uri="{BB962C8B-B14F-4D97-AF65-F5344CB8AC3E}">
        <p14:creationId xmlns:p14="http://schemas.microsoft.com/office/powerpoint/2010/main" val="45610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Заглавен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bg-BG"/>
              <a:t>Редакт. стил загл. образец</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bg-BG"/>
              <a:t>Щракнете, за да редактирате стила на подзаглавието в образеца</a:t>
            </a:r>
            <a:endParaRPr lang="en-US" dirty="0"/>
          </a:p>
        </p:txBody>
      </p:sp>
      <p:sp>
        <p:nvSpPr>
          <p:cNvPr id="4" name="Date Placeholder 3"/>
          <p:cNvSpPr>
            <a:spLocks noGrp="1"/>
          </p:cNvSpPr>
          <p:nvPr>
            <p:ph type="dt" sz="half" idx="10"/>
          </p:nvPr>
        </p:nvSpPr>
        <p:spPr/>
        <p:txBody>
          <a:bodyPr/>
          <a:lstStyle/>
          <a:p>
            <a:fld id="{C7E9E97A-A50D-4063-996C-5845745104BE}" type="datetimeFigureOut">
              <a:rPr lang="bg-BG" smtClean="0"/>
              <a:t>19.4.2026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04D91DE-BCD6-4682-9E7C-73C19EBAFF1B}" type="slidenum">
              <a:rPr lang="bg-BG" smtClean="0"/>
              <a:t>‹#›</a:t>
            </a:fld>
            <a:endParaRPr lang="bg-BG"/>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67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C7E9E97A-A50D-4063-996C-5845745104BE}" type="datetimeFigureOut">
              <a:rPr lang="bg-BG" smtClean="0"/>
              <a:t>19.4.2026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304940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но заглавие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bg-BG"/>
              <a:t>Редакт. стил загл. образец</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C7E9E97A-A50D-4063-996C-5845745104BE}" type="datetimeFigureOut">
              <a:rPr lang="bg-BG" smtClean="0"/>
              <a:t>19.4.2026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2571294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D1B71B1D-1278-6BCD-0A71-279038AD4F80}"/>
              </a:ext>
            </a:extLst>
          </p:cNvPr>
          <p:cNvSpPr>
            <a:spLocks noGrp="1"/>
          </p:cNvSpPr>
          <p:nvPr>
            <p:ph type="ctrTitle"/>
          </p:nvPr>
        </p:nvSpPr>
        <p:spPr>
          <a:xfrm>
            <a:off x="1524000" y="1122363"/>
            <a:ext cx="9144000" cy="2387600"/>
          </a:xfrm>
        </p:spPr>
        <p:txBody>
          <a:bodyPr anchor="b"/>
          <a:lstStyle>
            <a:lvl1pPr algn="ctr">
              <a:defRPr sz="6000"/>
            </a:lvl1pPr>
          </a:lstStyle>
          <a:p>
            <a:r>
              <a:rPr lang="bg-BG"/>
              <a:t>Редакт. стил загл. образец</a:t>
            </a:r>
            <a:endParaRPr lang="en-GB"/>
          </a:p>
        </p:txBody>
      </p:sp>
      <p:sp>
        <p:nvSpPr>
          <p:cNvPr id="3" name="Подзаглавие 2">
            <a:extLst>
              <a:ext uri="{FF2B5EF4-FFF2-40B4-BE49-F238E27FC236}">
                <a16:creationId xmlns:a16="http://schemas.microsoft.com/office/drawing/2014/main" id="{16C7FA70-3F16-196C-7A0E-9E9D35631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endParaRPr lang="en-GB"/>
          </a:p>
        </p:txBody>
      </p:sp>
      <p:sp>
        <p:nvSpPr>
          <p:cNvPr id="4" name="Контейнер за дата 3">
            <a:extLst>
              <a:ext uri="{FF2B5EF4-FFF2-40B4-BE49-F238E27FC236}">
                <a16:creationId xmlns:a16="http://schemas.microsoft.com/office/drawing/2014/main" id="{F8E690D5-83F7-629A-FB76-81153E464226}"/>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5" name="Контейнер за долния колонтитул 4">
            <a:extLst>
              <a:ext uri="{FF2B5EF4-FFF2-40B4-BE49-F238E27FC236}">
                <a16:creationId xmlns:a16="http://schemas.microsoft.com/office/drawing/2014/main" id="{B40B916F-8AB5-0C61-9505-36A71266EC28}"/>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4890E3AD-B6E3-7004-7FAF-25849D017E3D}"/>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3687630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21DC7C1-8A32-E61A-77FF-595A0C4CED7E}"/>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съдържание 2">
            <a:extLst>
              <a:ext uri="{FF2B5EF4-FFF2-40B4-BE49-F238E27FC236}">
                <a16:creationId xmlns:a16="http://schemas.microsoft.com/office/drawing/2014/main" id="{B1A3FFBC-4AB0-75BC-9CA7-0FB74977126C}"/>
              </a:ext>
            </a:extLst>
          </p:cNvPr>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6924383C-9AEB-C391-EF11-1B7664CCD142}"/>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5" name="Контейнер за долния колонтитул 4">
            <a:extLst>
              <a:ext uri="{FF2B5EF4-FFF2-40B4-BE49-F238E27FC236}">
                <a16:creationId xmlns:a16="http://schemas.microsoft.com/office/drawing/2014/main" id="{FB602BA8-8AB2-EDED-8892-00435AE84791}"/>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28ECE91C-B0B1-DC52-2226-59A14107A974}"/>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1648084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CCBD206-0302-28A5-42AC-C4E707B29493}"/>
              </a:ext>
            </a:extLst>
          </p:cNvPr>
          <p:cNvSpPr>
            <a:spLocks noGrp="1"/>
          </p:cNvSpPr>
          <p:nvPr>
            <p:ph type="title"/>
          </p:nvPr>
        </p:nvSpPr>
        <p:spPr>
          <a:xfrm>
            <a:off x="831850" y="1709738"/>
            <a:ext cx="10515600" cy="2852737"/>
          </a:xfrm>
        </p:spPr>
        <p:txBody>
          <a:bodyPr anchor="b"/>
          <a:lstStyle>
            <a:lvl1pPr>
              <a:defRPr sz="6000"/>
            </a:lvl1pPr>
          </a:lstStyle>
          <a:p>
            <a:r>
              <a:rPr lang="bg-BG"/>
              <a:t>Редакт. стил загл. образец</a:t>
            </a:r>
            <a:endParaRPr lang="en-GB"/>
          </a:p>
        </p:txBody>
      </p:sp>
      <p:sp>
        <p:nvSpPr>
          <p:cNvPr id="3" name="Текстов контейнер 2">
            <a:extLst>
              <a:ext uri="{FF2B5EF4-FFF2-40B4-BE49-F238E27FC236}">
                <a16:creationId xmlns:a16="http://schemas.microsoft.com/office/drawing/2014/main" id="{1BACBFF3-432C-4F5B-4DFC-C471CFD982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bg-BG"/>
              <a:t>Щракнете, за да редактирате стиловете на текста в образеца</a:t>
            </a:r>
          </a:p>
        </p:txBody>
      </p:sp>
      <p:sp>
        <p:nvSpPr>
          <p:cNvPr id="4" name="Контейнер за дата 3">
            <a:extLst>
              <a:ext uri="{FF2B5EF4-FFF2-40B4-BE49-F238E27FC236}">
                <a16:creationId xmlns:a16="http://schemas.microsoft.com/office/drawing/2014/main" id="{E136DA01-5CCE-9E81-F985-87123038B0D2}"/>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5" name="Контейнер за долния колонтитул 4">
            <a:extLst>
              <a:ext uri="{FF2B5EF4-FFF2-40B4-BE49-F238E27FC236}">
                <a16:creationId xmlns:a16="http://schemas.microsoft.com/office/drawing/2014/main" id="{147A7B41-8068-DACE-E6CC-2376BC658400}"/>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B95C513A-E543-4578-1DC4-B8F2B494B4C7}"/>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2081544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B4337E8E-9D77-0109-571F-1431F282114C}"/>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съдържание 2">
            <a:extLst>
              <a:ext uri="{FF2B5EF4-FFF2-40B4-BE49-F238E27FC236}">
                <a16:creationId xmlns:a16="http://schemas.microsoft.com/office/drawing/2014/main" id="{6C1A55B3-68DE-735B-DFEA-056FBAA76374}"/>
              </a:ext>
            </a:extLst>
          </p:cNvPr>
          <p:cNvSpPr>
            <a:spLocks noGrp="1"/>
          </p:cNvSpPr>
          <p:nvPr>
            <p:ph sz="half" idx="1"/>
          </p:nvPr>
        </p:nvSpPr>
        <p:spPr>
          <a:xfrm>
            <a:off x="838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съдържание 3">
            <a:extLst>
              <a:ext uri="{FF2B5EF4-FFF2-40B4-BE49-F238E27FC236}">
                <a16:creationId xmlns:a16="http://schemas.microsoft.com/office/drawing/2014/main" id="{6AAC9A8B-C8ED-8843-3D0C-73C148EC88B4}"/>
              </a:ext>
            </a:extLst>
          </p:cNvPr>
          <p:cNvSpPr>
            <a:spLocks noGrp="1"/>
          </p:cNvSpPr>
          <p:nvPr>
            <p:ph sz="half" idx="2"/>
          </p:nvPr>
        </p:nvSpPr>
        <p:spPr>
          <a:xfrm>
            <a:off x="6172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5" name="Контейнер за дата 4">
            <a:extLst>
              <a:ext uri="{FF2B5EF4-FFF2-40B4-BE49-F238E27FC236}">
                <a16:creationId xmlns:a16="http://schemas.microsoft.com/office/drawing/2014/main" id="{0AA31852-3F52-5867-C92F-106F6F0D76C7}"/>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6" name="Контейнер за долния колонтитул 5">
            <a:extLst>
              <a:ext uri="{FF2B5EF4-FFF2-40B4-BE49-F238E27FC236}">
                <a16:creationId xmlns:a16="http://schemas.microsoft.com/office/drawing/2014/main" id="{2D64BCA1-8516-23A5-3579-DC4850D9CBB6}"/>
              </a:ext>
            </a:extLst>
          </p:cNvPr>
          <p:cNvSpPr>
            <a:spLocks noGrp="1"/>
          </p:cNvSpPr>
          <p:nvPr>
            <p:ph type="ftr" sz="quarter" idx="11"/>
          </p:nvPr>
        </p:nvSpPr>
        <p:spPr/>
        <p:txBody>
          <a:bodyPr/>
          <a:lstStyle/>
          <a:p>
            <a:endParaRPr lang="en-GB"/>
          </a:p>
        </p:txBody>
      </p:sp>
      <p:sp>
        <p:nvSpPr>
          <p:cNvPr id="7" name="Контейнер за номер на слайда 6">
            <a:extLst>
              <a:ext uri="{FF2B5EF4-FFF2-40B4-BE49-F238E27FC236}">
                <a16:creationId xmlns:a16="http://schemas.microsoft.com/office/drawing/2014/main" id="{C443B719-AE0F-0726-CDF0-9D51EB756F3A}"/>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1309428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191A459B-3350-502E-C9AF-DE73F8B1B880}"/>
              </a:ext>
            </a:extLst>
          </p:cNvPr>
          <p:cNvSpPr>
            <a:spLocks noGrp="1"/>
          </p:cNvSpPr>
          <p:nvPr>
            <p:ph type="title"/>
          </p:nvPr>
        </p:nvSpPr>
        <p:spPr>
          <a:xfrm>
            <a:off x="839788" y="365125"/>
            <a:ext cx="10515600" cy="1325563"/>
          </a:xfrm>
        </p:spPr>
        <p:txBody>
          <a:bodyPr/>
          <a:lstStyle/>
          <a:p>
            <a:r>
              <a:rPr lang="bg-BG"/>
              <a:t>Редакт. стил загл. образец</a:t>
            </a:r>
            <a:endParaRPr lang="en-GB"/>
          </a:p>
        </p:txBody>
      </p:sp>
      <p:sp>
        <p:nvSpPr>
          <p:cNvPr id="3" name="Текстов контейнер 2">
            <a:extLst>
              <a:ext uri="{FF2B5EF4-FFF2-40B4-BE49-F238E27FC236}">
                <a16:creationId xmlns:a16="http://schemas.microsoft.com/office/drawing/2014/main" id="{3AE45333-A126-3CDC-5865-B1ABA5D2D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Контейнер за съдържание 3">
            <a:extLst>
              <a:ext uri="{FF2B5EF4-FFF2-40B4-BE49-F238E27FC236}">
                <a16:creationId xmlns:a16="http://schemas.microsoft.com/office/drawing/2014/main" id="{17C3E80A-A3BD-77ED-0E94-ECDD18D192F7}"/>
              </a:ext>
            </a:extLst>
          </p:cNvPr>
          <p:cNvSpPr>
            <a:spLocks noGrp="1"/>
          </p:cNvSpPr>
          <p:nvPr>
            <p:ph sz="half" idx="2"/>
          </p:nvPr>
        </p:nvSpPr>
        <p:spPr>
          <a:xfrm>
            <a:off x="839788" y="2505075"/>
            <a:ext cx="5157787"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5" name="Текстов контейнер 4">
            <a:extLst>
              <a:ext uri="{FF2B5EF4-FFF2-40B4-BE49-F238E27FC236}">
                <a16:creationId xmlns:a16="http://schemas.microsoft.com/office/drawing/2014/main" id="{7D12BA88-3D80-5297-8B06-5EA3B59C2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Контейнер за съдържание 5">
            <a:extLst>
              <a:ext uri="{FF2B5EF4-FFF2-40B4-BE49-F238E27FC236}">
                <a16:creationId xmlns:a16="http://schemas.microsoft.com/office/drawing/2014/main" id="{6236E627-4C7A-1EF7-0BC8-C20398C07380}"/>
              </a:ext>
            </a:extLst>
          </p:cNvPr>
          <p:cNvSpPr>
            <a:spLocks noGrp="1"/>
          </p:cNvSpPr>
          <p:nvPr>
            <p:ph sz="quarter" idx="4"/>
          </p:nvPr>
        </p:nvSpPr>
        <p:spPr>
          <a:xfrm>
            <a:off x="6172200" y="2505075"/>
            <a:ext cx="5183188"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7" name="Контейнер за дата 6">
            <a:extLst>
              <a:ext uri="{FF2B5EF4-FFF2-40B4-BE49-F238E27FC236}">
                <a16:creationId xmlns:a16="http://schemas.microsoft.com/office/drawing/2014/main" id="{F88F1F2B-9FDB-E664-3C97-7717BE4D3F49}"/>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8" name="Контейнер за долния колонтитул 7">
            <a:extLst>
              <a:ext uri="{FF2B5EF4-FFF2-40B4-BE49-F238E27FC236}">
                <a16:creationId xmlns:a16="http://schemas.microsoft.com/office/drawing/2014/main" id="{ACF93598-9881-7EB5-7491-9B072984268E}"/>
              </a:ext>
            </a:extLst>
          </p:cNvPr>
          <p:cNvSpPr>
            <a:spLocks noGrp="1"/>
          </p:cNvSpPr>
          <p:nvPr>
            <p:ph type="ftr" sz="quarter" idx="11"/>
          </p:nvPr>
        </p:nvSpPr>
        <p:spPr/>
        <p:txBody>
          <a:bodyPr/>
          <a:lstStyle/>
          <a:p>
            <a:endParaRPr lang="en-GB"/>
          </a:p>
        </p:txBody>
      </p:sp>
      <p:sp>
        <p:nvSpPr>
          <p:cNvPr id="9" name="Контейнер за номер на слайда 8">
            <a:extLst>
              <a:ext uri="{FF2B5EF4-FFF2-40B4-BE49-F238E27FC236}">
                <a16:creationId xmlns:a16="http://schemas.microsoft.com/office/drawing/2014/main" id="{7B5E5A70-D5B1-6E43-19AC-B9112687B54E}"/>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4133090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31345B4F-1089-05D9-78E0-FE6C9AF6EF7A}"/>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дата 2">
            <a:extLst>
              <a:ext uri="{FF2B5EF4-FFF2-40B4-BE49-F238E27FC236}">
                <a16:creationId xmlns:a16="http://schemas.microsoft.com/office/drawing/2014/main" id="{15613698-E5FC-1394-6425-CDAE93EDF9AF}"/>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4" name="Контейнер за долния колонтитул 3">
            <a:extLst>
              <a:ext uri="{FF2B5EF4-FFF2-40B4-BE49-F238E27FC236}">
                <a16:creationId xmlns:a16="http://schemas.microsoft.com/office/drawing/2014/main" id="{C3BA7C49-AE6F-035D-C90B-9D992B14B1D3}"/>
              </a:ext>
            </a:extLst>
          </p:cNvPr>
          <p:cNvSpPr>
            <a:spLocks noGrp="1"/>
          </p:cNvSpPr>
          <p:nvPr>
            <p:ph type="ftr" sz="quarter" idx="11"/>
          </p:nvPr>
        </p:nvSpPr>
        <p:spPr/>
        <p:txBody>
          <a:bodyPr/>
          <a:lstStyle/>
          <a:p>
            <a:endParaRPr lang="en-GB"/>
          </a:p>
        </p:txBody>
      </p:sp>
      <p:sp>
        <p:nvSpPr>
          <p:cNvPr id="5" name="Контейнер за номер на слайда 4">
            <a:extLst>
              <a:ext uri="{FF2B5EF4-FFF2-40B4-BE49-F238E27FC236}">
                <a16:creationId xmlns:a16="http://schemas.microsoft.com/office/drawing/2014/main" id="{6E1AEB7E-2B78-FB84-1B27-35895B4F60A8}"/>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981505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a:extLst>
              <a:ext uri="{FF2B5EF4-FFF2-40B4-BE49-F238E27FC236}">
                <a16:creationId xmlns:a16="http://schemas.microsoft.com/office/drawing/2014/main" id="{576467B1-B8CF-EC2D-6AD8-B6A637FCC45F}"/>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3" name="Контейнер за долния колонтитул 2">
            <a:extLst>
              <a:ext uri="{FF2B5EF4-FFF2-40B4-BE49-F238E27FC236}">
                <a16:creationId xmlns:a16="http://schemas.microsoft.com/office/drawing/2014/main" id="{2FAD57F8-6A97-4061-93F2-111CCBC11D7F}"/>
              </a:ext>
            </a:extLst>
          </p:cNvPr>
          <p:cNvSpPr>
            <a:spLocks noGrp="1"/>
          </p:cNvSpPr>
          <p:nvPr>
            <p:ph type="ftr" sz="quarter" idx="11"/>
          </p:nvPr>
        </p:nvSpPr>
        <p:spPr/>
        <p:txBody>
          <a:bodyPr/>
          <a:lstStyle/>
          <a:p>
            <a:endParaRPr lang="en-GB"/>
          </a:p>
        </p:txBody>
      </p:sp>
      <p:sp>
        <p:nvSpPr>
          <p:cNvPr id="4" name="Контейнер за номер на слайда 3">
            <a:extLst>
              <a:ext uri="{FF2B5EF4-FFF2-40B4-BE49-F238E27FC236}">
                <a16:creationId xmlns:a16="http://schemas.microsoft.com/office/drawing/2014/main" id="{EF46A3BA-713D-8EFE-353A-D509DD4C2617}"/>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2616619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C1E80364-84FE-1BCF-CA91-6B54104AC572}"/>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endParaRPr lang="en-GB"/>
          </a:p>
        </p:txBody>
      </p:sp>
      <p:sp>
        <p:nvSpPr>
          <p:cNvPr id="3" name="Контейнер за съдържание 2">
            <a:extLst>
              <a:ext uri="{FF2B5EF4-FFF2-40B4-BE49-F238E27FC236}">
                <a16:creationId xmlns:a16="http://schemas.microsoft.com/office/drawing/2014/main" id="{203367A6-811C-B034-C717-60AA792195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Текстов контейнер 3">
            <a:extLst>
              <a:ext uri="{FF2B5EF4-FFF2-40B4-BE49-F238E27FC236}">
                <a16:creationId xmlns:a16="http://schemas.microsoft.com/office/drawing/2014/main" id="{D0446179-853A-8FD1-3A3B-BD200BA8F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BA7E3139-647F-880F-AA7A-F02204325103}"/>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6" name="Контейнер за долния колонтитул 5">
            <a:extLst>
              <a:ext uri="{FF2B5EF4-FFF2-40B4-BE49-F238E27FC236}">
                <a16:creationId xmlns:a16="http://schemas.microsoft.com/office/drawing/2014/main" id="{E12AEE23-619C-0191-3473-B7BE4E99BEBC}"/>
              </a:ext>
            </a:extLst>
          </p:cNvPr>
          <p:cNvSpPr>
            <a:spLocks noGrp="1"/>
          </p:cNvSpPr>
          <p:nvPr>
            <p:ph type="ftr" sz="quarter" idx="11"/>
          </p:nvPr>
        </p:nvSpPr>
        <p:spPr/>
        <p:txBody>
          <a:bodyPr/>
          <a:lstStyle/>
          <a:p>
            <a:endParaRPr lang="en-GB"/>
          </a:p>
        </p:txBody>
      </p:sp>
      <p:sp>
        <p:nvSpPr>
          <p:cNvPr id="7" name="Контейнер за номер на слайда 6">
            <a:extLst>
              <a:ext uri="{FF2B5EF4-FFF2-40B4-BE49-F238E27FC236}">
                <a16:creationId xmlns:a16="http://schemas.microsoft.com/office/drawing/2014/main" id="{AD20D208-BCBD-A881-D7B9-ED494A83BC44}"/>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1519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Content Placeholder 2"/>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C7E9E97A-A50D-4063-996C-5845745104BE}" type="datetimeFigureOut">
              <a:rPr lang="bg-BG" smtClean="0"/>
              <a:t>19.4.2026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2584118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BFA59BC7-5508-EEED-DB64-BEB701357A1E}"/>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endParaRPr lang="en-GB"/>
          </a:p>
        </p:txBody>
      </p:sp>
      <p:sp>
        <p:nvSpPr>
          <p:cNvPr id="3" name="Контейнер за картина 2">
            <a:extLst>
              <a:ext uri="{FF2B5EF4-FFF2-40B4-BE49-F238E27FC236}">
                <a16:creationId xmlns:a16="http://schemas.microsoft.com/office/drawing/2014/main" id="{4E432DBB-CFA4-B3E2-23B7-8ED0FF978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Текстов контейнер 3">
            <a:extLst>
              <a:ext uri="{FF2B5EF4-FFF2-40B4-BE49-F238E27FC236}">
                <a16:creationId xmlns:a16="http://schemas.microsoft.com/office/drawing/2014/main" id="{D14ED5BA-9021-FD03-972B-F0D5A01C9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B5424796-81C1-318B-9658-71AD27AD33F3}"/>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6" name="Контейнер за долния колонтитул 5">
            <a:extLst>
              <a:ext uri="{FF2B5EF4-FFF2-40B4-BE49-F238E27FC236}">
                <a16:creationId xmlns:a16="http://schemas.microsoft.com/office/drawing/2014/main" id="{FF0ADF5F-2FE3-9495-C4FB-BF035A89C722}"/>
              </a:ext>
            </a:extLst>
          </p:cNvPr>
          <p:cNvSpPr>
            <a:spLocks noGrp="1"/>
          </p:cNvSpPr>
          <p:nvPr>
            <p:ph type="ftr" sz="quarter" idx="11"/>
          </p:nvPr>
        </p:nvSpPr>
        <p:spPr/>
        <p:txBody>
          <a:bodyPr/>
          <a:lstStyle/>
          <a:p>
            <a:endParaRPr lang="en-GB"/>
          </a:p>
        </p:txBody>
      </p:sp>
      <p:sp>
        <p:nvSpPr>
          <p:cNvPr id="7" name="Контейнер за номер на слайда 6">
            <a:extLst>
              <a:ext uri="{FF2B5EF4-FFF2-40B4-BE49-F238E27FC236}">
                <a16:creationId xmlns:a16="http://schemas.microsoft.com/office/drawing/2014/main" id="{FBADFE7F-BF5D-0860-C9AF-9C9D7385B136}"/>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3932401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C5D1D3F3-BCAF-234E-669E-62473F06B987}"/>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вертикален текст 2">
            <a:extLst>
              <a:ext uri="{FF2B5EF4-FFF2-40B4-BE49-F238E27FC236}">
                <a16:creationId xmlns:a16="http://schemas.microsoft.com/office/drawing/2014/main" id="{97ED3301-7727-F071-3C94-5E818CCB1CC5}"/>
              </a:ext>
            </a:extLst>
          </p:cNvPr>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B91F2F23-A921-161D-9FC7-2B3E35CE06BF}"/>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5" name="Контейнер за долния колонтитул 4">
            <a:extLst>
              <a:ext uri="{FF2B5EF4-FFF2-40B4-BE49-F238E27FC236}">
                <a16:creationId xmlns:a16="http://schemas.microsoft.com/office/drawing/2014/main" id="{0DC3539A-6F03-4B38-24A1-1AF6490408ED}"/>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7F7E99CC-6874-258B-FD42-6A6096785199}"/>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1711376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a:extLst>
              <a:ext uri="{FF2B5EF4-FFF2-40B4-BE49-F238E27FC236}">
                <a16:creationId xmlns:a16="http://schemas.microsoft.com/office/drawing/2014/main" id="{B1564DDF-F155-18AA-E151-D7DC7CA5CAF2}"/>
              </a:ext>
            </a:extLst>
          </p:cNvPr>
          <p:cNvSpPr>
            <a:spLocks noGrp="1"/>
          </p:cNvSpPr>
          <p:nvPr>
            <p:ph type="title" orient="vert"/>
          </p:nvPr>
        </p:nvSpPr>
        <p:spPr>
          <a:xfrm>
            <a:off x="8724900" y="365125"/>
            <a:ext cx="2628900" cy="5811838"/>
          </a:xfrm>
        </p:spPr>
        <p:txBody>
          <a:bodyPr vert="eaVert"/>
          <a:lstStyle/>
          <a:p>
            <a:r>
              <a:rPr lang="bg-BG"/>
              <a:t>Редакт. стил загл. образец</a:t>
            </a:r>
            <a:endParaRPr lang="en-GB"/>
          </a:p>
        </p:txBody>
      </p:sp>
      <p:sp>
        <p:nvSpPr>
          <p:cNvPr id="3" name="Контейнер за вертикален текст 2">
            <a:extLst>
              <a:ext uri="{FF2B5EF4-FFF2-40B4-BE49-F238E27FC236}">
                <a16:creationId xmlns:a16="http://schemas.microsoft.com/office/drawing/2014/main" id="{820258E0-8C51-6235-2E9E-C8DB7F1DEADD}"/>
              </a:ext>
            </a:extLst>
          </p:cNvPr>
          <p:cNvSpPr>
            <a:spLocks noGrp="1"/>
          </p:cNvSpPr>
          <p:nvPr>
            <p:ph type="body" orient="vert" idx="1"/>
          </p:nvPr>
        </p:nvSpPr>
        <p:spPr>
          <a:xfrm>
            <a:off x="838200" y="365125"/>
            <a:ext cx="7734300" cy="5811838"/>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1F37B774-310E-B610-D03D-A475E8D0C018}"/>
              </a:ext>
            </a:extLst>
          </p:cNvPr>
          <p:cNvSpPr>
            <a:spLocks noGrp="1"/>
          </p:cNvSpPr>
          <p:nvPr>
            <p:ph type="dt" sz="half" idx="10"/>
          </p:nvPr>
        </p:nvSpPr>
        <p:spPr/>
        <p:txBody>
          <a:bodyPr/>
          <a:lstStyle/>
          <a:p>
            <a:fld id="{52B71098-D444-4130-A54A-1CF858F9C672}" type="datetimeFigureOut">
              <a:rPr lang="en-GB" smtClean="0"/>
              <a:t>19/04/2026</a:t>
            </a:fld>
            <a:endParaRPr lang="en-GB"/>
          </a:p>
        </p:txBody>
      </p:sp>
      <p:sp>
        <p:nvSpPr>
          <p:cNvPr id="5" name="Контейнер за долния колонтитул 4">
            <a:extLst>
              <a:ext uri="{FF2B5EF4-FFF2-40B4-BE49-F238E27FC236}">
                <a16:creationId xmlns:a16="http://schemas.microsoft.com/office/drawing/2014/main" id="{BB781648-1062-E047-66D1-5BF4B123CB5C}"/>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A9BFA1E9-35EA-8BFC-3C74-9D716DA073BE}"/>
              </a:ext>
            </a:extLst>
          </p:cNvPr>
          <p:cNvSpPr>
            <a:spLocks noGrp="1"/>
          </p:cNvSpPr>
          <p:nvPr>
            <p:ph type="sldNum" sz="quarter" idx="12"/>
          </p:nvPr>
        </p:nvSpPr>
        <p:spPr/>
        <p:txBody>
          <a:bodyPr/>
          <a:lstStyle/>
          <a:p>
            <a:fld id="{E9FC7E1A-B790-418D-941A-A123248BC045}" type="slidenum">
              <a:rPr lang="en-GB" smtClean="0"/>
              <a:t>‹#›</a:t>
            </a:fld>
            <a:endParaRPr lang="en-GB"/>
          </a:p>
        </p:txBody>
      </p:sp>
    </p:spTree>
    <p:extLst>
      <p:ext uri="{BB962C8B-B14F-4D97-AF65-F5344CB8AC3E}">
        <p14:creationId xmlns:p14="http://schemas.microsoft.com/office/powerpoint/2010/main" val="892870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1ECE-6032-31E3-7792-C27779BA82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0C9333-DD4D-A17D-4850-61318E2F9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0503C1-1DCE-5107-D3AC-328D7E14C25F}"/>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5" name="Footer Placeholder 4">
            <a:extLst>
              <a:ext uri="{FF2B5EF4-FFF2-40B4-BE49-F238E27FC236}">
                <a16:creationId xmlns:a16="http://schemas.microsoft.com/office/drawing/2014/main" id="{21DEB514-E393-5BC4-AA9E-673F547C2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A2B13-8108-C595-91F5-986F7DA5D20F}"/>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913375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3A59-414E-802D-A742-CEC98E499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2EC093-6756-5F2D-54A6-8ECCA922D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57A0E-9300-80C6-78E9-B7AA60503CF5}"/>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5" name="Footer Placeholder 4">
            <a:extLst>
              <a:ext uri="{FF2B5EF4-FFF2-40B4-BE49-F238E27FC236}">
                <a16:creationId xmlns:a16="http://schemas.microsoft.com/office/drawing/2014/main" id="{A0F1F2B7-3658-9FB2-0B2F-251B74D79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39C69-0BE3-489B-89FE-D9DFD126F56A}"/>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667732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2FEA-1306-2CE4-14A7-471E732C57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A2391C-143B-7B50-987C-AD304725CF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1CD697-13B8-9DD6-66D5-08F429DF018B}"/>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5" name="Footer Placeholder 4">
            <a:extLst>
              <a:ext uri="{FF2B5EF4-FFF2-40B4-BE49-F238E27FC236}">
                <a16:creationId xmlns:a16="http://schemas.microsoft.com/office/drawing/2014/main" id="{1A400D60-B471-4BC3-EEEA-5A54FC366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FBC9F-66E2-F684-EC4A-DBBEC1869840}"/>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481270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B07E-ACBB-F254-9319-C8C1E934DF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843E1E-E3F5-77E7-3641-540B10862F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BB180D-3010-F693-25A4-E6B0C38935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30D98-0400-CC27-33E4-51743C1D161B}"/>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6" name="Footer Placeholder 5">
            <a:extLst>
              <a:ext uri="{FF2B5EF4-FFF2-40B4-BE49-F238E27FC236}">
                <a16:creationId xmlns:a16="http://schemas.microsoft.com/office/drawing/2014/main" id="{A7CAB123-5A37-6A66-48FC-420F6650C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C66DA-2C87-B8F7-3397-6AE58B6AD942}"/>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2744953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8B2F-1B87-8964-E898-FF7A0BE075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6E6A96-EC91-22FC-9299-3F0D6A57B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CA89D-FB5B-F50B-98C5-BC026645B7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7E1AB-294B-45CA-F8EE-5400B2ECB1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73B1D-DB17-FCB0-C9EB-7A718478F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4D09B-75A8-D61F-49B7-5CD6A9F60E33}"/>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8" name="Footer Placeholder 7">
            <a:extLst>
              <a:ext uri="{FF2B5EF4-FFF2-40B4-BE49-F238E27FC236}">
                <a16:creationId xmlns:a16="http://schemas.microsoft.com/office/drawing/2014/main" id="{A0E62C7F-686B-C0C1-A885-6B547E70C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7974D-EA1B-AF94-4B59-290BD684E1B0}"/>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3731021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E317-AD7B-5DBC-1214-3FD25872B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7826DE-080C-847A-C5A9-F889C7C8E441}"/>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4" name="Footer Placeholder 3">
            <a:extLst>
              <a:ext uri="{FF2B5EF4-FFF2-40B4-BE49-F238E27FC236}">
                <a16:creationId xmlns:a16="http://schemas.microsoft.com/office/drawing/2014/main" id="{0D158474-B275-2264-FDFD-D5842F914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32A98-13ED-2301-B8B0-4BDA3E9F01DA}"/>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618854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AFA51-52E2-1D25-8752-336FFD213E61}"/>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3" name="Footer Placeholder 2">
            <a:extLst>
              <a:ext uri="{FF2B5EF4-FFF2-40B4-BE49-F238E27FC236}">
                <a16:creationId xmlns:a16="http://schemas.microsoft.com/office/drawing/2014/main" id="{8E177B5E-94B4-A08B-CCB7-9680945AE9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C1F04-D1FA-6078-EC71-9A74FD063A3B}"/>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257906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лавка раз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bg-BG"/>
              <a:t>Редакт. стил загл. образец</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Date Placeholder 3"/>
          <p:cNvSpPr>
            <a:spLocks noGrp="1"/>
          </p:cNvSpPr>
          <p:nvPr>
            <p:ph type="dt" sz="half" idx="10"/>
          </p:nvPr>
        </p:nvSpPr>
        <p:spPr/>
        <p:txBody>
          <a:bodyPr/>
          <a:lstStyle/>
          <a:p>
            <a:fld id="{C7E9E97A-A50D-4063-996C-5845745104BE}" type="datetimeFigureOut">
              <a:rPr lang="bg-BG" smtClean="0"/>
              <a:t>19.4.2026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D04D91DE-BCD6-4682-9E7C-73C19EBAFF1B}" type="slidenum">
              <a:rPr lang="bg-BG" smtClean="0"/>
              <a:t>‹#›</a:t>
            </a:fld>
            <a:endParaRPr lang="bg-BG"/>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372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9002-868F-91DC-CFF7-A40E041D7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0883DF-0D83-4369-9ADA-AD35B849C5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875F53-8500-A0A5-F1E1-94A4D6B4A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792B2-963B-3F55-F722-549C90F400F2}"/>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6" name="Footer Placeholder 5">
            <a:extLst>
              <a:ext uri="{FF2B5EF4-FFF2-40B4-BE49-F238E27FC236}">
                <a16:creationId xmlns:a16="http://schemas.microsoft.com/office/drawing/2014/main" id="{7CF2B8ED-3755-7DEC-16CD-FD57C6505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165DB-874B-4DCC-BAD8-16C1D626A3F9}"/>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2239226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76FE-4852-11BF-D9A7-9F7870775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89230F-933A-3285-1F7E-746B50E8AD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BD34B2-B6B5-9B02-6155-D05514798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5E039E-E308-5503-EA2D-894CC66A6B2A}"/>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6" name="Footer Placeholder 5">
            <a:extLst>
              <a:ext uri="{FF2B5EF4-FFF2-40B4-BE49-F238E27FC236}">
                <a16:creationId xmlns:a16="http://schemas.microsoft.com/office/drawing/2014/main" id="{911F392F-56D8-9748-57CC-C61AFC06A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E1F3F-EB98-CC26-7A0D-042A7EDDD1E3}"/>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2431069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F55C-46F3-49AD-9AE3-DA868A0E7F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744674-7104-33AB-3305-1200571D1D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AE8BB-59F9-154D-2865-D8924622DE11}"/>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5" name="Footer Placeholder 4">
            <a:extLst>
              <a:ext uri="{FF2B5EF4-FFF2-40B4-BE49-F238E27FC236}">
                <a16:creationId xmlns:a16="http://schemas.microsoft.com/office/drawing/2014/main" id="{2A52FC75-36F0-5452-422D-387D681B8F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8935C-048C-FBFF-D55A-B85AA1F8AB96}"/>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179236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37658-C382-2B67-0912-4FF4907E69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042490-6440-9EF1-BC21-730EA8FFC8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774D0-5DB8-4C08-E1FE-195C7C12F535}"/>
              </a:ext>
            </a:extLst>
          </p:cNvPr>
          <p:cNvSpPr>
            <a:spLocks noGrp="1"/>
          </p:cNvSpPr>
          <p:nvPr>
            <p:ph type="dt" sz="half" idx="10"/>
          </p:nvPr>
        </p:nvSpPr>
        <p:spPr/>
        <p:txBody>
          <a:bodyPr/>
          <a:lstStyle/>
          <a:p>
            <a:fld id="{71C7D559-ECBD-4017-97FD-1FF1FEEC25EC}" type="datetimeFigureOut">
              <a:rPr lang="en-US" smtClean="0"/>
              <a:t>4/19/2026</a:t>
            </a:fld>
            <a:endParaRPr lang="en-US"/>
          </a:p>
        </p:txBody>
      </p:sp>
      <p:sp>
        <p:nvSpPr>
          <p:cNvPr id="5" name="Footer Placeholder 4">
            <a:extLst>
              <a:ext uri="{FF2B5EF4-FFF2-40B4-BE49-F238E27FC236}">
                <a16:creationId xmlns:a16="http://schemas.microsoft.com/office/drawing/2014/main" id="{71C4A28A-EF8D-D6D3-FB88-BF32D0D20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4810-F4D9-C81F-447B-5A46D0934D14}"/>
              </a:ext>
            </a:extLst>
          </p:cNvPr>
          <p:cNvSpPr>
            <a:spLocks noGrp="1"/>
          </p:cNvSpPr>
          <p:nvPr>
            <p:ph type="sldNum" sz="quarter" idx="12"/>
          </p:nvPr>
        </p:nvSpPr>
        <p:spPr/>
        <p:txBody>
          <a:bodyPr/>
          <a:lstStyle/>
          <a:p>
            <a:fld id="{AC678CEB-40AE-4566-B45C-57A32303D45A}" type="slidenum">
              <a:rPr lang="en-US" smtClean="0"/>
              <a:t>‹#›</a:t>
            </a:fld>
            <a:endParaRPr lang="en-US"/>
          </a:p>
        </p:txBody>
      </p:sp>
    </p:spTree>
    <p:extLst>
      <p:ext uri="{BB962C8B-B14F-4D97-AF65-F5344CB8AC3E}">
        <p14:creationId xmlns:p14="http://schemas.microsoft.com/office/powerpoint/2010/main" val="62142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bg-BG"/>
              <a:t>Редакт. стил загл. образец</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Date Placeholder 4"/>
          <p:cNvSpPr>
            <a:spLocks noGrp="1"/>
          </p:cNvSpPr>
          <p:nvPr>
            <p:ph type="dt" sz="half" idx="10"/>
          </p:nvPr>
        </p:nvSpPr>
        <p:spPr/>
        <p:txBody>
          <a:bodyPr/>
          <a:lstStyle/>
          <a:p>
            <a:fld id="{C7E9E97A-A50D-4063-996C-5845745104BE}" type="datetimeFigureOut">
              <a:rPr lang="bg-BG" smtClean="0"/>
              <a:t>19.4.2026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1076995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bg-BG"/>
              <a:t>Редакт. стил загл. образец</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Content Placeholder 3"/>
          <p:cNvSpPr>
            <a:spLocks noGrp="1"/>
          </p:cNvSpPr>
          <p:nvPr>
            <p:ph sz="half" idx="2"/>
          </p:nvPr>
        </p:nvSpPr>
        <p:spPr>
          <a:xfrm>
            <a:off x="1097280" y="2582334"/>
            <a:ext cx="4937760" cy="3378200"/>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Content Placeholder 5"/>
          <p:cNvSpPr>
            <a:spLocks noGrp="1"/>
          </p:cNvSpPr>
          <p:nvPr>
            <p:ph sz="quarter" idx="4"/>
          </p:nvPr>
        </p:nvSpPr>
        <p:spPr>
          <a:xfrm>
            <a:off x="6217920" y="2582334"/>
            <a:ext cx="4937760" cy="3378200"/>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7" name="Date Placeholder 6"/>
          <p:cNvSpPr>
            <a:spLocks noGrp="1"/>
          </p:cNvSpPr>
          <p:nvPr>
            <p:ph type="dt" sz="half" idx="10"/>
          </p:nvPr>
        </p:nvSpPr>
        <p:spPr/>
        <p:txBody>
          <a:bodyPr/>
          <a:lstStyle/>
          <a:p>
            <a:fld id="{C7E9E97A-A50D-4063-996C-5845745104BE}" type="datetimeFigureOut">
              <a:rPr lang="bg-BG" smtClean="0"/>
              <a:t>19.4.2026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2345788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Date Placeholder 2"/>
          <p:cNvSpPr>
            <a:spLocks noGrp="1"/>
          </p:cNvSpPr>
          <p:nvPr>
            <p:ph type="dt" sz="half" idx="10"/>
          </p:nvPr>
        </p:nvSpPr>
        <p:spPr/>
        <p:txBody>
          <a:bodyPr/>
          <a:lstStyle/>
          <a:p>
            <a:fld id="{C7E9E97A-A50D-4063-996C-5845745104BE}" type="datetimeFigureOut">
              <a:rPr lang="bg-BG" smtClean="0"/>
              <a:t>19.4.2026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366094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разе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E9E97A-A50D-4063-996C-5845745104BE}" type="datetimeFigureOut">
              <a:rPr lang="bg-BG" smtClean="0"/>
              <a:t>19.4.2026 г.</a:t>
            </a:fld>
            <a:endParaRPr lang="bg-BG"/>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bg-BG"/>
          </a:p>
        </p:txBody>
      </p:sp>
      <p:sp>
        <p:nvSpPr>
          <p:cNvPr id="9" name="Slide Number Placeholder 8"/>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260864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Съдържание с надпис">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bg-BG"/>
              <a:t>Редакт. стил загл. образец</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E9E97A-A50D-4063-996C-5845745104BE}" type="datetimeFigureOut">
              <a:rPr lang="bg-BG" smtClean="0"/>
              <a:t>19.4.2026 г.</a:t>
            </a:fld>
            <a:endParaRPr lang="bg-BG"/>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bg-BG"/>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4D91DE-BCD6-4682-9E7C-73C19EBAFF1B}" type="slidenum">
              <a:rPr lang="bg-BG" smtClean="0"/>
              <a:t>‹#›</a:t>
            </a:fld>
            <a:endParaRPr lang="bg-BG"/>
          </a:p>
        </p:txBody>
      </p:sp>
    </p:spTree>
    <p:extLst>
      <p:ext uri="{BB962C8B-B14F-4D97-AF65-F5344CB8AC3E}">
        <p14:creationId xmlns:p14="http://schemas.microsoft.com/office/powerpoint/2010/main" val="154787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Картина с надпис">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bg-BG"/>
              <a:t>Редакт. стил загл. образец</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bg-BG"/>
              <a:t>Щракнете върху иконата, за да добавите картина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C7E9E97A-A50D-4063-996C-5845745104BE}" type="datetimeFigureOut">
              <a:rPr lang="bg-BG" smtClean="0"/>
              <a:t>19.4.2026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D04D91DE-BCD6-4682-9E7C-73C19EBAFF1B}" type="slidenum">
              <a:rPr lang="bg-BG" smtClean="0"/>
              <a:t>‹#›</a:t>
            </a:fld>
            <a:endParaRPr lang="bg-BG"/>
          </a:p>
        </p:txBody>
      </p:sp>
    </p:spTree>
    <p:extLst>
      <p:ext uri="{BB962C8B-B14F-4D97-AF65-F5344CB8AC3E}">
        <p14:creationId xmlns:p14="http://schemas.microsoft.com/office/powerpoint/2010/main" val="376883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bg-BG"/>
              <a:t>Редакт. стил загл. образец</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E9E97A-A50D-4063-996C-5845745104BE}" type="datetimeFigureOut">
              <a:rPr lang="bg-BG" smtClean="0"/>
              <a:t>19.4.2026 г.</a:t>
            </a:fld>
            <a:endParaRPr lang="bg-BG"/>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bg-BG"/>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04D91DE-BCD6-4682-9E7C-73C19EBAFF1B}" type="slidenum">
              <a:rPr lang="bg-BG" smtClean="0"/>
              <a:t>‹#›</a:t>
            </a:fld>
            <a:endParaRPr lang="bg-BG"/>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2115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a:extLst>
              <a:ext uri="{FF2B5EF4-FFF2-40B4-BE49-F238E27FC236}">
                <a16:creationId xmlns:a16="http://schemas.microsoft.com/office/drawing/2014/main" id="{0C38E9C4-8178-C097-41D7-26E2449DA6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bg-BG"/>
              <a:t>Редакт. стил загл. образец</a:t>
            </a:r>
            <a:endParaRPr lang="en-GB"/>
          </a:p>
        </p:txBody>
      </p:sp>
      <p:sp>
        <p:nvSpPr>
          <p:cNvPr id="3" name="Текстов контейнер 2">
            <a:extLst>
              <a:ext uri="{FF2B5EF4-FFF2-40B4-BE49-F238E27FC236}">
                <a16:creationId xmlns:a16="http://schemas.microsoft.com/office/drawing/2014/main" id="{6E9B4169-F03E-2D71-4C94-E174FD88C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5C1D6C68-A7E5-B4D9-4AA5-F92F1497E8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B71098-D444-4130-A54A-1CF858F9C672}" type="datetimeFigureOut">
              <a:rPr lang="en-GB" smtClean="0"/>
              <a:t>19/04/2026</a:t>
            </a:fld>
            <a:endParaRPr lang="en-GB"/>
          </a:p>
        </p:txBody>
      </p:sp>
      <p:sp>
        <p:nvSpPr>
          <p:cNvPr id="5" name="Контейнер за долния колонтитул 4">
            <a:extLst>
              <a:ext uri="{FF2B5EF4-FFF2-40B4-BE49-F238E27FC236}">
                <a16:creationId xmlns:a16="http://schemas.microsoft.com/office/drawing/2014/main" id="{2DEE9B3F-59FD-2242-ED34-F3BAB60B6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Контейнер за номер на слайда 5">
            <a:extLst>
              <a:ext uri="{FF2B5EF4-FFF2-40B4-BE49-F238E27FC236}">
                <a16:creationId xmlns:a16="http://schemas.microsoft.com/office/drawing/2014/main" id="{EE3C435B-5B2E-789A-D3FF-2DA4C44D0B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FC7E1A-B790-418D-941A-A123248BC045}" type="slidenum">
              <a:rPr lang="en-GB" smtClean="0"/>
              <a:t>‹#›</a:t>
            </a:fld>
            <a:endParaRPr lang="en-GB"/>
          </a:p>
        </p:txBody>
      </p:sp>
    </p:spTree>
    <p:extLst>
      <p:ext uri="{BB962C8B-B14F-4D97-AF65-F5344CB8AC3E}">
        <p14:creationId xmlns:p14="http://schemas.microsoft.com/office/powerpoint/2010/main" val="294745316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CE04D-6083-E954-7DAB-AD17B11A0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E81DC3-EE47-DF49-FC84-7D89B343F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2872A-ADF8-8C55-2FED-6BB7FE404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7D559-ECBD-4017-97FD-1FF1FEEC25EC}" type="datetimeFigureOut">
              <a:rPr lang="en-US" smtClean="0"/>
              <a:t>4/19/2026</a:t>
            </a:fld>
            <a:endParaRPr lang="en-US"/>
          </a:p>
        </p:txBody>
      </p:sp>
      <p:sp>
        <p:nvSpPr>
          <p:cNvPr id="5" name="Footer Placeholder 4">
            <a:extLst>
              <a:ext uri="{FF2B5EF4-FFF2-40B4-BE49-F238E27FC236}">
                <a16:creationId xmlns:a16="http://schemas.microsoft.com/office/drawing/2014/main" id="{972A7ACB-A9D6-7034-3FCB-3454C174B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BCD324-3A0D-12A6-34F9-4750F88C6B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78CEB-40AE-4566-B45C-57A32303D45A}" type="slidenum">
              <a:rPr lang="en-US" smtClean="0"/>
              <a:t>‹#›</a:t>
            </a:fld>
            <a:endParaRPr lang="en-US"/>
          </a:p>
        </p:txBody>
      </p:sp>
    </p:spTree>
    <p:extLst>
      <p:ext uri="{BB962C8B-B14F-4D97-AF65-F5344CB8AC3E}">
        <p14:creationId xmlns:p14="http://schemas.microsoft.com/office/powerpoint/2010/main" val="5680643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Картина, която съдържа текст, Шрифт, екранна снимка, Електриково синьо&#10;&#10;AI-generated content may be incorrect.">
            <a:extLst>
              <a:ext uri="{FF2B5EF4-FFF2-40B4-BE49-F238E27FC236}">
                <a16:creationId xmlns:a16="http://schemas.microsoft.com/office/drawing/2014/main" id="{E6673CD0-BE34-3ACA-35A6-548FED6A8034}"/>
              </a:ext>
            </a:extLst>
          </p:cNvPr>
          <p:cNvPicPr>
            <a:picLocks noChangeAspect="1"/>
          </p:cNvPicPr>
          <p:nvPr/>
        </p:nvPicPr>
        <p:blipFill>
          <a:blip r:embed="rId3"/>
          <a:stretch>
            <a:fillRect/>
          </a:stretch>
        </p:blipFill>
        <p:spPr>
          <a:xfrm>
            <a:off x="356313" y="77934"/>
            <a:ext cx="7335022" cy="2012237"/>
          </a:xfrm>
          <a:prstGeom prst="rect">
            <a:avLst/>
          </a:prstGeom>
        </p:spPr>
      </p:pic>
      <p:sp>
        <p:nvSpPr>
          <p:cNvPr id="6" name="Текстово поле 5">
            <a:extLst>
              <a:ext uri="{FF2B5EF4-FFF2-40B4-BE49-F238E27FC236}">
                <a16:creationId xmlns:a16="http://schemas.microsoft.com/office/drawing/2014/main" id="{578440F7-4B2C-B9AF-6DF3-DEC6B47D1248}"/>
              </a:ext>
            </a:extLst>
          </p:cNvPr>
          <p:cNvSpPr txBox="1"/>
          <p:nvPr/>
        </p:nvSpPr>
        <p:spPr>
          <a:xfrm>
            <a:off x="648929" y="2472765"/>
            <a:ext cx="3814916"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bg-BG" sz="1400" b="0" i="0" u="none" strike="noStrike" kern="1200" cap="none" spc="0" normalizeH="0" baseline="0" noProof="0" dirty="0">
                <a:ln>
                  <a:noFill/>
                </a:ln>
                <a:solidFill>
                  <a:srgbClr val="003399"/>
                </a:solidFill>
                <a:effectLst/>
                <a:uLnTx/>
                <a:uFillTx/>
                <a:latin typeface="trebuchet"/>
                <a:ea typeface="+mn-ea"/>
                <a:cs typeface="+mn-cs"/>
              </a:rPr>
              <a:t>Проект „Инициатива за трансгранично обучение и ангажираност на религиозни общности“ е съфинансиран от Европейския съюз от Европейския фонд за регионално развитие, чрез програмата </a:t>
            </a:r>
            <a:r>
              <a:rPr kumimoji="0" lang="en-GB" sz="1400" b="0" i="0" u="none" strike="noStrike" kern="1200" cap="none" spc="0" normalizeH="0" baseline="0" noProof="0" dirty="0">
                <a:ln>
                  <a:noFill/>
                </a:ln>
                <a:solidFill>
                  <a:srgbClr val="003399"/>
                </a:solidFill>
                <a:effectLst/>
                <a:uLnTx/>
                <a:uFillTx/>
                <a:latin typeface="trebuchet"/>
                <a:ea typeface="+mn-ea"/>
                <a:cs typeface="+mn-cs"/>
              </a:rPr>
              <a:t>INTERREG VI-A </a:t>
            </a:r>
            <a:r>
              <a:rPr kumimoji="0" lang="bg-BG" sz="1400" b="0" i="0" u="none" strike="noStrike" kern="1200" cap="none" spc="0" normalizeH="0" baseline="0" noProof="0" dirty="0">
                <a:ln>
                  <a:noFill/>
                </a:ln>
                <a:solidFill>
                  <a:srgbClr val="003399"/>
                </a:solidFill>
                <a:effectLst/>
                <a:uLnTx/>
                <a:uFillTx/>
                <a:latin typeface="trebuchet"/>
                <a:ea typeface="+mn-ea"/>
                <a:cs typeface="+mn-cs"/>
              </a:rPr>
              <a:t>Румъния-България</a:t>
            </a:r>
            <a:endParaRPr kumimoji="0" lang="en-GB" sz="1400" b="0" i="0" u="none" strike="noStrike" kern="1200" cap="none" spc="0" normalizeH="0" baseline="0" noProof="0" dirty="0">
              <a:ln>
                <a:noFill/>
              </a:ln>
              <a:solidFill>
                <a:srgbClr val="003399"/>
              </a:solidFill>
              <a:effectLst/>
              <a:uLnTx/>
              <a:uFillTx/>
              <a:latin typeface="trebuche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500" b="0" i="0" u="none" strike="noStrike" kern="1200" cap="none" spc="0" normalizeH="0" baseline="0" noProof="0" dirty="0">
              <a:ln>
                <a:noFill/>
              </a:ln>
              <a:solidFill>
                <a:srgbClr val="003399"/>
              </a:solidFill>
              <a:effectLst/>
              <a:uLnTx/>
              <a:uFillTx/>
              <a:latin typeface="trebuche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 name="Право съединение 2">
            <a:extLst>
              <a:ext uri="{FF2B5EF4-FFF2-40B4-BE49-F238E27FC236}">
                <a16:creationId xmlns:a16="http://schemas.microsoft.com/office/drawing/2014/main" id="{059377B7-459F-5761-897D-C9AB394E4FE8}"/>
              </a:ext>
            </a:extLst>
          </p:cNvPr>
          <p:cNvCxnSpPr>
            <a:cxnSpLocks/>
          </p:cNvCxnSpPr>
          <p:nvPr/>
        </p:nvCxnSpPr>
        <p:spPr>
          <a:xfrm flipH="1">
            <a:off x="730017" y="2090171"/>
            <a:ext cx="6587613" cy="0"/>
          </a:xfrm>
          <a:prstGeom prst="line">
            <a:avLst/>
          </a:prstGeom>
          <a:ln>
            <a:solidFill>
              <a:srgbClr val="00339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3882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lstStyle/>
          <a:p>
            <a:r>
              <a:rPr lang="bg-BG" dirty="0">
                <a:latin typeface="Trebuchet MS" panose="020B0603020202020204" pitchFamily="34" charset="0"/>
                <a:cs typeface="Times New Roman" panose="02020603050405020304" pitchFamily="18" charset="0"/>
              </a:rPr>
              <a:t>ОСЕМ СТЪПКИ ЗА СЪЗДАВАНЕТО НА ПЛАН-ГРАФИК</a:t>
            </a:r>
          </a:p>
        </p:txBody>
      </p:sp>
      <p:sp>
        <p:nvSpPr>
          <p:cNvPr id="7" name="Текстово поле 6">
            <a:extLst>
              <a:ext uri="{FF2B5EF4-FFF2-40B4-BE49-F238E27FC236}">
                <a16:creationId xmlns:a16="http://schemas.microsoft.com/office/drawing/2014/main" id="{2B55379D-FD65-4915-B0B6-85751A18962A}"/>
              </a:ext>
            </a:extLst>
          </p:cNvPr>
          <p:cNvSpPr txBox="1"/>
          <p:nvPr/>
        </p:nvSpPr>
        <p:spPr>
          <a:xfrm>
            <a:off x="1171421" y="1813627"/>
            <a:ext cx="6996395" cy="4190827"/>
          </a:xfrm>
          <a:prstGeom prst="rect">
            <a:avLst/>
          </a:prstGeom>
          <a:noFill/>
        </p:spPr>
        <p:txBody>
          <a:bodyPr wrap="square">
            <a:spAutoFit/>
          </a:bodyPr>
          <a:lstStyle/>
          <a:p>
            <a:pPr>
              <a:lnSpc>
                <a:spcPct val="150000"/>
              </a:lnSpc>
            </a:pPr>
            <a:r>
              <a:rPr lang="bg-BG" sz="2000" b="1" dirty="0">
                <a:latin typeface="Trebuchet MS" panose="020B0603020202020204" pitchFamily="34" charset="0"/>
              </a:rPr>
              <a:t>Създаване на </a:t>
            </a:r>
            <a:r>
              <a:rPr lang="bg-BG" sz="2000" b="1" dirty="0" err="1">
                <a:latin typeface="Trebuchet MS" panose="020B0603020202020204" pitchFamily="34" charset="0"/>
              </a:rPr>
              <a:t>пран+график</a:t>
            </a:r>
            <a:r>
              <a:rPr lang="bg-BG" sz="2000" b="1" dirty="0">
                <a:latin typeface="Trebuchet MS" panose="020B0603020202020204" pitchFamily="34" charset="0"/>
              </a:rPr>
              <a:t> – последователен процес</a:t>
            </a:r>
            <a:endParaRPr lang="en-US" sz="2000" b="1" dirty="0">
              <a:latin typeface="Trebuchet MS" panose="020B0603020202020204" pitchFamily="34" charset="0"/>
            </a:endParaRPr>
          </a:p>
          <a:p>
            <a:pPr>
              <a:lnSpc>
                <a:spcPct val="150000"/>
              </a:lnSpc>
            </a:pPr>
            <a:r>
              <a:rPr lang="ru-RU" sz="2000" dirty="0">
                <a:latin typeface="Trebuchet MS" panose="020B0603020202020204" pitchFamily="34" charset="0"/>
              </a:rPr>
              <a:t>1. </a:t>
            </a:r>
            <a:r>
              <a:rPr lang="ru-RU" sz="2000" dirty="0" err="1">
                <a:latin typeface="Trebuchet MS" panose="020B0603020202020204" pitchFamily="34" charset="0"/>
              </a:rPr>
              <a:t>Подреждане</a:t>
            </a:r>
            <a:r>
              <a:rPr lang="ru-RU" sz="2000" dirty="0">
                <a:latin typeface="Trebuchet MS" panose="020B0603020202020204" pitchFamily="34" charset="0"/>
              </a:rPr>
              <a:t> на </a:t>
            </a:r>
            <a:r>
              <a:rPr lang="ru-RU" sz="2000" dirty="0" err="1">
                <a:latin typeface="Trebuchet MS" panose="020B0603020202020204" pitchFamily="34" charset="0"/>
              </a:rPr>
              <a:t>дейности</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2. </a:t>
            </a:r>
            <a:r>
              <a:rPr lang="ru-RU" sz="2000" dirty="0" err="1">
                <a:latin typeface="Trebuchet MS" panose="020B0603020202020204" pitchFamily="34" charset="0"/>
              </a:rPr>
              <a:t>Раздробяване</a:t>
            </a:r>
            <a:r>
              <a:rPr lang="ru-RU" sz="2000" dirty="0">
                <a:latin typeface="Trebuchet MS" panose="020B0603020202020204" pitchFamily="34" charset="0"/>
              </a:rPr>
              <a:t> на подзадачи</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3. </a:t>
            </a:r>
            <a:r>
              <a:rPr lang="ru-RU" sz="2000" dirty="0" err="1">
                <a:latin typeface="Trebuchet MS" panose="020B0603020202020204" pitchFamily="34" charset="0"/>
              </a:rPr>
              <a:t>Последователност</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4. </a:t>
            </a:r>
            <a:r>
              <a:rPr lang="ru-RU" sz="2000" dirty="0" err="1">
                <a:latin typeface="Trebuchet MS" panose="020B0603020202020204" pitchFamily="34" charset="0"/>
              </a:rPr>
              <a:t>Определяне</a:t>
            </a:r>
            <a:r>
              <a:rPr lang="ru-RU" sz="2000" dirty="0">
                <a:latin typeface="Trebuchet MS" panose="020B0603020202020204" pitchFamily="34" charset="0"/>
              </a:rPr>
              <a:t> на </a:t>
            </a:r>
            <a:r>
              <a:rPr lang="ru-RU" sz="2000" dirty="0" err="1">
                <a:latin typeface="Trebuchet MS" panose="020B0603020202020204" pitchFamily="34" charset="0"/>
              </a:rPr>
              <a:t>начална</a:t>
            </a:r>
            <a:r>
              <a:rPr lang="ru-RU" sz="2000" dirty="0">
                <a:latin typeface="Trebuchet MS" panose="020B0603020202020204" pitchFamily="34" charset="0"/>
              </a:rPr>
              <a:t> и </a:t>
            </a:r>
            <a:r>
              <a:rPr lang="ru-RU" sz="2000" dirty="0" err="1">
                <a:latin typeface="Trebuchet MS" panose="020B0603020202020204" pitchFamily="34" charset="0"/>
              </a:rPr>
              <a:t>крайна</a:t>
            </a:r>
            <a:r>
              <a:rPr lang="ru-RU" sz="2000" dirty="0">
                <a:latin typeface="Trebuchet MS" panose="020B0603020202020204" pitchFamily="34" charset="0"/>
              </a:rPr>
              <a:t> дата</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5. График на </a:t>
            </a:r>
            <a:r>
              <a:rPr lang="ru-RU" sz="2000" dirty="0" err="1">
                <a:latin typeface="Trebuchet MS" panose="020B0603020202020204" pitchFamily="34" charset="0"/>
              </a:rPr>
              <a:t>дейностите</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6. </a:t>
            </a:r>
            <a:r>
              <a:rPr lang="ru-RU" sz="2000" dirty="0" err="1">
                <a:latin typeface="Trebuchet MS" panose="020B0603020202020204" pitchFamily="34" charset="0"/>
              </a:rPr>
              <a:t>Индикатори</a:t>
            </a:r>
            <a:r>
              <a:rPr lang="ru-RU" sz="2000" dirty="0">
                <a:latin typeface="Trebuchet MS" panose="020B0603020202020204" pitchFamily="34" charset="0"/>
              </a:rPr>
              <a:t> за успех</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7. </a:t>
            </a:r>
            <a:r>
              <a:rPr lang="ru-RU" sz="2000" dirty="0" err="1">
                <a:latin typeface="Trebuchet MS" panose="020B0603020202020204" pitchFamily="34" charset="0"/>
              </a:rPr>
              <a:t>Необходими</a:t>
            </a:r>
            <a:r>
              <a:rPr lang="ru-RU" sz="2000" dirty="0">
                <a:latin typeface="Trebuchet MS" panose="020B0603020202020204" pitchFamily="34" charset="0"/>
              </a:rPr>
              <a:t> умения</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8. </a:t>
            </a:r>
            <a:r>
              <a:rPr lang="ru-RU" sz="2000" dirty="0" err="1">
                <a:latin typeface="Trebuchet MS" panose="020B0603020202020204" pitchFamily="34" charset="0"/>
              </a:rPr>
              <a:t>Разпределение</a:t>
            </a:r>
            <a:r>
              <a:rPr lang="ru-RU" sz="2000" dirty="0">
                <a:latin typeface="Trebuchet MS" panose="020B0603020202020204" pitchFamily="34" charset="0"/>
              </a:rPr>
              <a:t> по </a:t>
            </a:r>
            <a:r>
              <a:rPr lang="ru-RU" sz="2000" dirty="0" err="1">
                <a:latin typeface="Trebuchet MS" panose="020B0603020202020204" pitchFamily="34" charset="0"/>
              </a:rPr>
              <a:t>екип</a:t>
            </a:r>
            <a:r>
              <a:rPr lang="en-US" sz="2000" dirty="0">
                <a:latin typeface="Trebuchet MS" panose="020B0603020202020204" pitchFamily="34" charset="0"/>
              </a:rPr>
              <a:t>.</a:t>
            </a:r>
            <a:endParaRPr lang="bg-BG" sz="2000" dirty="0">
              <a:latin typeface="Trebuchet MS" panose="020B0603020202020204" pitchFamily="34" charset="0"/>
            </a:endParaRPr>
          </a:p>
        </p:txBody>
      </p:sp>
      <p:pic>
        <p:nvPicPr>
          <p:cNvPr id="8" name="Картина 7">
            <a:extLst>
              <a:ext uri="{FF2B5EF4-FFF2-40B4-BE49-F238E27FC236}">
                <a16:creationId xmlns:a16="http://schemas.microsoft.com/office/drawing/2014/main" id="{88FBC3E0-9120-4BB5-B604-234CE7EA1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916" y="2353958"/>
            <a:ext cx="5374105" cy="2821405"/>
          </a:xfrm>
          <a:prstGeom prst="rect">
            <a:avLst/>
          </a:prstGeom>
        </p:spPr>
      </p:pic>
    </p:spTree>
    <p:extLst>
      <p:ext uri="{BB962C8B-B14F-4D97-AF65-F5344CB8AC3E}">
        <p14:creationId xmlns:p14="http://schemas.microsoft.com/office/powerpoint/2010/main" val="245790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DB63D10C-C6B6-BE89-A938-67F5EEE76830}"/>
              </a:ext>
            </a:extLst>
          </p:cNvPr>
          <p:cNvGraphicFramePr>
            <a:graphicFrameLocks noGrp="1"/>
          </p:cNvGraphicFramePr>
          <p:nvPr>
            <p:ph idx="1"/>
          </p:nvPr>
        </p:nvGraphicFramePr>
        <p:xfrm>
          <a:off x="429491" y="1163782"/>
          <a:ext cx="11429999" cy="3782292"/>
        </p:xfrm>
        <a:graphic>
          <a:graphicData uri="http://schemas.openxmlformats.org/drawingml/2006/table">
            <a:tbl>
              <a:tblPr firstRow="1" bandRow="1">
                <a:tableStyleId>{5C22544A-7EE6-4342-B048-85BDC9FD1C3A}</a:tableStyleId>
              </a:tblPr>
              <a:tblGrid>
                <a:gridCol w="2029422">
                  <a:extLst>
                    <a:ext uri="{9D8B030D-6E8A-4147-A177-3AD203B41FA5}">
                      <a16:colId xmlns:a16="http://schemas.microsoft.com/office/drawing/2014/main" val="1396717860"/>
                    </a:ext>
                  </a:extLst>
                </a:gridCol>
                <a:gridCol w="1840977">
                  <a:extLst>
                    <a:ext uri="{9D8B030D-6E8A-4147-A177-3AD203B41FA5}">
                      <a16:colId xmlns:a16="http://schemas.microsoft.com/office/drawing/2014/main" val="2133212028"/>
                    </a:ext>
                  </a:extLst>
                </a:gridCol>
                <a:gridCol w="1667025">
                  <a:extLst>
                    <a:ext uri="{9D8B030D-6E8A-4147-A177-3AD203B41FA5}">
                      <a16:colId xmlns:a16="http://schemas.microsoft.com/office/drawing/2014/main" val="3761688824"/>
                    </a:ext>
                  </a:extLst>
                </a:gridCol>
                <a:gridCol w="1811984">
                  <a:extLst>
                    <a:ext uri="{9D8B030D-6E8A-4147-A177-3AD203B41FA5}">
                      <a16:colId xmlns:a16="http://schemas.microsoft.com/office/drawing/2014/main" val="2275155407"/>
                    </a:ext>
                  </a:extLst>
                </a:gridCol>
                <a:gridCol w="2377324">
                  <a:extLst>
                    <a:ext uri="{9D8B030D-6E8A-4147-A177-3AD203B41FA5}">
                      <a16:colId xmlns:a16="http://schemas.microsoft.com/office/drawing/2014/main" val="407963977"/>
                    </a:ext>
                  </a:extLst>
                </a:gridCol>
                <a:gridCol w="1703267">
                  <a:extLst>
                    <a:ext uri="{9D8B030D-6E8A-4147-A177-3AD203B41FA5}">
                      <a16:colId xmlns:a16="http://schemas.microsoft.com/office/drawing/2014/main" val="2774682184"/>
                    </a:ext>
                  </a:extLst>
                </a:gridCol>
              </a:tblGrid>
              <a:tr h="1891146">
                <a:tc>
                  <a:txBody>
                    <a:bodyPr/>
                    <a:lstStyle/>
                    <a:p>
                      <a:r>
                        <a:rPr lang="bg-BG" dirty="0"/>
                        <a:t>Вид дейност/задача/подзадача</a:t>
                      </a:r>
                    </a:p>
                  </a:txBody>
                  <a:tcPr/>
                </a:tc>
                <a:tc>
                  <a:txBody>
                    <a:bodyPr/>
                    <a:lstStyle/>
                    <a:p>
                      <a:r>
                        <a:rPr lang="bg-BG" dirty="0"/>
                        <a:t>Какво?</a:t>
                      </a:r>
                      <a:endParaRPr lang="en-US" dirty="0"/>
                    </a:p>
                  </a:txBody>
                  <a:tcPr/>
                </a:tc>
                <a:tc>
                  <a:txBody>
                    <a:bodyPr/>
                    <a:lstStyle/>
                    <a:p>
                      <a:r>
                        <a:rPr lang="bg-BG" dirty="0"/>
                        <a:t>Как?</a:t>
                      </a:r>
                      <a:endParaRPr lang="en-US" dirty="0"/>
                    </a:p>
                  </a:txBody>
                  <a:tcPr/>
                </a:tc>
                <a:tc>
                  <a:txBody>
                    <a:bodyPr/>
                    <a:lstStyle/>
                    <a:p>
                      <a:r>
                        <a:rPr lang="bg-BG" dirty="0"/>
                        <a:t>Кой?</a:t>
                      </a:r>
                      <a:endParaRPr lang="en-US" dirty="0"/>
                    </a:p>
                  </a:txBody>
                  <a:tcPr/>
                </a:tc>
                <a:tc>
                  <a:txBody>
                    <a:bodyPr/>
                    <a:lstStyle/>
                    <a:p>
                      <a:r>
                        <a:rPr lang="bg-BG" dirty="0"/>
                        <a:t>В какъв срок? </a:t>
                      </a:r>
                      <a:endParaRPr lang="en-US" dirty="0"/>
                    </a:p>
                  </a:txBody>
                  <a:tcPr/>
                </a:tc>
                <a:tc>
                  <a:txBody>
                    <a:bodyPr/>
                    <a:lstStyle/>
                    <a:p>
                      <a:r>
                        <a:rPr lang="bg-BG" dirty="0"/>
                        <a:t>На каква стойност</a:t>
                      </a:r>
                      <a:endParaRPr lang="en-US" dirty="0"/>
                    </a:p>
                  </a:txBody>
                  <a:tcPr/>
                </a:tc>
                <a:extLst>
                  <a:ext uri="{0D108BD9-81ED-4DB2-BD59-A6C34878D82A}">
                    <a16:rowId xmlns:a16="http://schemas.microsoft.com/office/drawing/2014/main" val="987072024"/>
                  </a:ext>
                </a:extLst>
              </a:tr>
              <a:tr h="1891146">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69417624"/>
                  </a:ext>
                </a:extLst>
              </a:tr>
            </a:tbl>
          </a:graphicData>
        </a:graphic>
      </p:graphicFrame>
    </p:spTree>
    <p:extLst>
      <p:ext uri="{BB962C8B-B14F-4D97-AF65-F5344CB8AC3E}">
        <p14:creationId xmlns:p14="http://schemas.microsoft.com/office/powerpoint/2010/main" val="394772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EA81-6B11-437D-2354-473D84EAD9E6}"/>
              </a:ext>
            </a:extLst>
          </p:cNvPr>
          <p:cNvSpPr>
            <a:spLocks noGrp="1"/>
          </p:cNvSpPr>
          <p:nvPr>
            <p:ph type="title"/>
          </p:nvPr>
        </p:nvSpPr>
        <p:spPr/>
        <p:txBody>
          <a:bodyPr/>
          <a:lstStyle/>
          <a:p>
            <a:r>
              <a:rPr lang="bg-BG" dirty="0"/>
              <a:t>Гантов план график</a:t>
            </a:r>
            <a:endParaRPr lang="en-US" dirty="0"/>
          </a:p>
        </p:txBody>
      </p:sp>
      <p:pic>
        <p:nvPicPr>
          <p:cNvPr id="4" name="Content Placeholder 4" descr="Chart, bar chart&#10;&#10;Description automatically generated">
            <a:extLst>
              <a:ext uri="{FF2B5EF4-FFF2-40B4-BE49-F238E27FC236}">
                <a16:creationId xmlns:a16="http://schemas.microsoft.com/office/drawing/2014/main" id="{3124E11F-6EC0-04E9-5788-624FD9560E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51474"/>
            <a:ext cx="10515600" cy="4299640"/>
          </a:xfrm>
        </p:spPr>
      </p:pic>
    </p:spTree>
    <p:extLst>
      <p:ext uri="{BB962C8B-B14F-4D97-AF65-F5344CB8AC3E}">
        <p14:creationId xmlns:p14="http://schemas.microsoft.com/office/powerpoint/2010/main" val="3926660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9C41170-50BF-195E-CF9C-36D61BEE3BB3}"/>
              </a:ext>
            </a:extLst>
          </p:cNvPr>
          <p:cNvSpPr>
            <a:spLocks noGrp="1"/>
          </p:cNvSpPr>
          <p:nvPr>
            <p:ph type="title"/>
          </p:nvPr>
        </p:nvSpPr>
        <p:spPr>
          <a:xfrm>
            <a:off x="535020" y="685800"/>
            <a:ext cx="2780271" cy="5105400"/>
          </a:xfrm>
        </p:spPr>
        <p:txBody>
          <a:bodyPr>
            <a:normAutofit/>
          </a:bodyPr>
          <a:lstStyle/>
          <a:p>
            <a:r>
              <a:rPr lang="bg-BG" sz="4000" dirty="0" err="1">
                <a:solidFill>
                  <a:srgbClr val="FFFFFF"/>
                </a:solidFill>
              </a:rPr>
              <a:t>Гантов</a:t>
            </a:r>
            <a:r>
              <a:rPr lang="bg-BG" sz="4000" dirty="0">
                <a:solidFill>
                  <a:srgbClr val="FFFFFF"/>
                </a:solidFill>
              </a:rPr>
              <a:t> план-график - предимства</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F22DD4F8-CAC0-938F-D6AC-CD5CF1D4DE45}"/>
              </a:ext>
            </a:extLst>
          </p:cNvPr>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4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ПОЛЕЗНИ СЪВЕТИ И ДОБРИ ПРАКТИКИ </a:t>
            </a:r>
          </a:p>
        </p:txBody>
      </p:sp>
      <p:sp>
        <p:nvSpPr>
          <p:cNvPr id="3" name="Rectangle 1">
            <a:extLst>
              <a:ext uri="{FF2B5EF4-FFF2-40B4-BE49-F238E27FC236}">
                <a16:creationId xmlns:a16="http://schemas.microsoft.com/office/drawing/2014/main" id="{ED0D6260-A8AC-472E-AB92-C427DDFEF29D}"/>
              </a:ext>
            </a:extLst>
          </p:cNvPr>
          <p:cNvSpPr>
            <a:spLocks noChangeArrowheads="1"/>
          </p:cNvSpPr>
          <p:nvPr/>
        </p:nvSpPr>
        <p:spPr bwMode="auto">
          <a:xfrm>
            <a:off x="1238147" y="2581016"/>
            <a:ext cx="99249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bg-BG" altLang="bg-BG" sz="20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dirty="0">
              <a:ln>
                <a:noFill/>
              </a:ln>
              <a:solidFill>
                <a:schemeClr val="tx1"/>
              </a:solidFill>
              <a:effectLst/>
              <a:latin typeface="Arial" panose="020B0604020202020204" pitchFamily="34" charset="0"/>
            </a:endParaRPr>
          </a:p>
        </p:txBody>
      </p:sp>
      <p:sp>
        <p:nvSpPr>
          <p:cNvPr id="5" name="Текстово поле 4">
            <a:extLst>
              <a:ext uri="{FF2B5EF4-FFF2-40B4-BE49-F238E27FC236}">
                <a16:creationId xmlns:a16="http://schemas.microsoft.com/office/drawing/2014/main" id="{3EEF7DD2-4A19-4FB9-A022-51616F346743}"/>
              </a:ext>
            </a:extLst>
          </p:cNvPr>
          <p:cNvSpPr txBox="1"/>
          <p:nvPr/>
        </p:nvSpPr>
        <p:spPr>
          <a:xfrm>
            <a:off x="1552831" y="1884042"/>
            <a:ext cx="9401022" cy="334848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ru-RU" sz="2400" b="1" dirty="0">
                <a:latin typeface="Trebuchet MS" panose="020B0603020202020204" pitchFamily="34" charset="0"/>
              </a:rPr>
              <a:t>5 </a:t>
            </a:r>
            <a:r>
              <a:rPr lang="ru-RU" sz="2400" b="1" dirty="0" err="1">
                <a:latin typeface="Trebuchet MS" panose="020B0603020202020204" pitchFamily="34" charset="0"/>
              </a:rPr>
              <a:t>съвета</a:t>
            </a:r>
            <a:r>
              <a:rPr lang="ru-RU" sz="2400" b="1" dirty="0">
                <a:latin typeface="Trebuchet MS" panose="020B0603020202020204" pitchFamily="34" charset="0"/>
              </a:rPr>
              <a:t>:</a:t>
            </a: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Буфери</a:t>
            </a:r>
            <a:r>
              <a:rPr lang="en-US" sz="2400" dirty="0">
                <a:latin typeface="Trebuchet MS" panose="020B0603020202020204" pitchFamily="34" charset="0"/>
              </a:rPr>
              <a:t>;</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Консултации</a:t>
            </a:r>
            <a:r>
              <a:rPr lang="en-US" sz="2400" dirty="0">
                <a:latin typeface="Trebuchet MS" panose="020B0603020202020204" pitchFamily="34" charset="0"/>
              </a:rPr>
              <a:t>;</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Комуникация</a:t>
            </a:r>
            <a:r>
              <a:rPr lang="en-US" sz="2400" dirty="0">
                <a:latin typeface="Trebuchet MS" panose="020B0603020202020204" pitchFamily="34" charset="0"/>
              </a:rPr>
              <a:t>;</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Прозрачност</a:t>
            </a:r>
            <a:r>
              <a:rPr lang="en-US" sz="2400" dirty="0">
                <a:latin typeface="Trebuchet MS" panose="020B0603020202020204" pitchFamily="34" charset="0"/>
              </a:rPr>
              <a:t>;</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Гъвкавост</a:t>
            </a:r>
            <a:r>
              <a:rPr lang="en-US" sz="2400" dirty="0">
                <a:latin typeface="Trebuchet MS" panose="020B0603020202020204" pitchFamily="34" charset="0"/>
              </a:rPr>
              <a:t>.</a:t>
            </a:r>
            <a:endParaRPr lang="bg-BG" sz="2400" dirty="0">
              <a:latin typeface="Trebuchet MS" panose="020B0603020202020204" pitchFamily="34" charset="0"/>
            </a:endParaRPr>
          </a:p>
        </p:txBody>
      </p:sp>
      <p:pic>
        <p:nvPicPr>
          <p:cNvPr id="7" name="Картина 6">
            <a:extLst>
              <a:ext uri="{FF2B5EF4-FFF2-40B4-BE49-F238E27FC236}">
                <a16:creationId xmlns:a16="http://schemas.microsoft.com/office/drawing/2014/main" id="{5E4EAA33-C3F2-4E96-B0A7-6B8339660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342" y="1884042"/>
            <a:ext cx="3910263" cy="3910263"/>
          </a:xfrm>
          <a:prstGeom prst="rect">
            <a:avLst/>
          </a:prstGeom>
        </p:spPr>
      </p:pic>
    </p:spTree>
    <p:extLst>
      <p:ext uri="{BB962C8B-B14F-4D97-AF65-F5344CB8AC3E}">
        <p14:creationId xmlns:p14="http://schemas.microsoft.com/office/powerpoint/2010/main" val="2017311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КОГА РАБОТИ И КОГА НЕ?</a:t>
            </a:r>
          </a:p>
        </p:txBody>
      </p:sp>
      <p:sp>
        <p:nvSpPr>
          <p:cNvPr id="3" name="Rectangle 1">
            <a:extLst>
              <a:ext uri="{FF2B5EF4-FFF2-40B4-BE49-F238E27FC236}">
                <a16:creationId xmlns:a16="http://schemas.microsoft.com/office/drawing/2014/main" id="{ED0D6260-A8AC-472E-AB92-C427DDFEF29D}"/>
              </a:ext>
            </a:extLst>
          </p:cNvPr>
          <p:cNvSpPr>
            <a:spLocks noChangeArrowheads="1"/>
          </p:cNvSpPr>
          <p:nvPr/>
        </p:nvSpPr>
        <p:spPr bwMode="auto">
          <a:xfrm>
            <a:off x="1238147" y="2581016"/>
            <a:ext cx="99249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bg-BG" altLang="bg-BG" sz="20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dirty="0">
              <a:ln>
                <a:noFill/>
              </a:ln>
              <a:solidFill>
                <a:schemeClr val="tx1"/>
              </a:solidFill>
              <a:effectLst/>
              <a:latin typeface="Arial" panose="020B0604020202020204" pitchFamily="34" charset="0"/>
            </a:endParaRPr>
          </a:p>
        </p:txBody>
      </p:sp>
      <p:sp>
        <p:nvSpPr>
          <p:cNvPr id="5" name="Текстово поле 4">
            <a:extLst>
              <a:ext uri="{FF2B5EF4-FFF2-40B4-BE49-F238E27FC236}">
                <a16:creationId xmlns:a16="http://schemas.microsoft.com/office/drawing/2014/main" id="{3EEF7DD2-4A19-4FB9-A022-51616F346743}"/>
              </a:ext>
            </a:extLst>
          </p:cNvPr>
          <p:cNvSpPr txBox="1"/>
          <p:nvPr/>
        </p:nvSpPr>
        <p:spPr>
          <a:xfrm>
            <a:off x="1238147" y="1937089"/>
            <a:ext cx="3863242" cy="1882375"/>
          </a:xfrm>
          <a:prstGeom prst="rect">
            <a:avLst/>
          </a:prstGeom>
          <a:noFill/>
        </p:spPr>
        <p:txBody>
          <a:bodyPr wrap="square">
            <a:spAutoFit/>
          </a:bodyPr>
          <a:lstStyle/>
          <a:p>
            <a:pPr>
              <a:lnSpc>
                <a:spcPct val="150000"/>
              </a:lnSpc>
            </a:pPr>
            <a:r>
              <a:rPr lang="ru-RU" sz="2000" b="1" dirty="0" err="1">
                <a:latin typeface="Trebuchet MS" panose="020B0603020202020204" pitchFamily="34" charset="0"/>
              </a:rPr>
              <a:t>Предимства</a:t>
            </a:r>
            <a:r>
              <a:rPr lang="ru-RU" sz="2000" b="1" dirty="0">
                <a:latin typeface="Trebuchet MS" panose="020B0603020202020204" pitchFamily="34" charset="0"/>
              </a:rPr>
              <a:t> и ограничения:</a:t>
            </a:r>
          </a:p>
          <a:p>
            <a:pPr>
              <a:lnSpc>
                <a:spcPct val="150000"/>
              </a:lnSpc>
            </a:pPr>
            <a:r>
              <a:rPr lang="ru-RU" sz="2000" dirty="0">
                <a:latin typeface="Trebuchet MS" panose="020B0603020202020204" pitchFamily="34" charset="0"/>
              </a:rPr>
              <a:t>✔️ </a:t>
            </a:r>
            <a:r>
              <a:rPr lang="ru-RU" sz="2000" dirty="0" err="1">
                <a:latin typeface="Trebuchet MS" panose="020B0603020202020204" pitchFamily="34" charset="0"/>
              </a:rPr>
              <a:t>Подходящ</a:t>
            </a:r>
            <a:r>
              <a:rPr lang="ru-RU" sz="2000" dirty="0">
                <a:latin typeface="Trebuchet MS" panose="020B0603020202020204" pitchFamily="34" charset="0"/>
              </a:rPr>
              <a:t> за </a:t>
            </a:r>
            <a:r>
              <a:rPr lang="ru-RU" sz="2000" dirty="0" err="1">
                <a:latin typeface="Trebuchet MS" panose="020B0603020202020204" pitchFamily="34" charset="0"/>
              </a:rPr>
              <a:t>класически</a:t>
            </a:r>
            <a:r>
              <a:rPr lang="ru-RU" sz="2000" dirty="0">
                <a:latin typeface="Trebuchet MS" panose="020B0603020202020204" pitchFamily="34" charset="0"/>
              </a:rPr>
              <a:t> </a:t>
            </a:r>
            <a:r>
              <a:rPr lang="ru-RU" sz="2000" dirty="0" err="1">
                <a:latin typeface="Trebuchet MS" panose="020B0603020202020204" pitchFamily="34" charset="0"/>
              </a:rPr>
              <a:t>проекти</a:t>
            </a:r>
            <a:r>
              <a:rPr lang="en-US" sz="2000" dirty="0">
                <a:latin typeface="Trebuchet MS" panose="020B0603020202020204" pitchFamily="34" charset="0"/>
              </a:rPr>
              <a:t>;</a:t>
            </a:r>
            <a:endParaRPr lang="ru-RU" sz="2000" dirty="0">
              <a:latin typeface="Trebuchet MS" panose="020B0603020202020204" pitchFamily="34" charset="0"/>
            </a:endParaRPr>
          </a:p>
          <a:p>
            <a:pPr>
              <a:lnSpc>
                <a:spcPct val="150000"/>
              </a:lnSpc>
            </a:pPr>
            <a:r>
              <a:rPr lang="ru-RU" sz="2000" dirty="0">
                <a:latin typeface="Trebuchet MS" panose="020B0603020202020204" pitchFamily="34" charset="0"/>
              </a:rPr>
              <a:t>❌ Ограничен при итерации</a:t>
            </a:r>
            <a:r>
              <a:rPr lang="en-US" sz="2000" dirty="0">
                <a:latin typeface="Trebuchet MS" panose="020B0603020202020204" pitchFamily="34" charset="0"/>
              </a:rPr>
              <a:t>.</a:t>
            </a:r>
            <a:endParaRPr lang="bg-BG" sz="2000" dirty="0">
              <a:latin typeface="Trebuchet MS" panose="020B0603020202020204" pitchFamily="34" charset="0"/>
            </a:endParaRPr>
          </a:p>
        </p:txBody>
      </p:sp>
      <p:pic>
        <p:nvPicPr>
          <p:cNvPr id="6" name="Картина 5">
            <a:extLst>
              <a:ext uri="{FF2B5EF4-FFF2-40B4-BE49-F238E27FC236}">
                <a16:creationId xmlns:a16="http://schemas.microsoft.com/office/drawing/2014/main" id="{C750B776-A973-452F-83D5-B87D10B64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270" y="2140565"/>
            <a:ext cx="5916824" cy="3357798"/>
          </a:xfrm>
          <a:prstGeom prst="rect">
            <a:avLst/>
          </a:prstGeom>
        </p:spPr>
      </p:pic>
    </p:spTree>
    <p:extLst>
      <p:ext uri="{BB962C8B-B14F-4D97-AF65-F5344CB8AC3E}">
        <p14:creationId xmlns:p14="http://schemas.microsoft.com/office/powerpoint/2010/main" val="1940860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ОБОБЩЕНИЕ</a:t>
            </a:r>
          </a:p>
        </p:txBody>
      </p:sp>
      <p:sp>
        <p:nvSpPr>
          <p:cNvPr id="3" name="Rectangle 1">
            <a:extLst>
              <a:ext uri="{FF2B5EF4-FFF2-40B4-BE49-F238E27FC236}">
                <a16:creationId xmlns:a16="http://schemas.microsoft.com/office/drawing/2014/main" id="{ED0D6260-A8AC-472E-AB92-C427DDFEF29D}"/>
              </a:ext>
            </a:extLst>
          </p:cNvPr>
          <p:cNvSpPr>
            <a:spLocks noChangeArrowheads="1"/>
          </p:cNvSpPr>
          <p:nvPr/>
        </p:nvSpPr>
        <p:spPr bwMode="auto">
          <a:xfrm>
            <a:off x="1238147" y="2581016"/>
            <a:ext cx="99249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bg-BG" altLang="bg-BG" sz="20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dirty="0">
              <a:ln>
                <a:noFill/>
              </a:ln>
              <a:solidFill>
                <a:schemeClr val="tx1"/>
              </a:solidFill>
              <a:effectLst/>
              <a:latin typeface="Arial" panose="020B0604020202020204" pitchFamily="34" charset="0"/>
            </a:endParaRPr>
          </a:p>
        </p:txBody>
      </p:sp>
      <p:sp>
        <p:nvSpPr>
          <p:cNvPr id="5" name="Текстово поле 4">
            <a:extLst>
              <a:ext uri="{FF2B5EF4-FFF2-40B4-BE49-F238E27FC236}">
                <a16:creationId xmlns:a16="http://schemas.microsoft.com/office/drawing/2014/main" id="{3EEF7DD2-4A19-4FB9-A022-51616F346743}"/>
              </a:ext>
            </a:extLst>
          </p:cNvPr>
          <p:cNvSpPr txBox="1"/>
          <p:nvPr/>
        </p:nvSpPr>
        <p:spPr>
          <a:xfrm>
            <a:off x="1238147" y="1937089"/>
            <a:ext cx="9401022" cy="578492"/>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bg-BG" sz="2400" b="1" dirty="0">
                <a:latin typeface="Trebuchet MS" panose="020B0603020202020204" pitchFamily="34" charset="0"/>
              </a:rPr>
              <a:t>Планиране = </a:t>
            </a:r>
            <a:r>
              <a:rPr lang="bg-BG" sz="2400" dirty="0">
                <a:latin typeface="Trebuchet MS" panose="020B0603020202020204" pitchFamily="34" charset="0"/>
              </a:rPr>
              <a:t>Посока + Подготовка + Прогрес</a:t>
            </a:r>
          </a:p>
        </p:txBody>
      </p:sp>
      <p:pic>
        <p:nvPicPr>
          <p:cNvPr id="6" name="Картина 5">
            <a:extLst>
              <a:ext uri="{FF2B5EF4-FFF2-40B4-BE49-F238E27FC236}">
                <a16:creationId xmlns:a16="http://schemas.microsoft.com/office/drawing/2014/main" id="{4D6FFD59-71FD-4231-A242-9850DC070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663" y="2464612"/>
            <a:ext cx="6352673" cy="3755616"/>
          </a:xfrm>
          <a:prstGeom prst="rect">
            <a:avLst/>
          </a:prstGeom>
        </p:spPr>
      </p:pic>
    </p:spTree>
    <p:extLst>
      <p:ext uri="{BB962C8B-B14F-4D97-AF65-F5344CB8AC3E}">
        <p14:creationId xmlns:p14="http://schemas.microsoft.com/office/powerpoint/2010/main" val="300501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ОСНОВНИ КОМПОНЕНТИ НА ПРОЕКТНИЯ ПЛАН </a:t>
            </a:r>
            <a:r>
              <a:rPr lang="en-US" dirty="0">
                <a:latin typeface="Trebuchet MS" panose="020B0603020202020204" pitchFamily="34" charset="0"/>
                <a:cs typeface="Times New Roman" panose="02020603050405020304" pitchFamily="18" charset="0"/>
              </a:rPr>
              <a:t>(PMI)</a:t>
            </a:r>
            <a:endParaRPr lang="bg-BG" dirty="0">
              <a:latin typeface="Trebuchet MS" panose="020B060302020202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ED0D6260-A8AC-472E-AB92-C427DDFEF29D}"/>
              </a:ext>
            </a:extLst>
          </p:cNvPr>
          <p:cNvSpPr>
            <a:spLocks noChangeArrowheads="1"/>
          </p:cNvSpPr>
          <p:nvPr/>
        </p:nvSpPr>
        <p:spPr bwMode="auto">
          <a:xfrm>
            <a:off x="1238147" y="2581016"/>
            <a:ext cx="99249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bg-BG" altLang="bg-BG" sz="20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dirty="0">
              <a:ln>
                <a:noFill/>
              </a:ln>
              <a:solidFill>
                <a:schemeClr val="tx1"/>
              </a:solidFill>
              <a:effectLst/>
              <a:latin typeface="Arial" panose="020B0604020202020204" pitchFamily="34" charset="0"/>
            </a:endParaRPr>
          </a:p>
        </p:txBody>
      </p:sp>
      <p:sp>
        <p:nvSpPr>
          <p:cNvPr id="5" name="Текстово поле 4">
            <a:extLst>
              <a:ext uri="{FF2B5EF4-FFF2-40B4-BE49-F238E27FC236}">
                <a16:creationId xmlns:a16="http://schemas.microsoft.com/office/drawing/2014/main" id="{3EEF7DD2-4A19-4FB9-A022-51616F346743}"/>
              </a:ext>
            </a:extLst>
          </p:cNvPr>
          <p:cNvSpPr txBox="1"/>
          <p:nvPr/>
        </p:nvSpPr>
        <p:spPr>
          <a:xfrm>
            <a:off x="1238147" y="1792710"/>
            <a:ext cx="9401022" cy="4456285"/>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ru-RU" sz="2400" b="1" dirty="0" err="1">
                <a:latin typeface="Trebuchet MS" panose="020B0603020202020204" pitchFamily="34" charset="0"/>
              </a:rPr>
              <a:t>Основни</a:t>
            </a:r>
            <a:r>
              <a:rPr lang="ru-RU" sz="2400" b="1" dirty="0">
                <a:latin typeface="Trebuchet MS" panose="020B0603020202020204" pitchFamily="34" charset="0"/>
              </a:rPr>
              <a:t> </a:t>
            </a:r>
            <a:r>
              <a:rPr lang="ru-RU" sz="2400" b="1" dirty="0" err="1">
                <a:latin typeface="Trebuchet MS" panose="020B0603020202020204" pitchFamily="34" charset="0"/>
              </a:rPr>
              <a:t>компоненти</a:t>
            </a:r>
            <a:r>
              <a:rPr lang="ru-RU" sz="2400" b="1" dirty="0">
                <a:latin typeface="Trebuchet MS" panose="020B0603020202020204" pitchFamily="34" charset="0"/>
              </a:rPr>
              <a:t> на </a:t>
            </a:r>
            <a:r>
              <a:rPr lang="ru-RU" sz="2400" b="1" dirty="0" err="1">
                <a:latin typeface="Trebuchet MS" panose="020B0603020202020204" pitchFamily="34" charset="0"/>
              </a:rPr>
              <a:t>проектния</a:t>
            </a:r>
            <a:r>
              <a:rPr lang="ru-RU" sz="2400" b="1" dirty="0">
                <a:latin typeface="Trebuchet MS" panose="020B0603020202020204" pitchFamily="34" charset="0"/>
              </a:rPr>
              <a:t> план </a:t>
            </a:r>
            <a:r>
              <a:rPr lang="ru-RU" sz="2400" b="1" dirty="0" err="1">
                <a:latin typeface="Trebuchet MS" panose="020B0603020202020204" pitchFamily="34" charset="0"/>
              </a:rPr>
              <a:t>според</a:t>
            </a:r>
            <a:r>
              <a:rPr lang="ru-RU" sz="2400" b="1" dirty="0">
                <a:latin typeface="Trebuchet MS" panose="020B0603020202020204" pitchFamily="34" charset="0"/>
              </a:rPr>
              <a:t> PMI:</a:t>
            </a:r>
          </a:p>
          <a:p>
            <a:pPr>
              <a:lnSpc>
                <a:spcPct val="150000"/>
              </a:lnSpc>
            </a:pPr>
            <a:r>
              <a:rPr lang="ru-RU" sz="2400" dirty="0">
                <a:latin typeface="Trebuchet MS" panose="020B0603020202020204" pitchFamily="34" charset="0"/>
              </a:rPr>
              <a:t>1. План за управление на </a:t>
            </a:r>
            <a:r>
              <a:rPr lang="ru-RU" sz="2400" dirty="0" err="1">
                <a:latin typeface="Trebuchet MS" panose="020B0603020202020204" pitchFamily="34" charset="0"/>
              </a:rPr>
              <a:t>комуникациите</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2. План за управление на риска</a:t>
            </a:r>
          </a:p>
          <a:p>
            <a:pPr>
              <a:lnSpc>
                <a:spcPct val="150000"/>
              </a:lnSpc>
            </a:pPr>
            <a:r>
              <a:rPr lang="ru-RU" sz="2400" dirty="0">
                <a:latin typeface="Trebuchet MS" panose="020B0603020202020204" pitchFamily="34" charset="0"/>
              </a:rPr>
              <a:t>3. План за управление на </a:t>
            </a:r>
            <a:r>
              <a:rPr lang="ru-RU" sz="2400" dirty="0" err="1">
                <a:latin typeface="Trebuchet MS" panose="020B0603020202020204" pitchFamily="34" charset="0"/>
              </a:rPr>
              <a:t>заинтересованите</a:t>
            </a:r>
            <a:r>
              <a:rPr lang="ru-RU" sz="2400" dirty="0">
                <a:latin typeface="Trebuchet MS" panose="020B0603020202020204" pitchFamily="34" charset="0"/>
              </a:rPr>
              <a:t> </a:t>
            </a:r>
            <a:r>
              <a:rPr lang="ru-RU" sz="2400" dirty="0" err="1">
                <a:latin typeface="Trebuchet MS" panose="020B0603020202020204" pitchFamily="34" charset="0"/>
              </a:rPr>
              <a:t>страни</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4. План за управление на </a:t>
            </a:r>
            <a:r>
              <a:rPr lang="ru-RU" sz="2400" dirty="0" err="1">
                <a:latin typeface="Trebuchet MS" panose="020B0603020202020204" pitchFamily="34" charset="0"/>
              </a:rPr>
              <a:t>промените</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Яснота</a:t>
            </a:r>
            <a:r>
              <a:rPr lang="ru-RU" sz="2400" dirty="0">
                <a:latin typeface="Trebuchet MS" panose="020B0603020202020204" pitchFamily="34" charset="0"/>
              </a:rPr>
              <a:t> по </a:t>
            </a:r>
            <a:r>
              <a:rPr lang="ru-RU" sz="2400" dirty="0" err="1">
                <a:latin typeface="Trebuchet MS" panose="020B0603020202020204" pitchFamily="34" charset="0"/>
              </a:rPr>
              <a:t>задачите</a:t>
            </a:r>
            <a:r>
              <a:rPr lang="ru-RU" sz="2400" dirty="0">
                <a:latin typeface="Trebuchet MS" panose="020B0603020202020204" pitchFamily="34" charset="0"/>
              </a:rPr>
              <a:t> = </a:t>
            </a:r>
            <a:r>
              <a:rPr lang="ru-RU" sz="2400" dirty="0" err="1">
                <a:latin typeface="Trebuchet MS" panose="020B0603020202020204" pitchFamily="34" charset="0"/>
              </a:rPr>
              <a:t>по-добро</a:t>
            </a:r>
            <a:r>
              <a:rPr lang="ru-RU" sz="2400" dirty="0">
                <a:latin typeface="Trebuchet MS" panose="020B0603020202020204" pitchFamily="34" charset="0"/>
              </a:rPr>
              <a:t> </a:t>
            </a:r>
            <a:r>
              <a:rPr lang="ru-RU" sz="2400" dirty="0" err="1">
                <a:latin typeface="Trebuchet MS" panose="020B0603020202020204" pitchFamily="34" charset="0"/>
              </a:rPr>
              <a:t>бюджетиране</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Партньорите</a:t>
            </a:r>
            <a:r>
              <a:rPr lang="ru-RU" sz="2400" dirty="0">
                <a:latin typeface="Trebuchet MS" panose="020B0603020202020204" pitchFamily="34" charset="0"/>
              </a:rPr>
              <a:t> = </a:t>
            </a:r>
            <a:r>
              <a:rPr lang="ru-RU" sz="2400" dirty="0" err="1">
                <a:latin typeface="Trebuchet MS" panose="020B0603020202020204" pitchFamily="34" charset="0"/>
              </a:rPr>
              <a:t>съгласуване</a:t>
            </a:r>
            <a:r>
              <a:rPr lang="ru-RU" sz="2400" dirty="0">
                <a:latin typeface="Trebuchet MS" panose="020B0603020202020204" pitchFamily="34" charset="0"/>
              </a:rPr>
              <a:t> и </a:t>
            </a:r>
            <a:r>
              <a:rPr lang="ru-RU" sz="2400" dirty="0" err="1">
                <a:latin typeface="Trebuchet MS" panose="020B0603020202020204" pitchFamily="34" charset="0"/>
              </a:rPr>
              <a:t>отговорност</a:t>
            </a:r>
            <a:endParaRPr lang="ru-RU" sz="2400" dirty="0">
              <a:latin typeface="Trebuchet MS" panose="020B0603020202020204" pitchFamily="34" charset="0"/>
            </a:endParaRPr>
          </a:p>
          <a:p>
            <a:pPr>
              <a:lnSpc>
                <a:spcPct val="150000"/>
              </a:lnSpc>
            </a:pPr>
            <a:r>
              <a:rPr lang="ru-RU" sz="2400" dirty="0">
                <a:latin typeface="Trebuchet MS" panose="020B0603020202020204" pitchFamily="34" charset="0"/>
              </a:rPr>
              <a:t>➡️ </a:t>
            </a:r>
            <a:r>
              <a:rPr lang="ru-RU" sz="2400" dirty="0" err="1">
                <a:latin typeface="Trebuchet MS" panose="020B0603020202020204" pitchFamily="34" charset="0"/>
              </a:rPr>
              <a:t>Недоглеждане</a:t>
            </a:r>
            <a:r>
              <a:rPr lang="ru-RU" sz="2400" dirty="0">
                <a:latin typeface="Trebuchet MS" panose="020B0603020202020204" pitchFamily="34" charset="0"/>
              </a:rPr>
              <a:t> = риск от провал</a:t>
            </a:r>
            <a:endParaRPr lang="bg-BG" sz="2400" dirty="0">
              <a:latin typeface="Trebuchet MS" panose="020B0603020202020204" pitchFamily="34" charset="0"/>
            </a:endParaRPr>
          </a:p>
        </p:txBody>
      </p:sp>
    </p:spTree>
    <p:extLst>
      <p:ext uri="{BB962C8B-B14F-4D97-AF65-F5344CB8AC3E}">
        <p14:creationId xmlns:p14="http://schemas.microsoft.com/office/powerpoint/2010/main" val="2813211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ОСНОВНИ КОМПОНЕНТИ НА ПРОЕКТНИЯ ПЛАН </a:t>
            </a:r>
            <a:r>
              <a:rPr lang="en-US" dirty="0">
                <a:latin typeface="Trebuchet MS" panose="020B0603020202020204" pitchFamily="34" charset="0"/>
                <a:cs typeface="Times New Roman" panose="02020603050405020304" pitchFamily="18" charset="0"/>
              </a:rPr>
              <a:t>(PMI)</a:t>
            </a:r>
            <a:endParaRPr lang="bg-BG" dirty="0">
              <a:latin typeface="Trebuchet MS" panose="020B060302020202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ED0D6260-A8AC-472E-AB92-C427DDFEF29D}"/>
              </a:ext>
            </a:extLst>
          </p:cNvPr>
          <p:cNvSpPr>
            <a:spLocks noChangeArrowheads="1"/>
          </p:cNvSpPr>
          <p:nvPr/>
        </p:nvSpPr>
        <p:spPr bwMode="auto">
          <a:xfrm>
            <a:off x="1238147" y="2581016"/>
            <a:ext cx="99249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bg-BG" altLang="bg-BG" sz="20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dirty="0">
              <a:ln>
                <a:noFill/>
              </a:ln>
              <a:solidFill>
                <a:schemeClr val="tx1"/>
              </a:solidFill>
              <a:effectLst/>
              <a:latin typeface="Arial" panose="020B0604020202020204" pitchFamily="34" charset="0"/>
            </a:endParaRPr>
          </a:p>
        </p:txBody>
      </p:sp>
      <p:sp>
        <p:nvSpPr>
          <p:cNvPr id="5" name="Текстово поле 4">
            <a:extLst>
              <a:ext uri="{FF2B5EF4-FFF2-40B4-BE49-F238E27FC236}">
                <a16:creationId xmlns:a16="http://schemas.microsoft.com/office/drawing/2014/main" id="{3EEF7DD2-4A19-4FB9-A022-51616F346743}"/>
              </a:ext>
            </a:extLst>
          </p:cNvPr>
          <p:cNvSpPr txBox="1"/>
          <p:nvPr/>
        </p:nvSpPr>
        <p:spPr>
          <a:xfrm>
            <a:off x="1238147" y="1792710"/>
            <a:ext cx="5339116" cy="3348481"/>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ru-RU" sz="2400" b="1">
                <a:latin typeface="Trebuchet MS" panose="020B0603020202020204" pitchFamily="34" charset="0"/>
              </a:rPr>
              <a:t>Планирането е подготовка за успех.</a:t>
            </a:r>
          </a:p>
          <a:p>
            <a:pPr marL="342900" indent="-342900">
              <a:lnSpc>
                <a:spcPct val="150000"/>
              </a:lnSpc>
              <a:buFont typeface="Wingdings" panose="05000000000000000000" pitchFamily="2" charset="2"/>
              <a:buChar char="Ø"/>
            </a:pPr>
            <a:r>
              <a:rPr lang="ru-RU" sz="2400" b="1">
                <a:latin typeface="Trebuchet MS" panose="020B0603020202020204" pitchFamily="34" charset="0"/>
              </a:rPr>
              <a:t>Гантовият график – инструмент за яснота, контрол и резултат.</a:t>
            </a:r>
          </a:p>
          <a:p>
            <a:pPr marL="342900" indent="-342900">
              <a:lnSpc>
                <a:spcPct val="150000"/>
              </a:lnSpc>
              <a:buFont typeface="Wingdings" panose="05000000000000000000" pitchFamily="2" charset="2"/>
              <a:buChar char="Ø"/>
            </a:pPr>
            <a:r>
              <a:rPr lang="ru-RU" sz="2400" b="1">
                <a:latin typeface="Trebuchet MS" panose="020B0603020202020204" pitchFamily="34" charset="0"/>
              </a:rPr>
              <a:t>Успешният проект започва с добър план.</a:t>
            </a:r>
            <a:endParaRPr lang="bg-BG" sz="2400" b="1" dirty="0">
              <a:latin typeface="Trebuchet MS" panose="020B0603020202020204" pitchFamily="34" charset="0"/>
            </a:endParaRPr>
          </a:p>
        </p:txBody>
      </p:sp>
      <p:pic>
        <p:nvPicPr>
          <p:cNvPr id="6" name="Картина 5">
            <a:extLst>
              <a:ext uri="{FF2B5EF4-FFF2-40B4-BE49-F238E27FC236}">
                <a16:creationId xmlns:a16="http://schemas.microsoft.com/office/drawing/2014/main" id="{89678E11-DB58-46C1-8AE8-783DE77DE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770" y="3412013"/>
            <a:ext cx="3768816" cy="2113229"/>
          </a:xfrm>
          <a:prstGeom prst="rect">
            <a:avLst/>
          </a:prstGeom>
        </p:spPr>
      </p:pic>
    </p:spTree>
    <p:extLst>
      <p:ext uri="{BB962C8B-B14F-4D97-AF65-F5344CB8AC3E}">
        <p14:creationId xmlns:p14="http://schemas.microsoft.com/office/powerpoint/2010/main" val="75007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Правоъгълник 5">
            <a:extLst>
              <a:ext uri="{FF2B5EF4-FFF2-40B4-BE49-F238E27FC236}">
                <a16:creationId xmlns:a16="http://schemas.microsoft.com/office/drawing/2014/main" id="{9F92D020-CE74-4198-8F96-3337FDCEAAA7}"/>
              </a:ext>
            </a:extLst>
          </p:cNvPr>
          <p:cNvSpPr/>
          <p:nvPr/>
        </p:nvSpPr>
        <p:spPr>
          <a:xfrm>
            <a:off x="1136425" y="3585111"/>
            <a:ext cx="6702743" cy="1323439"/>
          </a:xfrm>
          <a:prstGeom prst="rect">
            <a:avLst/>
          </a:prstGeom>
          <a:noFill/>
        </p:spPr>
        <p:txBody>
          <a:bodyPr wrap="square" lIns="91440" tIns="45720" rIns="91440" bIns="45720">
            <a:spAutoFit/>
          </a:bodyPr>
          <a:lstStyle/>
          <a:p>
            <a:r>
              <a:rPr lang="bg-BG" sz="400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УПРАВЛЕНЧЕСКИ ПРОЦЕСИ</a:t>
            </a:r>
            <a:r>
              <a:rPr lang="bg-BG" sz="4000" b="0" cap="none" spc="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 </a:t>
            </a:r>
          </a:p>
          <a:p>
            <a:endParaRPr lang="bg-BG" sz="4000" b="0" cap="none" spc="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11650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6" name="Правоъгълник 5">
            <a:extLst>
              <a:ext uri="{FF2B5EF4-FFF2-40B4-BE49-F238E27FC236}">
                <a16:creationId xmlns:a16="http://schemas.microsoft.com/office/drawing/2014/main" id="{9F92D020-CE74-4198-8F96-3337FDCEAAA7}"/>
              </a:ext>
            </a:extLst>
          </p:cNvPr>
          <p:cNvSpPr/>
          <p:nvPr/>
        </p:nvSpPr>
        <p:spPr>
          <a:xfrm>
            <a:off x="2397046" y="2946595"/>
            <a:ext cx="7765267" cy="1323439"/>
          </a:xfrm>
          <a:prstGeom prst="rect">
            <a:avLst/>
          </a:prstGeom>
          <a:noFill/>
        </p:spPr>
        <p:txBody>
          <a:bodyPr wrap="none" lIns="91440" tIns="45720" rIns="91440" bIns="45720">
            <a:spAutoFit/>
          </a:bodyPr>
          <a:lstStyle/>
          <a:p>
            <a:pPr algn="ctr"/>
            <a:r>
              <a:rPr lang="bg-BG" sz="400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ПЛАНИРАНЕ И СХЕМА НА ГАНТ. </a:t>
            </a:r>
          </a:p>
          <a:p>
            <a:pPr algn="ctr"/>
            <a:r>
              <a:rPr lang="bg-BG" sz="400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УПРАВЛЕНЧЕСКИ ПРОЦЕСИ</a:t>
            </a:r>
            <a:r>
              <a:rPr lang="bg-BG" sz="4000" b="0" cap="none" spc="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 </a:t>
            </a:r>
          </a:p>
        </p:txBody>
      </p:sp>
    </p:spTree>
    <p:extLst>
      <p:ext uri="{BB962C8B-B14F-4D97-AF65-F5344CB8AC3E}">
        <p14:creationId xmlns:p14="http://schemas.microsoft.com/office/powerpoint/2010/main" val="2596889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 И ИЗПЪЛНЕНИЕ НА ДЕЙНОСТИ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461665"/>
          </a:xfrm>
          <a:prstGeom prst="rect">
            <a:avLst/>
          </a:prstGeom>
          <a:noFill/>
        </p:spPr>
        <p:txBody>
          <a:bodyPr wrap="square" rtlCol="0">
            <a:spAutoFit/>
          </a:bodyPr>
          <a:lstStyle/>
          <a:p>
            <a:pPr marL="342900" indent="-342900">
              <a:buFont typeface="Wingdings" panose="05000000000000000000" pitchFamily="2" charset="2"/>
              <a:buChar char="Ø"/>
            </a:pPr>
            <a:r>
              <a:rPr lang="ru-RU" sz="2400" dirty="0" err="1">
                <a:latin typeface="Trebuchet MS" panose="020B0603020202020204" pitchFamily="34" charset="0"/>
              </a:rPr>
              <a:t>Реализиране</a:t>
            </a:r>
            <a:r>
              <a:rPr lang="ru-RU" sz="2400" dirty="0">
                <a:latin typeface="Trebuchet MS" panose="020B0603020202020204" pitchFamily="34" charset="0"/>
              </a:rPr>
              <a:t> на </a:t>
            </a:r>
            <a:r>
              <a:rPr lang="ru-RU" sz="2400" dirty="0" err="1">
                <a:latin typeface="Trebuchet MS" panose="020B0603020202020204" pitchFamily="34" charset="0"/>
              </a:rPr>
              <a:t>дейностите</a:t>
            </a:r>
            <a:r>
              <a:rPr lang="ru-RU" sz="2400" dirty="0">
                <a:latin typeface="Trebuchet MS" panose="020B0603020202020204" pitchFamily="34" charset="0"/>
              </a:rPr>
              <a:t> = </a:t>
            </a:r>
            <a:r>
              <a:rPr lang="ru-RU" sz="2400" dirty="0" err="1">
                <a:latin typeface="Trebuchet MS" panose="020B0603020202020204" pitchFamily="34" charset="0"/>
              </a:rPr>
              <a:t>резултати</a:t>
            </a:r>
            <a:r>
              <a:rPr lang="ru-RU" sz="2400" dirty="0">
                <a:latin typeface="Trebuchet MS" panose="020B0603020202020204" pitchFamily="34" charset="0"/>
              </a:rPr>
              <a:t> от проекта.</a:t>
            </a:r>
            <a:endParaRPr lang="bg-BG" sz="2400" dirty="0">
              <a:latin typeface="Trebuchet MS" panose="020B0603020202020204" pitchFamily="34" charset="0"/>
            </a:endParaRPr>
          </a:p>
        </p:txBody>
      </p:sp>
      <p:pic>
        <p:nvPicPr>
          <p:cNvPr id="5" name="Картина 4">
            <a:extLst>
              <a:ext uri="{FF2B5EF4-FFF2-40B4-BE49-F238E27FC236}">
                <a16:creationId xmlns:a16="http://schemas.microsoft.com/office/drawing/2014/main" id="{68D4C684-5690-4B53-BFF9-D984ACC25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137" y="2651394"/>
            <a:ext cx="5743074" cy="3230479"/>
          </a:xfrm>
          <a:prstGeom prst="rect">
            <a:avLst/>
          </a:prstGeom>
        </p:spPr>
      </p:pic>
    </p:spTree>
    <p:extLst>
      <p:ext uri="{BB962C8B-B14F-4D97-AF65-F5344CB8AC3E}">
        <p14:creationId xmlns:p14="http://schemas.microsoft.com/office/powerpoint/2010/main" val="2318320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ПРОМЕНИ И АДЕНДУМИ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461665"/>
          </a:xfrm>
          <a:prstGeom prst="rect">
            <a:avLst/>
          </a:prstGeom>
          <a:noFill/>
        </p:spPr>
        <p:txBody>
          <a:bodyPr wrap="square" rtlCol="0">
            <a:spAutoFit/>
          </a:bodyPr>
          <a:lstStyle/>
          <a:p>
            <a:pPr marL="342900" indent="-342900">
              <a:buFont typeface="Wingdings" panose="05000000000000000000" pitchFamily="2" charset="2"/>
              <a:buChar char="Ø"/>
            </a:pPr>
            <a:r>
              <a:rPr lang="ru-RU" sz="2400">
                <a:latin typeface="Trebuchet MS" panose="020B0603020202020204" pitchFamily="34" charset="0"/>
              </a:rPr>
              <a:t>Всяка промяна = формално одобрение и адендум.</a:t>
            </a:r>
            <a:endParaRPr lang="bg-BG" sz="2400" dirty="0">
              <a:latin typeface="Trebuchet MS" panose="020B0603020202020204" pitchFamily="34" charset="0"/>
            </a:endParaRPr>
          </a:p>
        </p:txBody>
      </p:sp>
      <p:pic>
        <p:nvPicPr>
          <p:cNvPr id="6" name="Картина 5">
            <a:extLst>
              <a:ext uri="{FF2B5EF4-FFF2-40B4-BE49-F238E27FC236}">
                <a16:creationId xmlns:a16="http://schemas.microsoft.com/office/drawing/2014/main" id="{53F49B3B-1280-4BBA-9B67-E0453C322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706" y="2386718"/>
            <a:ext cx="5374104" cy="3722065"/>
          </a:xfrm>
          <a:prstGeom prst="rect">
            <a:avLst/>
          </a:prstGeom>
        </p:spPr>
      </p:pic>
    </p:spTree>
    <p:extLst>
      <p:ext uri="{BB962C8B-B14F-4D97-AF65-F5344CB8AC3E}">
        <p14:creationId xmlns:p14="http://schemas.microsoft.com/office/powerpoint/2010/main" val="174327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ЗНАНИЯ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830997"/>
          </a:xfrm>
          <a:prstGeom prst="rect">
            <a:avLst/>
          </a:prstGeom>
          <a:noFill/>
        </p:spPr>
        <p:txBody>
          <a:bodyPr wrap="square" rtlCol="0">
            <a:spAutoFit/>
          </a:bodyPr>
          <a:lstStyle/>
          <a:p>
            <a:pPr marL="342900" indent="-342900">
              <a:buFont typeface="Wingdings" panose="05000000000000000000" pitchFamily="2" charset="2"/>
              <a:buChar char="Ø"/>
            </a:pPr>
            <a:r>
              <a:rPr lang="ru-RU" sz="2400" dirty="0" err="1">
                <a:latin typeface="Trebuchet MS" panose="020B0603020202020204" pitchFamily="34" charset="0"/>
              </a:rPr>
              <a:t>Използваме</a:t>
            </a:r>
            <a:r>
              <a:rPr lang="ru-RU" sz="2400" dirty="0">
                <a:latin typeface="Trebuchet MS" panose="020B0603020202020204" pitchFamily="34" charset="0"/>
              </a:rPr>
              <a:t> знания ➝ </a:t>
            </a:r>
            <a:r>
              <a:rPr lang="ru-RU" sz="2400" dirty="0" err="1">
                <a:latin typeface="Trebuchet MS" panose="020B0603020202020204" pitchFamily="34" charset="0"/>
              </a:rPr>
              <a:t>Създаваме</a:t>
            </a:r>
            <a:r>
              <a:rPr lang="ru-RU" sz="2400" dirty="0">
                <a:latin typeface="Trebuchet MS" panose="020B0603020202020204" pitchFamily="34" charset="0"/>
              </a:rPr>
              <a:t> нови ➝ </a:t>
            </a:r>
            <a:r>
              <a:rPr lang="ru-RU" sz="2400" dirty="0" err="1">
                <a:latin typeface="Trebuchet MS" panose="020B0603020202020204" pitchFamily="34" charset="0"/>
              </a:rPr>
              <a:t>Подобряваме</a:t>
            </a:r>
            <a:r>
              <a:rPr lang="ru-RU" sz="2400" dirty="0">
                <a:latin typeface="Trebuchet MS" panose="020B0603020202020204" pitchFamily="34" charset="0"/>
              </a:rPr>
              <a:t> </a:t>
            </a:r>
            <a:r>
              <a:rPr lang="ru-RU" sz="2400" dirty="0" err="1">
                <a:latin typeface="Trebuchet MS" panose="020B0603020202020204" pitchFamily="34" charset="0"/>
              </a:rPr>
              <a:t>резултати</a:t>
            </a:r>
            <a:r>
              <a:rPr lang="ru-RU" sz="2400" dirty="0">
                <a:latin typeface="Trebuchet MS" panose="020B0603020202020204" pitchFamily="34" charset="0"/>
              </a:rPr>
              <a:t>.</a:t>
            </a:r>
            <a:endParaRPr lang="bg-BG" sz="2400" dirty="0">
              <a:latin typeface="Trebuchet MS" panose="020B0603020202020204" pitchFamily="34" charset="0"/>
            </a:endParaRPr>
          </a:p>
        </p:txBody>
      </p:sp>
      <p:pic>
        <p:nvPicPr>
          <p:cNvPr id="5" name="Картина 4">
            <a:extLst>
              <a:ext uri="{FF2B5EF4-FFF2-40B4-BE49-F238E27FC236}">
                <a16:creationId xmlns:a16="http://schemas.microsoft.com/office/drawing/2014/main" id="{F227CBF7-7516-4A5F-ACCE-66E62A3C5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629" y="3020726"/>
            <a:ext cx="6224741" cy="2932199"/>
          </a:xfrm>
          <a:prstGeom prst="rect">
            <a:avLst/>
          </a:prstGeom>
        </p:spPr>
      </p:pic>
    </p:spTree>
    <p:extLst>
      <p:ext uri="{BB962C8B-B14F-4D97-AF65-F5344CB8AC3E}">
        <p14:creationId xmlns:p14="http://schemas.microsoft.com/office/powerpoint/2010/main" val="4181100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ОБХВАТА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830997"/>
          </a:xfrm>
          <a:prstGeom prst="rect">
            <a:avLst/>
          </a:prstGeom>
          <a:noFill/>
        </p:spPr>
        <p:txBody>
          <a:bodyPr wrap="square" rtlCol="0">
            <a:spAutoFit/>
          </a:bodyPr>
          <a:lstStyle/>
          <a:p>
            <a:pPr marL="342900" indent="-342900">
              <a:buFont typeface="Wingdings" panose="05000000000000000000" pitchFamily="2" charset="2"/>
              <a:buChar char="Ø"/>
            </a:pPr>
            <a:r>
              <a:rPr lang="ru-RU" sz="2400">
                <a:latin typeface="Trebuchet MS" panose="020B0603020202020204" pitchFamily="34" charset="0"/>
              </a:rPr>
              <a:t>Какво включва проектът и какво – не. Управление = яснота и контрол.</a:t>
            </a:r>
            <a:endParaRPr lang="bg-BG" sz="2400" dirty="0">
              <a:latin typeface="Trebuchet MS" panose="020B0603020202020204" pitchFamily="34" charset="0"/>
            </a:endParaRPr>
          </a:p>
        </p:txBody>
      </p:sp>
      <p:pic>
        <p:nvPicPr>
          <p:cNvPr id="6" name="Картина 5">
            <a:extLst>
              <a:ext uri="{FF2B5EF4-FFF2-40B4-BE49-F238E27FC236}">
                <a16:creationId xmlns:a16="http://schemas.microsoft.com/office/drawing/2014/main" id="{4430C911-4FE5-4194-A069-1566470EF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414" y="2756050"/>
            <a:ext cx="6286500" cy="3143250"/>
          </a:xfrm>
          <a:prstGeom prst="rect">
            <a:avLst/>
          </a:prstGeom>
        </p:spPr>
      </p:pic>
    </p:spTree>
    <p:extLst>
      <p:ext uri="{BB962C8B-B14F-4D97-AF65-F5344CB8AC3E}">
        <p14:creationId xmlns:p14="http://schemas.microsoft.com/office/powerpoint/2010/main" val="2444502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РАЗХОДИТЕ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830997"/>
          </a:xfrm>
          <a:prstGeom prst="rect">
            <a:avLst/>
          </a:prstGeom>
          <a:noFill/>
        </p:spPr>
        <p:txBody>
          <a:bodyPr wrap="square" rtlCol="0">
            <a:spAutoFit/>
          </a:bodyPr>
          <a:lstStyle/>
          <a:p>
            <a:pPr marL="342900" indent="-342900">
              <a:buFont typeface="Wingdings" panose="05000000000000000000" pitchFamily="2" charset="2"/>
              <a:buChar char="Ø"/>
            </a:pPr>
            <a:r>
              <a:rPr lang="ru-RU" sz="2400" dirty="0" err="1">
                <a:latin typeface="Trebuchet MS" panose="020B0603020202020204" pitchFamily="34" charset="0"/>
              </a:rPr>
              <a:t>Разходите</a:t>
            </a:r>
            <a:r>
              <a:rPr lang="ru-RU" sz="2400" dirty="0">
                <a:latin typeface="Trebuchet MS" panose="020B0603020202020204" pitchFamily="34" charset="0"/>
              </a:rPr>
              <a:t> = да </a:t>
            </a:r>
            <a:r>
              <a:rPr lang="ru-RU" sz="2400" dirty="0" err="1">
                <a:latin typeface="Trebuchet MS" panose="020B0603020202020204" pitchFamily="34" charset="0"/>
              </a:rPr>
              <a:t>управляваме</a:t>
            </a:r>
            <a:r>
              <a:rPr lang="ru-RU" sz="2400" dirty="0">
                <a:latin typeface="Trebuchet MS" panose="020B0603020202020204" pitchFamily="34" charset="0"/>
              </a:rPr>
              <a:t> </a:t>
            </a:r>
            <a:r>
              <a:rPr lang="ru-RU" sz="2400" dirty="0" err="1">
                <a:latin typeface="Trebuchet MS" panose="020B0603020202020204" pitchFamily="34" charset="0"/>
              </a:rPr>
              <a:t>всеки</a:t>
            </a:r>
            <a:r>
              <a:rPr lang="ru-RU" sz="2400" dirty="0">
                <a:latin typeface="Trebuchet MS" panose="020B0603020202020204" pitchFamily="34" charset="0"/>
              </a:rPr>
              <a:t> лев. </a:t>
            </a:r>
            <a:r>
              <a:rPr lang="ru-RU" sz="2400" dirty="0" err="1">
                <a:latin typeface="Trebuchet MS" panose="020B0603020202020204" pitchFamily="34" charset="0"/>
              </a:rPr>
              <a:t>Планираме</a:t>
            </a:r>
            <a:r>
              <a:rPr lang="ru-RU" sz="2400" dirty="0">
                <a:latin typeface="Trebuchet MS" panose="020B0603020202020204" pitchFamily="34" charset="0"/>
              </a:rPr>
              <a:t> – следим – </a:t>
            </a:r>
            <a:r>
              <a:rPr lang="ru-RU" sz="2400" dirty="0" err="1">
                <a:latin typeface="Trebuchet MS" panose="020B0603020202020204" pitchFamily="34" charset="0"/>
              </a:rPr>
              <a:t>коригираме</a:t>
            </a:r>
            <a:r>
              <a:rPr lang="ru-RU" sz="2400" dirty="0">
                <a:latin typeface="Trebuchet MS" panose="020B0603020202020204" pitchFamily="34" charset="0"/>
              </a:rPr>
              <a:t>.</a:t>
            </a:r>
            <a:endParaRPr lang="bg-BG" sz="2400" dirty="0">
              <a:latin typeface="Trebuchet MS" panose="020B0603020202020204" pitchFamily="34" charset="0"/>
            </a:endParaRPr>
          </a:p>
        </p:txBody>
      </p:sp>
      <p:pic>
        <p:nvPicPr>
          <p:cNvPr id="10" name="Картина 9">
            <a:extLst>
              <a:ext uri="{FF2B5EF4-FFF2-40B4-BE49-F238E27FC236}">
                <a16:creationId xmlns:a16="http://schemas.microsoft.com/office/drawing/2014/main" id="{E6AA79AB-6854-4A0B-A58A-7F121CD6F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58" y="2756050"/>
            <a:ext cx="4299284" cy="3224463"/>
          </a:xfrm>
          <a:prstGeom prst="rect">
            <a:avLst/>
          </a:prstGeom>
        </p:spPr>
      </p:pic>
    </p:spTree>
    <p:extLst>
      <p:ext uri="{BB962C8B-B14F-4D97-AF65-F5344CB8AC3E}">
        <p14:creationId xmlns:p14="http://schemas.microsoft.com/office/powerpoint/2010/main" val="339292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71914B-4A57-315F-24C7-486E4E292F5B}"/>
            </a:ext>
          </a:extLst>
        </p:cNvPr>
        <p:cNvGrpSpPr/>
        <p:nvPr/>
      </p:nvGrpSpPr>
      <p:grpSpPr>
        <a:xfrm>
          <a:off x="0" y="0"/>
          <a:ext cx="0" cy="0"/>
          <a:chOff x="0" y="0"/>
          <a:chExt cx="0" cy="0"/>
        </a:xfrm>
      </p:grpSpPr>
      <p:sp>
        <p:nvSpPr>
          <p:cNvPr id="4" name="Заглавие 3">
            <a:extLst>
              <a:ext uri="{FF2B5EF4-FFF2-40B4-BE49-F238E27FC236}">
                <a16:creationId xmlns:a16="http://schemas.microsoft.com/office/drawing/2014/main" id="{952FF36B-6253-AA55-CE57-6EF64E53EF1C}"/>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РАЗХОДИТЕ </a:t>
            </a:r>
          </a:p>
        </p:txBody>
      </p:sp>
      <p:sp>
        <p:nvSpPr>
          <p:cNvPr id="2" name="Текстово поле 1">
            <a:extLst>
              <a:ext uri="{FF2B5EF4-FFF2-40B4-BE49-F238E27FC236}">
                <a16:creationId xmlns:a16="http://schemas.microsoft.com/office/drawing/2014/main" id="{D7F60C30-FE5F-CFB9-449E-AD1862679642}"/>
              </a:ext>
            </a:extLst>
          </p:cNvPr>
          <p:cNvSpPr txBox="1"/>
          <p:nvPr/>
        </p:nvSpPr>
        <p:spPr>
          <a:xfrm>
            <a:off x="1171421" y="1925053"/>
            <a:ext cx="9881590" cy="830997"/>
          </a:xfrm>
          <a:prstGeom prst="rect">
            <a:avLst/>
          </a:prstGeom>
          <a:noFill/>
        </p:spPr>
        <p:txBody>
          <a:bodyPr wrap="square" rtlCol="0">
            <a:spAutoFit/>
          </a:bodyPr>
          <a:lstStyle/>
          <a:p>
            <a:pPr marL="342900" indent="-342900">
              <a:buFont typeface="Wingdings" panose="05000000000000000000" pitchFamily="2" charset="2"/>
              <a:buChar char="Ø"/>
            </a:pPr>
            <a:r>
              <a:rPr lang="ru-RU" sz="2400" dirty="0" err="1">
                <a:latin typeface="Trebuchet MS" panose="020B0603020202020204" pitchFamily="34" charset="0"/>
              </a:rPr>
              <a:t>Разходите</a:t>
            </a:r>
            <a:r>
              <a:rPr lang="ru-RU" sz="2400" dirty="0">
                <a:latin typeface="Trebuchet MS" panose="020B0603020202020204" pitchFamily="34" charset="0"/>
              </a:rPr>
              <a:t> = да </a:t>
            </a:r>
            <a:r>
              <a:rPr lang="ru-RU" sz="2400" dirty="0" err="1">
                <a:latin typeface="Trebuchet MS" panose="020B0603020202020204" pitchFamily="34" charset="0"/>
              </a:rPr>
              <a:t>управляваме</a:t>
            </a:r>
            <a:r>
              <a:rPr lang="ru-RU" sz="2400" dirty="0">
                <a:latin typeface="Trebuchet MS" panose="020B0603020202020204" pitchFamily="34" charset="0"/>
              </a:rPr>
              <a:t> </a:t>
            </a:r>
            <a:r>
              <a:rPr lang="ru-RU" sz="2400" dirty="0" err="1">
                <a:latin typeface="Trebuchet MS" panose="020B0603020202020204" pitchFamily="34" charset="0"/>
              </a:rPr>
              <a:t>всеки</a:t>
            </a:r>
            <a:r>
              <a:rPr lang="ru-RU" sz="2400" dirty="0">
                <a:latin typeface="Trebuchet MS" panose="020B0603020202020204" pitchFamily="34" charset="0"/>
              </a:rPr>
              <a:t> лев. </a:t>
            </a:r>
            <a:r>
              <a:rPr lang="ru-RU" sz="2400" dirty="0" err="1">
                <a:latin typeface="Trebuchet MS" panose="020B0603020202020204" pitchFamily="34" charset="0"/>
              </a:rPr>
              <a:t>Планираме</a:t>
            </a:r>
            <a:r>
              <a:rPr lang="ru-RU" sz="2400" dirty="0">
                <a:latin typeface="Trebuchet MS" panose="020B0603020202020204" pitchFamily="34" charset="0"/>
              </a:rPr>
              <a:t> – следим – </a:t>
            </a:r>
            <a:r>
              <a:rPr lang="ru-RU" sz="2400" dirty="0" err="1">
                <a:latin typeface="Trebuchet MS" panose="020B0603020202020204" pitchFamily="34" charset="0"/>
              </a:rPr>
              <a:t>коригираме</a:t>
            </a:r>
            <a:r>
              <a:rPr lang="ru-RU" sz="2400" dirty="0">
                <a:latin typeface="Trebuchet MS" panose="020B0603020202020204" pitchFamily="34" charset="0"/>
              </a:rPr>
              <a:t>.</a:t>
            </a:r>
            <a:endParaRPr lang="bg-BG" sz="2400" dirty="0">
              <a:latin typeface="Trebuchet MS" panose="020B0603020202020204" pitchFamily="34" charset="0"/>
            </a:endParaRPr>
          </a:p>
        </p:txBody>
      </p:sp>
      <p:pic>
        <p:nvPicPr>
          <p:cNvPr id="10" name="Картина 9">
            <a:extLst>
              <a:ext uri="{FF2B5EF4-FFF2-40B4-BE49-F238E27FC236}">
                <a16:creationId xmlns:a16="http://schemas.microsoft.com/office/drawing/2014/main" id="{61C59ED5-9681-C94B-74B2-C398BD066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58" y="2756050"/>
            <a:ext cx="4299284" cy="3224463"/>
          </a:xfrm>
          <a:prstGeom prst="rect">
            <a:avLst/>
          </a:prstGeom>
        </p:spPr>
      </p:pic>
    </p:spTree>
    <p:extLst>
      <p:ext uri="{BB962C8B-B14F-4D97-AF65-F5344CB8AC3E}">
        <p14:creationId xmlns:p14="http://schemas.microsoft.com/office/powerpoint/2010/main" val="4212109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05F90D-80A0-D239-43CF-9F63B539C87D}"/>
              </a:ext>
            </a:extLst>
          </p:cNvPr>
          <p:cNvSpPr>
            <a:spLocks noGrp="1"/>
          </p:cNvSpPr>
          <p:nvPr>
            <p:ph type="title"/>
          </p:nvPr>
        </p:nvSpPr>
        <p:spPr>
          <a:xfrm>
            <a:off x="466722" y="586855"/>
            <a:ext cx="3201366" cy="3387497"/>
          </a:xfrm>
        </p:spPr>
        <p:txBody>
          <a:bodyPr anchor="b">
            <a:normAutofit/>
          </a:bodyPr>
          <a:lstStyle/>
          <a:p>
            <a:pPr algn="r"/>
            <a:r>
              <a:rPr lang="bg-BG" sz="3400" dirty="0">
                <a:solidFill>
                  <a:srgbClr val="FFFFFF"/>
                </a:solidFill>
              </a:rPr>
              <a:t>Подготовка и управление на бюджета на проекта</a:t>
            </a:r>
            <a:endParaRPr lang="en-US" sz="3400" dirty="0">
              <a:solidFill>
                <a:srgbClr val="FFFFFF"/>
              </a:solidFill>
            </a:endParaRPr>
          </a:p>
        </p:txBody>
      </p:sp>
      <p:sp>
        <p:nvSpPr>
          <p:cNvPr id="3" name="Content Placeholder 2">
            <a:extLst>
              <a:ext uri="{FF2B5EF4-FFF2-40B4-BE49-F238E27FC236}">
                <a16:creationId xmlns:a16="http://schemas.microsoft.com/office/drawing/2014/main" id="{7E22ADCC-385A-2DCB-DCA3-2D202267C5E5}"/>
              </a:ext>
            </a:extLst>
          </p:cNvPr>
          <p:cNvSpPr>
            <a:spLocks noGrp="1"/>
          </p:cNvSpPr>
          <p:nvPr>
            <p:ph idx="1"/>
          </p:nvPr>
        </p:nvSpPr>
        <p:spPr>
          <a:xfrm>
            <a:off x="4810259" y="649480"/>
            <a:ext cx="6555347" cy="5546047"/>
          </a:xfrm>
        </p:spPr>
        <p:txBody>
          <a:bodyPr anchor="ctr">
            <a:normAutofit lnSpcReduction="10000"/>
          </a:bodyPr>
          <a:lstStyle/>
          <a:p>
            <a:pPr marL="0" indent="0" algn="just">
              <a:buNone/>
            </a:pPr>
            <a:r>
              <a:rPr lang="bg-BG" sz="2600" b="1" dirty="0"/>
              <a:t>Остойностен финансов план на ресурсите, необходими за осъществяване на дейностите на проекта.</a:t>
            </a:r>
          </a:p>
          <a:p>
            <a:pPr marL="0" indent="0">
              <a:buNone/>
            </a:pPr>
            <a:endParaRPr lang="bg-BG" sz="2600" dirty="0"/>
          </a:p>
          <a:p>
            <a:pPr marL="0" indent="0">
              <a:buNone/>
            </a:pPr>
            <a:r>
              <a:rPr lang="bg-BG" sz="2600" dirty="0"/>
              <a:t>Формуляр и указания към всяка покана: </a:t>
            </a:r>
          </a:p>
          <a:p>
            <a:pPr marL="0" indent="0">
              <a:buNone/>
            </a:pPr>
            <a:endParaRPr lang="bg-BG" sz="2600" dirty="0"/>
          </a:p>
          <a:p>
            <a:pPr lvl="1">
              <a:buFont typeface="Wingdings" panose="05000000000000000000" pitchFamily="2" charset="2"/>
              <a:buChar char="ü"/>
            </a:pPr>
            <a:r>
              <a:rPr lang="bg-BG" sz="2600" dirty="0"/>
              <a:t>Вид на валутата</a:t>
            </a:r>
          </a:p>
          <a:p>
            <a:pPr lvl="1">
              <a:buFont typeface="Wingdings" panose="05000000000000000000" pitchFamily="2" charset="2"/>
              <a:buChar char="ü"/>
            </a:pPr>
            <a:r>
              <a:rPr lang="bg-BG" sz="2600" dirty="0"/>
              <a:t>Максимална обща стойност на проекта </a:t>
            </a:r>
          </a:p>
          <a:p>
            <a:pPr lvl="1">
              <a:buFont typeface="Wingdings" panose="05000000000000000000" pitchFamily="2" charset="2"/>
              <a:buChar char="ü"/>
            </a:pPr>
            <a:r>
              <a:rPr lang="bg-BG" sz="2600" dirty="0"/>
              <a:t>Размер и вид на собственото участие </a:t>
            </a:r>
          </a:p>
          <a:p>
            <a:pPr lvl="1">
              <a:buFont typeface="Wingdings" panose="05000000000000000000" pitchFamily="2" charset="2"/>
              <a:buChar char="ü"/>
            </a:pPr>
            <a:r>
              <a:rPr lang="bg-BG" sz="2600" dirty="0"/>
              <a:t>Допустими и недопустими разходи</a:t>
            </a:r>
          </a:p>
          <a:p>
            <a:pPr lvl="1">
              <a:buFont typeface="Wingdings" panose="05000000000000000000" pitchFamily="2" charset="2"/>
              <a:buChar char="ü"/>
            </a:pPr>
            <a:r>
              <a:rPr lang="bg-BG" sz="2600" dirty="0"/>
              <a:t>Преки и непреки разходи</a:t>
            </a:r>
          </a:p>
          <a:p>
            <a:pPr lvl="1">
              <a:buFont typeface="Wingdings" panose="05000000000000000000" pitchFamily="2" charset="2"/>
              <a:buChar char="ü"/>
            </a:pPr>
            <a:r>
              <a:rPr lang="bg-BG" sz="2600" dirty="0"/>
              <a:t>Обосновка на бюджета</a:t>
            </a:r>
          </a:p>
          <a:p>
            <a:pPr lvl="1">
              <a:buFont typeface="Wingdings" panose="05000000000000000000" pitchFamily="2" charset="2"/>
              <a:buChar char="ü"/>
            </a:pPr>
            <a:r>
              <a:rPr lang="bg-BG" sz="2600" dirty="0"/>
              <a:t>Процентно съотношение между групи разходи</a:t>
            </a:r>
          </a:p>
        </p:txBody>
      </p:sp>
    </p:spTree>
    <p:extLst>
      <p:ext uri="{BB962C8B-B14F-4D97-AF65-F5344CB8AC3E}">
        <p14:creationId xmlns:p14="http://schemas.microsoft.com/office/powerpoint/2010/main" val="2797169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6A4344-4A5D-BB79-D41E-4037BC8306E2}"/>
              </a:ext>
            </a:extLst>
          </p:cNvPr>
          <p:cNvSpPr>
            <a:spLocks noGrp="1"/>
          </p:cNvSpPr>
          <p:nvPr>
            <p:ph type="title"/>
          </p:nvPr>
        </p:nvSpPr>
        <p:spPr>
          <a:xfrm>
            <a:off x="1629751" y="1059116"/>
            <a:ext cx="8924392" cy="933486"/>
          </a:xfrm>
        </p:spPr>
        <p:txBody>
          <a:bodyPr>
            <a:normAutofit/>
          </a:bodyPr>
          <a:lstStyle/>
          <a:p>
            <a:pPr algn="ctr"/>
            <a:r>
              <a:rPr lang="bg-BG" dirty="0"/>
              <a:t>Процес на изготвяне на бюджета</a:t>
            </a:r>
            <a:endParaRPr lang="en-US"/>
          </a:p>
        </p:txBody>
      </p:sp>
      <p:sp>
        <p:nvSpPr>
          <p:cNvPr id="12"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92C1F4E-F8E0-C992-BF25-6C2D255F7E04}"/>
              </a:ext>
            </a:extLst>
          </p:cNvPr>
          <p:cNvSpPr>
            <a:spLocks noGrp="1"/>
          </p:cNvSpPr>
          <p:nvPr>
            <p:ph idx="1"/>
          </p:nvPr>
        </p:nvSpPr>
        <p:spPr>
          <a:xfrm>
            <a:off x="2476171" y="2268707"/>
            <a:ext cx="8601615" cy="4089543"/>
          </a:xfrm>
        </p:spPr>
        <p:txBody>
          <a:bodyPr>
            <a:normAutofit/>
          </a:bodyPr>
          <a:lstStyle/>
          <a:p>
            <a:pPr>
              <a:buFont typeface="Wingdings" panose="05000000000000000000" pitchFamily="2" charset="2"/>
              <a:buChar char="ü"/>
            </a:pPr>
            <a:r>
              <a:rPr lang="bg-BG" sz="2700" dirty="0"/>
              <a:t>Определяне на ресурсите, необходими за осъществяване на всяка дейност;</a:t>
            </a:r>
          </a:p>
          <a:p>
            <a:pPr>
              <a:buFont typeface="Wingdings" panose="05000000000000000000" pitchFamily="2" charset="2"/>
              <a:buChar char="ü"/>
            </a:pPr>
            <a:r>
              <a:rPr lang="bg-BG" sz="2700" dirty="0"/>
              <a:t>Разпределяне на ресурсите по разходни пера;</a:t>
            </a:r>
          </a:p>
          <a:p>
            <a:pPr>
              <a:buFont typeface="Wingdings" panose="05000000000000000000" pitchFamily="2" charset="2"/>
              <a:buChar char="ü"/>
            </a:pPr>
            <a:r>
              <a:rPr lang="bg-BG" sz="2700" dirty="0"/>
              <a:t>Определяне на необходимото количество;</a:t>
            </a:r>
          </a:p>
          <a:p>
            <a:pPr>
              <a:buFont typeface="Wingdings" panose="05000000000000000000" pitchFamily="2" charset="2"/>
              <a:buChar char="ü"/>
            </a:pPr>
            <a:r>
              <a:rPr lang="bg-BG" sz="2700" dirty="0"/>
              <a:t>Определяне на единичната цена;</a:t>
            </a:r>
          </a:p>
          <a:p>
            <a:pPr>
              <a:buFont typeface="Wingdings" panose="05000000000000000000" pitchFamily="2" charset="2"/>
              <a:buChar char="ü"/>
            </a:pPr>
            <a:r>
              <a:rPr lang="bg-BG" sz="2700" dirty="0"/>
              <a:t>Изчисляване на разходите по отделни пера;</a:t>
            </a:r>
          </a:p>
          <a:p>
            <a:pPr>
              <a:buFont typeface="Wingdings" panose="05000000000000000000" pitchFamily="2" charset="2"/>
              <a:buChar char="ü"/>
            </a:pPr>
            <a:r>
              <a:rPr lang="bg-BG" sz="2700" dirty="0"/>
              <a:t>Определяне на общия размер на разходите.</a:t>
            </a:r>
          </a:p>
          <a:p>
            <a:pPr marL="514350" indent="-514350">
              <a:buAutoNum type="arabicPeriod" startAt="2"/>
            </a:pPr>
            <a:endParaRPr lang="en-US" sz="2000" dirty="0"/>
          </a:p>
        </p:txBody>
      </p:sp>
    </p:spTree>
    <p:extLst>
      <p:ext uri="{BB962C8B-B14F-4D97-AF65-F5344CB8AC3E}">
        <p14:creationId xmlns:p14="http://schemas.microsoft.com/office/powerpoint/2010/main" val="720682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E701E7-6EDB-FE35-0DF6-92742D4220C7}"/>
              </a:ext>
            </a:extLst>
          </p:cNvPr>
          <p:cNvSpPr>
            <a:spLocks noGrp="1"/>
          </p:cNvSpPr>
          <p:nvPr>
            <p:ph type="title"/>
          </p:nvPr>
        </p:nvSpPr>
        <p:spPr>
          <a:xfrm>
            <a:off x="1043631" y="809898"/>
            <a:ext cx="9942716" cy="1554480"/>
          </a:xfrm>
        </p:spPr>
        <p:txBody>
          <a:bodyPr anchor="ctr">
            <a:normAutofit/>
          </a:bodyPr>
          <a:lstStyle/>
          <a:p>
            <a:r>
              <a:rPr lang="bg-BG" sz="4800"/>
              <a:t>Разбивка на бюджета</a:t>
            </a:r>
            <a:endParaRPr lang="en-US" sz="4800"/>
          </a:p>
        </p:txBody>
      </p:sp>
      <p:sp>
        <p:nvSpPr>
          <p:cNvPr id="3" name="Content Placeholder 2">
            <a:extLst>
              <a:ext uri="{FF2B5EF4-FFF2-40B4-BE49-F238E27FC236}">
                <a16:creationId xmlns:a16="http://schemas.microsoft.com/office/drawing/2014/main" id="{9A3A9DF7-3EEA-DF38-BBF3-03228AD0A7C6}"/>
              </a:ext>
            </a:extLst>
          </p:cNvPr>
          <p:cNvSpPr>
            <a:spLocks noGrp="1"/>
          </p:cNvSpPr>
          <p:nvPr>
            <p:ph idx="1"/>
          </p:nvPr>
        </p:nvSpPr>
        <p:spPr>
          <a:xfrm>
            <a:off x="640080" y="2854039"/>
            <a:ext cx="10346268" cy="3288141"/>
          </a:xfrm>
        </p:spPr>
        <p:txBody>
          <a:bodyPr anchor="ctr">
            <a:normAutofit fontScale="62500" lnSpcReduction="20000"/>
          </a:bodyPr>
          <a:lstStyle/>
          <a:p>
            <a:pPr marL="0" indent="0">
              <a:buNone/>
            </a:pPr>
            <a:r>
              <a:rPr lang="bg-BG" sz="2400" dirty="0"/>
              <a:t>Най-често разбивката на разходите на ниво дейност се прави по следните бюджетни пера:</a:t>
            </a:r>
          </a:p>
          <a:p>
            <a:pPr marL="0" indent="0">
              <a:buNone/>
            </a:pPr>
            <a:r>
              <a:rPr lang="bg-BG" sz="2400" b="1" dirty="0"/>
              <a:t>Предпроектни разходи</a:t>
            </a:r>
            <a:r>
              <a:rPr lang="bg-BG" sz="2400" dirty="0"/>
              <a:t>:  предпроектни проучвания, оценка на риска, разходи за разработване на екип, срещи на екипа  и др.</a:t>
            </a:r>
          </a:p>
          <a:p>
            <a:pPr marL="0" indent="0">
              <a:buNone/>
            </a:pPr>
            <a:r>
              <a:rPr lang="bg-BG" sz="2400" dirty="0"/>
              <a:t>Преки разходи: </a:t>
            </a:r>
          </a:p>
          <a:p>
            <a:pPr>
              <a:buFont typeface="Wingdings" panose="05000000000000000000" pitchFamily="2" charset="2"/>
              <a:buChar char="ü"/>
            </a:pPr>
            <a:r>
              <a:rPr lang="bg-BG" sz="2400" dirty="0"/>
              <a:t>Разходи за оборудване</a:t>
            </a:r>
          </a:p>
          <a:p>
            <a:pPr>
              <a:buFont typeface="Wingdings" panose="05000000000000000000" pitchFamily="2" charset="2"/>
              <a:buChar char="ü"/>
            </a:pPr>
            <a:r>
              <a:rPr lang="bg-BG" sz="2400" dirty="0"/>
              <a:t>Разходи за материали</a:t>
            </a:r>
          </a:p>
          <a:p>
            <a:pPr>
              <a:buFont typeface="Wingdings" panose="05000000000000000000" pitchFamily="2" charset="2"/>
              <a:buChar char="ü"/>
            </a:pPr>
            <a:r>
              <a:rPr lang="bg-BG" sz="2400" dirty="0"/>
              <a:t>Разходи за консумативи </a:t>
            </a:r>
          </a:p>
          <a:p>
            <a:pPr>
              <a:buFont typeface="Wingdings" panose="05000000000000000000" pitchFamily="2" charset="2"/>
              <a:buChar char="ü"/>
            </a:pPr>
            <a:r>
              <a:rPr lang="bg-BG" sz="2400" dirty="0"/>
              <a:t>Разходи за транспорт </a:t>
            </a:r>
          </a:p>
          <a:p>
            <a:pPr>
              <a:buFont typeface="Wingdings" panose="05000000000000000000" pitchFamily="2" charset="2"/>
              <a:buChar char="ü"/>
            </a:pPr>
            <a:r>
              <a:rPr lang="bg-BG" sz="2400" dirty="0"/>
              <a:t>Разходи за заплати на експерти – външни или вътрешни</a:t>
            </a:r>
          </a:p>
          <a:p>
            <a:pPr marL="0" indent="0">
              <a:buNone/>
            </a:pPr>
            <a:r>
              <a:rPr lang="bg-BG" sz="2400" b="1" dirty="0"/>
              <a:t>Непреки разходи</a:t>
            </a:r>
          </a:p>
          <a:p>
            <a:pPr>
              <a:buFont typeface="Wingdings" panose="05000000000000000000" pitchFamily="2" charset="2"/>
              <a:buChar char="ü"/>
            </a:pPr>
            <a:r>
              <a:rPr lang="bg-BG" sz="2400" dirty="0"/>
              <a:t>Офис консумативи, заплащане на екипа за организация и управление, командировъчни на персонала и др.</a:t>
            </a:r>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265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398F00-0BB5-9886-BBDD-B7B33093705D}"/>
              </a:ext>
            </a:extLst>
          </p:cNvPr>
          <p:cNvSpPr>
            <a:spLocks noGrp="1"/>
          </p:cNvSpPr>
          <p:nvPr>
            <p:ph type="title"/>
          </p:nvPr>
        </p:nvSpPr>
        <p:spPr>
          <a:xfrm>
            <a:off x="1043631" y="809898"/>
            <a:ext cx="9942716" cy="1554480"/>
          </a:xfrm>
        </p:spPr>
        <p:txBody>
          <a:bodyPr anchor="ctr">
            <a:normAutofit/>
          </a:bodyPr>
          <a:lstStyle/>
          <a:p>
            <a:r>
              <a:rPr lang="bg-BG" sz="4800"/>
              <a:t>Разбивка на бюджета </a:t>
            </a:r>
            <a:endParaRPr lang="en-US" sz="4800"/>
          </a:p>
        </p:txBody>
      </p:sp>
      <p:sp>
        <p:nvSpPr>
          <p:cNvPr id="3" name="Content Placeholder 2">
            <a:extLst>
              <a:ext uri="{FF2B5EF4-FFF2-40B4-BE49-F238E27FC236}">
                <a16:creationId xmlns:a16="http://schemas.microsoft.com/office/drawing/2014/main" id="{ACE00D0C-B050-BB51-09B1-E66D6A601A70}"/>
              </a:ext>
            </a:extLst>
          </p:cNvPr>
          <p:cNvSpPr>
            <a:spLocks noGrp="1"/>
          </p:cNvSpPr>
          <p:nvPr>
            <p:ph idx="1"/>
          </p:nvPr>
        </p:nvSpPr>
        <p:spPr>
          <a:xfrm>
            <a:off x="1045028" y="3017522"/>
            <a:ext cx="9941319" cy="3124658"/>
          </a:xfrm>
        </p:spPr>
        <p:txBody>
          <a:bodyPr anchor="ctr">
            <a:normAutofit/>
          </a:bodyPr>
          <a:lstStyle/>
          <a:p>
            <a:r>
              <a:rPr lang="bg-BG" sz="2400"/>
              <a:t>Бюджетът по дейности – следва логическата последователност на дейностите</a:t>
            </a:r>
          </a:p>
          <a:p>
            <a:r>
              <a:rPr lang="bg-BG" sz="2400"/>
              <a:t>Бюджет по видове разходи  - групират се бюджетни пера за възнаграждения, командировки, материали, консумативи, външни услуги</a:t>
            </a:r>
          </a:p>
          <a:p>
            <a:r>
              <a:rPr lang="bg-BG" sz="2400"/>
              <a:t>Бюджет по време – необходими ресурси за всеки период от време. </a:t>
            </a:r>
          </a:p>
          <a:p>
            <a:r>
              <a:rPr lang="bg-BG" sz="2400"/>
              <a:t>Бюджет по институционален признак – изготвя се, когато проектът се изпълнява от различни партньори.</a:t>
            </a:r>
            <a:endParaRPr lang="en-US" sz="24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83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p:txBody>
          <a:bodyPr/>
          <a:lstStyle/>
          <a:p>
            <a:r>
              <a:rPr lang="bg-BG" dirty="0">
                <a:latin typeface="Trebuchet MS" panose="020B0603020202020204" pitchFamily="34" charset="0"/>
                <a:cs typeface="Times New Roman" panose="02020603050405020304" pitchFamily="18" charset="0"/>
              </a:rPr>
              <a:t>ВЪВЕДЕНИЕ В ПЛАНИРАНЕТО</a:t>
            </a:r>
          </a:p>
        </p:txBody>
      </p:sp>
      <p:sp>
        <p:nvSpPr>
          <p:cNvPr id="10" name="Текстово поле 9">
            <a:extLst>
              <a:ext uri="{FF2B5EF4-FFF2-40B4-BE49-F238E27FC236}">
                <a16:creationId xmlns:a16="http://schemas.microsoft.com/office/drawing/2014/main" id="{C512CA3B-85B0-4001-A070-9430B32167A0}"/>
              </a:ext>
            </a:extLst>
          </p:cNvPr>
          <p:cNvSpPr txBox="1"/>
          <p:nvPr/>
        </p:nvSpPr>
        <p:spPr>
          <a:xfrm>
            <a:off x="1097280" y="1944301"/>
            <a:ext cx="4895747" cy="1686487"/>
          </a:xfrm>
          <a:prstGeom prst="rect">
            <a:avLst/>
          </a:prstGeom>
          <a:noFill/>
        </p:spPr>
        <p:txBody>
          <a:bodyPr wrap="square">
            <a:spAutoFit/>
          </a:bodyPr>
          <a:lstStyle/>
          <a:p>
            <a:pPr>
              <a:lnSpc>
                <a:spcPct val="150000"/>
              </a:lnSpc>
            </a:pPr>
            <a:r>
              <a:rPr lang="ru-RU" sz="2400" dirty="0">
                <a:latin typeface="Trebuchet MS" panose="020B0603020202020204" pitchFamily="34" charset="0"/>
              </a:rPr>
              <a:t>Планиране и Гантов график</a:t>
            </a:r>
            <a:r>
              <a:rPr lang="en-US" sz="2400" dirty="0">
                <a:latin typeface="Trebuchet MS" panose="020B0603020202020204" pitchFamily="34" charset="0"/>
              </a:rPr>
              <a:t>;</a:t>
            </a:r>
          </a:p>
          <a:p>
            <a:pPr marL="342900" indent="-342900">
              <a:lnSpc>
                <a:spcPct val="150000"/>
              </a:lnSpc>
              <a:buFont typeface="Wingdings" panose="05000000000000000000" pitchFamily="2" charset="2"/>
              <a:buChar char="Ø"/>
            </a:pPr>
            <a:r>
              <a:rPr lang="bg-BG" sz="2400" dirty="0">
                <a:latin typeface="Trebuchet MS" panose="020B0603020202020204" pitchFamily="34" charset="0"/>
              </a:rPr>
              <a:t>Как се създава работещ проектен план?</a:t>
            </a:r>
          </a:p>
        </p:txBody>
      </p:sp>
      <p:pic>
        <p:nvPicPr>
          <p:cNvPr id="13" name="Картина 12">
            <a:extLst>
              <a:ext uri="{FF2B5EF4-FFF2-40B4-BE49-F238E27FC236}">
                <a16:creationId xmlns:a16="http://schemas.microsoft.com/office/drawing/2014/main" id="{68965498-F255-476E-9956-7E56C26A1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975" y="1944301"/>
            <a:ext cx="4646516" cy="3571102"/>
          </a:xfrm>
          <a:prstGeom prst="rect">
            <a:avLst/>
          </a:prstGeom>
        </p:spPr>
      </p:pic>
    </p:spTree>
    <p:extLst>
      <p:ext uri="{BB962C8B-B14F-4D97-AF65-F5344CB8AC3E}">
        <p14:creationId xmlns:p14="http://schemas.microsoft.com/office/powerpoint/2010/main" val="1743479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КАЧЕСТВОТО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830997"/>
          </a:xfrm>
          <a:prstGeom prst="rect">
            <a:avLst/>
          </a:prstGeom>
          <a:noFill/>
        </p:spPr>
        <p:txBody>
          <a:bodyPr wrap="square" rtlCol="0">
            <a:spAutoFit/>
          </a:bodyPr>
          <a:lstStyle/>
          <a:p>
            <a:pPr marL="342900" indent="-342900">
              <a:buFont typeface="Wingdings" panose="05000000000000000000" pitchFamily="2" charset="2"/>
              <a:buChar char="Ø"/>
            </a:pPr>
            <a:r>
              <a:rPr lang="ru-RU" sz="2400">
                <a:latin typeface="Trebuchet MS" panose="020B0603020202020204" pitchFamily="34" charset="0"/>
              </a:rPr>
              <a:t>Качество = удовлетворени потребители. Планирай, провери, подобри.</a:t>
            </a:r>
            <a:endParaRPr lang="bg-BG" sz="2400" dirty="0">
              <a:latin typeface="Trebuchet MS" panose="020B0603020202020204" pitchFamily="34" charset="0"/>
            </a:endParaRPr>
          </a:p>
        </p:txBody>
      </p:sp>
      <p:pic>
        <p:nvPicPr>
          <p:cNvPr id="5" name="Картина 4">
            <a:extLst>
              <a:ext uri="{FF2B5EF4-FFF2-40B4-BE49-F238E27FC236}">
                <a16:creationId xmlns:a16="http://schemas.microsoft.com/office/drawing/2014/main" id="{6551F1D0-916A-4429-8E38-DBA28755E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123" y="2839216"/>
            <a:ext cx="4950995" cy="3300664"/>
          </a:xfrm>
          <a:prstGeom prst="rect">
            <a:avLst/>
          </a:prstGeom>
        </p:spPr>
      </p:pic>
    </p:spTree>
    <p:extLst>
      <p:ext uri="{BB962C8B-B14F-4D97-AF65-F5344CB8AC3E}">
        <p14:creationId xmlns:p14="http://schemas.microsoft.com/office/powerpoint/2010/main" val="3507614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РЕСУРСИТЕ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461665"/>
          </a:xfrm>
          <a:prstGeom prst="rect">
            <a:avLst/>
          </a:prstGeom>
          <a:noFill/>
        </p:spPr>
        <p:txBody>
          <a:bodyPr wrap="square" rtlCol="0">
            <a:spAutoFit/>
          </a:bodyPr>
          <a:lstStyle/>
          <a:p>
            <a:pPr marL="342900" indent="-342900">
              <a:buFont typeface="Wingdings" panose="05000000000000000000" pitchFamily="2" charset="2"/>
              <a:buChar char="Ø"/>
            </a:pPr>
            <a:r>
              <a:rPr lang="ru-RU" sz="2400">
                <a:latin typeface="Trebuchet MS" panose="020B0603020202020204" pitchFamily="34" charset="0"/>
              </a:rPr>
              <a:t>Хора + материали + време = ресурси за успех.</a:t>
            </a:r>
            <a:endParaRPr lang="bg-BG" sz="2400" dirty="0">
              <a:latin typeface="Trebuchet MS" panose="020B0603020202020204" pitchFamily="34" charset="0"/>
            </a:endParaRPr>
          </a:p>
        </p:txBody>
      </p:sp>
      <p:pic>
        <p:nvPicPr>
          <p:cNvPr id="6" name="Картина 5">
            <a:extLst>
              <a:ext uri="{FF2B5EF4-FFF2-40B4-BE49-F238E27FC236}">
                <a16:creationId xmlns:a16="http://schemas.microsoft.com/office/drawing/2014/main" id="{C5C6696F-73A5-41C7-BBE6-E5025ED1F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505" y="2651394"/>
            <a:ext cx="5140990" cy="3429000"/>
          </a:xfrm>
          <a:prstGeom prst="rect">
            <a:avLst/>
          </a:prstGeom>
        </p:spPr>
      </p:pic>
    </p:spTree>
    <p:extLst>
      <p:ext uri="{BB962C8B-B14F-4D97-AF65-F5344CB8AC3E}">
        <p14:creationId xmlns:p14="http://schemas.microsoft.com/office/powerpoint/2010/main" val="750692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УПРАВЛЕНИЕ</a:t>
            </a:r>
            <a:r>
              <a:rPr lang="en-US" dirty="0">
                <a:latin typeface="Trebuchet MS" panose="020B0603020202020204" pitchFamily="34" charset="0"/>
                <a:cs typeface="Times New Roman" panose="02020603050405020304" pitchFamily="18" charset="0"/>
              </a:rPr>
              <a:t> </a:t>
            </a:r>
            <a:r>
              <a:rPr lang="bg-BG" dirty="0">
                <a:latin typeface="Trebuchet MS" panose="020B0603020202020204" pitchFamily="34" charset="0"/>
                <a:cs typeface="Times New Roman" panose="02020603050405020304" pitchFamily="18" charset="0"/>
              </a:rPr>
              <a:t>НА КОМУНИКАЦИИТЕ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461665"/>
          </a:xfrm>
          <a:prstGeom prst="rect">
            <a:avLst/>
          </a:prstGeom>
          <a:noFill/>
        </p:spPr>
        <p:txBody>
          <a:bodyPr wrap="square" rtlCol="0">
            <a:spAutoFit/>
          </a:bodyPr>
          <a:lstStyle/>
          <a:p>
            <a:pPr marL="342900" indent="-342900">
              <a:buFont typeface="Wingdings" panose="05000000000000000000" pitchFamily="2" charset="2"/>
              <a:buChar char="Ø"/>
            </a:pPr>
            <a:r>
              <a:rPr lang="bg-BG" sz="2400">
                <a:latin typeface="Trebuchet MS" panose="020B0603020202020204" pitchFamily="34" charset="0"/>
              </a:rPr>
              <a:t>Комуникация = навременна, точна, прозрачна.</a:t>
            </a:r>
            <a:endParaRPr lang="bg-BG" sz="2400" dirty="0">
              <a:latin typeface="Trebuchet MS" panose="020B0603020202020204" pitchFamily="34" charset="0"/>
            </a:endParaRPr>
          </a:p>
        </p:txBody>
      </p:sp>
      <p:pic>
        <p:nvPicPr>
          <p:cNvPr id="5" name="Картина 4">
            <a:extLst>
              <a:ext uri="{FF2B5EF4-FFF2-40B4-BE49-F238E27FC236}">
                <a16:creationId xmlns:a16="http://schemas.microsoft.com/office/drawing/2014/main" id="{746B5DC8-E3A8-49E5-982C-BE2FA586A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134" y="2651394"/>
            <a:ext cx="4753476" cy="3168984"/>
          </a:xfrm>
          <a:prstGeom prst="rect">
            <a:avLst/>
          </a:prstGeom>
        </p:spPr>
      </p:pic>
    </p:spTree>
    <p:extLst>
      <p:ext uri="{BB962C8B-B14F-4D97-AF65-F5344CB8AC3E}">
        <p14:creationId xmlns:p14="http://schemas.microsoft.com/office/powerpoint/2010/main" val="1132341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ВЪЗЛАГАНЕ И УПРАВЛЕНИЕ НА ОБЩЕСТВЕНИ ПОРЪЧКИ </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830997"/>
          </a:xfrm>
          <a:prstGeom prst="rect">
            <a:avLst/>
          </a:prstGeom>
          <a:noFill/>
        </p:spPr>
        <p:txBody>
          <a:bodyPr wrap="square" rtlCol="0">
            <a:spAutoFit/>
          </a:bodyPr>
          <a:lstStyle/>
          <a:p>
            <a:pPr marL="342900" indent="-342900">
              <a:buFont typeface="Wingdings" panose="05000000000000000000" pitchFamily="2" charset="2"/>
              <a:buChar char="Ø"/>
            </a:pPr>
            <a:r>
              <a:rPr lang="ru-RU" sz="2400">
                <a:latin typeface="Trebuchet MS" panose="020B0603020202020204" pitchFamily="34" charset="0"/>
              </a:rPr>
              <a:t>Обществени поръчки = Прозрачност + Ефективност + Съответствие с правилата.</a:t>
            </a:r>
            <a:endParaRPr lang="bg-BG" sz="2400" dirty="0">
              <a:latin typeface="Trebuchet MS" panose="020B0603020202020204" pitchFamily="34" charset="0"/>
            </a:endParaRPr>
          </a:p>
        </p:txBody>
      </p:sp>
      <p:pic>
        <p:nvPicPr>
          <p:cNvPr id="6" name="Картина 5">
            <a:extLst>
              <a:ext uri="{FF2B5EF4-FFF2-40B4-BE49-F238E27FC236}">
                <a16:creationId xmlns:a16="http://schemas.microsoft.com/office/drawing/2014/main" id="{C839EABA-A44A-4B90-A718-66D9C734C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989" y="2756050"/>
            <a:ext cx="3220453" cy="3220453"/>
          </a:xfrm>
          <a:prstGeom prst="rect">
            <a:avLst/>
          </a:prstGeom>
        </p:spPr>
      </p:pic>
    </p:spTree>
    <p:extLst>
      <p:ext uri="{BB962C8B-B14F-4D97-AF65-F5344CB8AC3E}">
        <p14:creationId xmlns:p14="http://schemas.microsoft.com/office/powerpoint/2010/main" val="2562660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МОНИТОРИНГ И КОНТРОЛ НА ПРОЕКТА</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830997"/>
          </a:xfrm>
          <a:prstGeom prst="rect">
            <a:avLst/>
          </a:prstGeom>
          <a:noFill/>
        </p:spPr>
        <p:txBody>
          <a:bodyPr wrap="square" rtlCol="0">
            <a:spAutoFit/>
          </a:bodyPr>
          <a:lstStyle/>
          <a:p>
            <a:pPr marL="342900" indent="-342900">
              <a:buFont typeface="Wingdings" panose="05000000000000000000" pitchFamily="2" charset="2"/>
              <a:buChar char="Ø"/>
            </a:pPr>
            <a:r>
              <a:rPr lang="ru-RU" sz="2400">
                <a:latin typeface="Trebuchet MS" panose="020B0603020202020204" pitchFamily="34" charset="0"/>
              </a:rPr>
              <a:t>Мониторинг и контрол = Видимост + Навременни решения + Устойчивост.</a:t>
            </a:r>
            <a:endParaRPr lang="bg-BG" sz="2400" dirty="0">
              <a:latin typeface="Trebuchet MS" panose="020B0603020202020204" pitchFamily="34" charset="0"/>
            </a:endParaRPr>
          </a:p>
        </p:txBody>
      </p:sp>
      <p:pic>
        <p:nvPicPr>
          <p:cNvPr id="5" name="Картина 4">
            <a:extLst>
              <a:ext uri="{FF2B5EF4-FFF2-40B4-BE49-F238E27FC236}">
                <a16:creationId xmlns:a16="http://schemas.microsoft.com/office/drawing/2014/main" id="{3EF9C297-B027-433C-AB66-DF0BC618E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805" y="2562725"/>
            <a:ext cx="3669632" cy="3669632"/>
          </a:xfrm>
          <a:prstGeom prst="rect">
            <a:avLst/>
          </a:prstGeom>
        </p:spPr>
      </p:pic>
    </p:spTree>
    <p:extLst>
      <p:ext uri="{BB962C8B-B14F-4D97-AF65-F5344CB8AC3E}">
        <p14:creationId xmlns:p14="http://schemas.microsoft.com/office/powerpoint/2010/main" val="837011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normAutofit/>
          </a:bodyPr>
          <a:lstStyle/>
          <a:p>
            <a:r>
              <a:rPr lang="bg-BG" dirty="0">
                <a:latin typeface="Trebuchet MS" panose="020B0603020202020204" pitchFamily="34" charset="0"/>
                <a:cs typeface="Times New Roman" panose="02020603050405020304" pitchFamily="18" charset="0"/>
              </a:rPr>
              <a:t>ТЕХНИЧЕСКА И ФИНАНСОВА ОТЧЕТНОСТ</a:t>
            </a:r>
          </a:p>
        </p:txBody>
      </p:sp>
      <p:sp>
        <p:nvSpPr>
          <p:cNvPr id="2" name="Текстово поле 1">
            <a:extLst>
              <a:ext uri="{FF2B5EF4-FFF2-40B4-BE49-F238E27FC236}">
                <a16:creationId xmlns:a16="http://schemas.microsoft.com/office/drawing/2014/main" id="{99CBE57B-60E4-4127-B9B3-C9DCC026FB51}"/>
              </a:ext>
            </a:extLst>
          </p:cNvPr>
          <p:cNvSpPr txBox="1"/>
          <p:nvPr/>
        </p:nvSpPr>
        <p:spPr>
          <a:xfrm>
            <a:off x="1171421" y="1925053"/>
            <a:ext cx="9881590" cy="461665"/>
          </a:xfrm>
          <a:prstGeom prst="rect">
            <a:avLst/>
          </a:prstGeom>
          <a:noFill/>
        </p:spPr>
        <p:txBody>
          <a:bodyPr wrap="square" rtlCol="0">
            <a:spAutoFit/>
          </a:bodyPr>
          <a:lstStyle/>
          <a:p>
            <a:pPr marL="342900" indent="-342900">
              <a:buFont typeface="Wingdings" panose="05000000000000000000" pitchFamily="2" charset="2"/>
              <a:buChar char="Ø"/>
            </a:pPr>
            <a:r>
              <a:rPr lang="bg-BG" sz="2400" dirty="0">
                <a:latin typeface="Trebuchet MS" panose="020B0603020202020204" pitchFamily="34" charset="0"/>
              </a:rPr>
              <a:t>Отчетност = точност + навременност + документираност.</a:t>
            </a:r>
          </a:p>
        </p:txBody>
      </p:sp>
      <p:pic>
        <p:nvPicPr>
          <p:cNvPr id="5" name="Картина 4">
            <a:extLst>
              <a:ext uri="{FF2B5EF4-FFF2-40B4-BE49-F238E27FC236}">
                <a16:creationId xmlns:a16="http://schemas.microsoft.com/office/drawing/2014/main" id="{23EF64BA-022B-4822-83B9-0C7309462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904" y="2386718"/>
            <a:ext cx="5411433" cy="3582216"/>
          </a:xfrm>
          <a:prstGeom prst="rect">
            <a:avLst/>
          </a:prstGeom>
        </p:spPr>
      </p:pic>
    </p:spTree>
    <p:extLst>
      <p:ext uri="{BB962C8B-B14F-4D97-AF65-F5344CB8AC3E}">
        <p14:creationId xmlns:p14="http://schemas.microsoft.com/office/powerpoint/2010/main" val="1426615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B9A3C-B8BC-EB5C-F9B6-FCF3D1197F20}"/>
            </a:ext>
          </a:extLst>
        </p:cNvPr>
        <p:cNvGrpSpPr/>
        <p:nvPr/>
      </p:nvGrpSpPr>
      <p:grpSpPr>
        <a:xfrm>
          <a:off x="0" y="0"/>
          <a:ext cx="0" cy="0"/>
          <a:chOff x="0" y="0"/>
          <a:chExt cx="0" cy="0"/>
        </a:xfrm>
      </p:grpSpPr>
      <p:sp>
        <p:nvSpPr>
          <p:cNvPr id="3" name="Подзаглавие 2">
            <a:extLst>
              <a:ext uri="{FF2B5EF4-FFF2-40B4-BE49-F238E27FC236}">
                <a16:creationId xmlns:a16="http://schemas.microsoft.com/office/drawing/2014/main" id="{7506536D-CAD0-AE2F-7638-2AECE440A6A0}"/>
              </a:ext>
            </a:extLst>
          </p:cNvPr>
          <p:cNvSpPr>
            <a:spLocks noGrp="1"/>
          </p:cNvSpPr>
          <p:nvPr>
            <p:ph type="subTitle" idx="1"/>
          </p:nvPr>
        </p:nvSpPr>
        <p:spPr>
          <a:xfrm>
            <a:off x="791610" y="4946540"/>
            <a:ext cx="10269679" cy="2327786"/>
          </a:xfrm>
        </p:spPr>
        <p:txBody>
          <a:bodyPr>
            <a:normAutofit fontScale="55000" lnSpcReduction="20000"/>
          </a:bodyPr>
          <a:lstStyle/>
          <a:p>
            <a:pPr>
              <a:lnSpc>
                <a:spcPct val="120000"/>
              </a:lnSpc>
            </a:pPr>
            <a:r>
              <a:rPr lang="bg-BG" sz="2900" dirty="0">
                <a:solidFill>
                  <a:srgbClr val="003399"/>
                </a:solidFill>
                <a:latin typeface="trebuchet"/>
              </a:rPr>
              <a:t>Инициатива за трансгранично обучение и ангажираност на религиозни общности </a:t>
            </a:r>
          </a:p>
          <a:p>
            <a:pPr>
              <a:lnSpc>
                <a:spcPct val="120000"/>
              </a:lnSpc>
            </a:pPr>
            <a:r>
              <a:rPr lang="bg-BG" sz="2900" dirty="0">
                <a:solidFill>
                  <a:srgbClr val="003399"/>
                </a:solidFill>
                <a:latin typeface="trebuchet"/>
              </a:rPr>
              <a:t>Фондация за регионално развитие</a:t>
            </a:r>
            <a:endParaRPr lang="en-GB" sz="2900" dirty="0">
              <a:solidFill>
                <a:srgbClr val="003399"/>
              </a:solidFill>
              <a:latin typeface="trebuchet"/>
            </a:endParaRPr>
          </a:p>
          <a:p>
            <a:pPr>
              <a:lnSpc>
                <a:spcPct val="120000"/>
              </a:lnSpc>
            </a:pPr>
            <a:r>
              <a:rPr lang="bg-BG" sz="2900" dirty="0">
                <a:solidFill>
                  <a:srgbClr val="003399"/>
                </a:solidFill>
                <a:latin typeface="trebuchet"/>
              </a:rPr>
              <a:t>Дата на публикуване: </a:t>
            </a:r>
            <a:r>
              <a:rPr lang="en-US" sz="2900" dirty="0">
                <a:solidFill>
                  <a:srgbClr val="003399"/>
                </a:solidFill>
                <a:latin typeface="trebuchet"/>
              </a:rPr>
              <a:t>7</a:t>
            </a:r>
            <a:r>
              <a:rPr lang="bg-BG" sz="2900" dirty="0">
                <a:solidFill>
                  <a:srgbClr val="003399"/>
                </a:solidFill>
                <a:latin typeface="trebuchet"/>
              </a:rPr>
              <a:t>.0</a:t>
            </a:r>
            <a:r>
              <a:rPr lang="en-US" sz="2900">
                <a:solidFill>
                  <a:srgbClr val="003399"/>
                </a:solidFill>
                <a:latin typeface="trebuchet"/>
              </a:rPr>
              <a:t>1</a:t>
            </a:r>
            <a:r>
              <a:rPr lang="bg-BG" sz="2900">
                <a:solidFill>
                  <a:srgbClr val="003399"/>
                </a:solidFill>
                <a:latin typeface="trebuchet"/>
              </a:rPr>
              <a:t>.2026</a:t>
            </a:r>
            <a:endParaRPr lang="en-GB" sz="2900" i="1" dirty="0">
              <a:solidFill>
                <a:srgbClr val="003399"/>
              </a:solidFill>
              <a:latin typeface="trebuchet"/>
            </a:endParaRPr>
          </a:p>
          <a:p>
            <a:pPr>
              <a:lnSpc>
                <a:spcPct val="120000"/>
              </a:lnSpc>
            </a:pPr>
            <a:r>
              <a:rPr lang="bg-BG" sz="2900" i="1" dirty="0">
                <a:solidFill>
                  <a:srgbClr val="003399"/>
                </a:solidFill>
                <a:latin typeface="trebuchet"/>
              </a:rPr>
              <a:t>„Съдържанието на този материал не представя непременно официалната позиция на Европейския съюз“</a:t>
            </a:r>
            <a:endParaRPr lang="en-GB" sz="2900" i="1" dirty="0">
              <a:solidFill>
                <a:srgbClr val="003399"/>
              </a:solidFill>
              <a:latin typeface="trebuchet"/>
            </a:endParaRPr>
          </a:p>
          <a:p>
            <a:r>
              <a:rPr lang="bg-BG" sz="2200" dirty="0">
                <a:solidFill>
                  <a:srgbClr val="003399"/>
                </a:solidFill>
                <a:latin typeface="trebuchet"/>
              </a:rPr>
              <a:t> </a:t>
            </a:r>
            <a:endParaRPr lang="en-GB" sz="2200" dirty="0">
              <a:solidFill>
                <a:srgbClr val="003399"/>
              </a:solidFill>
              <a:latin typeface="trebuchet"/>
            </a:endParaRPr>
          </a:p>
          <a:p>
            <a:r>
              <a:rPr lang="bg-BG" sz="2200" dirty="0">
                <a:solidFill>
                  <a:srgbClr val="003399"/>
                </a:solidFill>
                <a:latin typeface="trebuchet"/>
              </a:rPr>
              <a:t> </a:t>
            </a:r>
            <a:endParaRPr lang="en-GB" sz="2200" dirty="0">
              <a:solidFill>
                <a:srgbClr val="003399"/>
              </a:solidFill>
              <a:latin typeface="trebuchet"/>
            </a:endParaRPr>
          </a:p>
          <a:p>
            <a:endParaRPr lang="en-GB" dirty="0"/>
          </a:p>
        </p:txBody>
      </p:sp>
    </p:spTree>
    <p:extLst>
      <p:ext uri="{BB962C8B-B14F-4D97-AF65-F5344CB8AC3E}">
        <p14:creationId xmlns:p14="http://schemas.microsoft.com/office/powerpoint/2010/main" val="284944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p:txBody>
          <a:bodyPr/>
          <a:lstStyle/>
          <a:p>
            <a:r>
              <a:rPr lang="bg-BG" dirty="0">
                <a:latin typeface="Trebuchet MS" panose="020B0603020202020204" pitchFamily="34" charset="0"/>
                <a:cs typeface="Times New Roman" panose="02020603050405020304" pitchFamily="18" charset="0"/>
              </a:rPr>
              <a:t>ЗНАЧЕНИЕ НА ПЛАНИРАНЕТО</a:t>
            </a:r>
          </a:p>
        </p:txBody>
      </p:sp>
      <p:sp>
        <p:nvSpPr>
          <p:cNvPr id="3" name="Текстово поле 2">
            <a:extLst>
              <a:ext uri="{FF2B5EF4-FFF2-40B4-BE49-F238E27FC236}">
                <a16:creationId xmlns:a16="http://schemas.microsoft.com/office/drawing/2014/main" id="{F1803023-457D-4958-8145-34CDF941A169}"/>
              </a:ext>
            </a:extLst>
          </p:cNvPr>
          <p:cNvSpPr txBox="1"/>
          <p:nvPr/>
        </p:nvSpPr>
        <p:spPr>
          <a:xfrm>
            <a:off x="1097280" y="1797518"/>
            <a:ext cx="5502443" cy="2598532"/>
          </a:xfrm>
          <a:prstGeom prst="rect">
            <a:avLst/>
          </a:prstGeom>
          <a:noFill/>
        </p:spPr>
        <p:txBody>
          <a:bodyPr wrap="square" rtlCol="0">
            <a:spAutoFit/>
          </a:bodyPr>
          <a:lstStyle/>
          <a:p>
            <a:pPr>
              <a:lnSpc>
                <a:spcPct val="150000"/>
              </a:lnSpc>
            </a:pPr>
            <a:r>
              <a:rPr lang="ru-RU" sz="2800" b="1" dirty="0" err="1">
                <a:latin typeface="Trebuchet MS" panose="020B0603020202020204" pitchFamily="34" charset="0"/>
              </a:rPr>
              <a:t>Защо</a:t>
            </a:r>
            <a:r>
              <a:rPr lang="ru-RU" sz="2800" b="1" dirty="0">
                <a:latin typeface="Trebuchet MS" panose="020B0603020202020204" pitchFamily="34" charset="0"/>
              </a:rPr>
              <a:t> </a:t>
            </a:r>
            <a:r>
              <a:rPr lang="ru-RU" sz="2800" b="1" dirty="0" err="1">
                <a:latin typeface="Trebuchet MS" panose="020B0603020202020204" pitchFamily="34" charset="0"/>
              </a:rPr>
              <a:t>планираме</a:t>
            </a:r>
            <a:r>
              <a:rPr lang="ru-RU" sz="2800" b="1" dirty="0">
                <a:latin typeface="Trebuchet MS" panose="020B0603020202020204" pitchFamily="34" charset="0"/>
              </a:rPr>
              <a:t>?</a:t>
            </a:r>
          </a:p>
          <a:p>
            <a:pPr>
              <a:lnSpc>
                <a:spcPct val="150000"/>
              </a:lnSpc>
            </a:pPr>
            <a:r>
              <a:rPr lang="ru-RU" sz="2800" dirty="0">
                <a:latin typeface="Trebuchet MS" panose="020B0603020202020204" pitchFamily="34" charset="0"/>
              </a:rPr>
              <a:t>• </a:t>
            </a:r>
            <a:r>
              <a:rPr lang="ru-RU" sz="2800" dirty="0" err="1">
                <a:latin typeface="Trebuchet MS" panose="020B0603020202020204" pitchFamily="34" charset="0"/>
              </a:rPr>
              <a:t>Насочване</a:t>
            </a:r>
            <a:r>
              <a:rPr lang="ru-RU" sz="2800" dirty="0">
                <a:latin typeface="Trebuchet MS" panose="020B0603020202020204" pitchFamily="34" charset="0"/>
              </a:rPr>
              <a:t> </a:t>
            </a:r>
            <a:r>
              <a:rPr lang="ru-RU" sz="2800" dirty="0" err="1">
                <a:latin typeface="Trebuchet MS" panose="020B0603020202020204" pitchFamily="34" charset="0"/>
              </a:rPr>
              <a:t>към</a:t>
            </a:r>
            <a:r>
              <a:rPr lang="ru-RU" sz="2800" dirty="0">
                <a:latin typeface="Trebuchet MS" panose="020B0603020202020204" pitchFamily="34" charset="0"/>
              </a:rPr>
              <a:t> </a:t>
            </a:r>
            <a:r>
              <a:rPr lang="ru-RU" sz="2800" dirty="0" err="1">
                <a:latin typeface="Trebuchet MS" panose="020B0603020202020204" pitchFamily="34" charset="0"/>
              </a:rPr>
              <a:t>резултатите</a:t>
            </a:r>
            <a:r>
              <a:rPr lang="en-US" sz="2800" dirty="0">
                <a:latin typeface="Trebuchet MS" panose="020B0603020202020204" pitchFamily="34" charset="0"/>
              </a:rPr>
              <a:t>;</a:t>
            </a:r>
            <a:endParaRPr lang="ru-RU" sz="2800" dirty="0">
              <a:latin typeface="Trebuchet MS" panose="020B0603020202020204" pitchFamily="34" charset="0"/>
            </a:endParaRPr>
          </a:p>
          <a:p>
            <a:pPr>
              <a:lnSpc>
                <a:spcPct val="150000"/>
              </a:lnSpc>
            </a:pPr>
            <a:r>
              <a:rPr lang="ru-RU" sz="2800" dirty="0">
                <a:latin typeface="Trebuchet MS" panose="020B0603020202020204" pitchFamily="34" charset="0"/>
              </a:rPr>
              <a:t>• </a:t>
            </a:r>
            <a:r>
              <a:rPr lang="ru-RU" sz="2800" dirty="0" err="1">
                <a:latin typeface="Trebuchet MS" panose="020B0603020202020204" pitchFamily="34" charset="0"/>
              </a:rPr>
              <a:t>Устойчивост</a:t>
            </a:r>
            <a:r>
              <a:rPr lang="ru-RU" sz="2800" dirty="0">
                <a:latin typeface="Trebuchet MS" panose="020B0603020202020204" pitchFamily="34" charset="0"/>
              </a:rPr>
              <a:t> и </a:t>
            </a:r>
            <a:r>
              <a:rPr lang="ru-RU" sz="2800" dirty="0" err="1">
                <a:latin typeface="Trebuchet MS" panose="020B0603020202020204" pitchFamily="34" charset="0"/>
              </a:rPr>
              <a:t>контрол</a:t>
            </a:r>
            <a:r>
              <a:rPr lang="en-US" sz="2800" dirty="0">
                <a:latin typeface="Trebuchet MS" panose="020B0603020202020204" pitchFamily="34" charset="0"/>
              </a:rPr>
              <a:t>;</a:t>
            </a:r>
            <a:endParaRPr lang="ru-RU" sz="2800" dirty="0">
              <a:latin typeface="Trebuchet MS" panose="020B0603020202020204" pitchFamily="34" charset="0"/>
            </a:endParaRPr>
          </a:p>
          <a:p>
            <a:pPr>
              <a:lnSpc>
                <a:spcPct val="150000"/>
              </a:lnSpc>
            </a:pPr>
            <a:r>
              <a:rPr lang="ru-RU" sz="2800" dirty="0">
                <a:latin typeface="Trebuchet MS" panose="020B0603020202020204" pitchFamily="34" charset="0"/>
              </a:rPr>
              <a:t>• </a:t>
            </a:r>
            <a:r>
              <a:rPr lang="ru-RU" sz="2800" dirty="0" err="1">
                <a:latin typeface="Trebuchet MS" panose="020B0603020202020204" pitchFamily="34" charset="0"/>
              </a:rPr>
              <a:t>Предотвратяване</a:t>
            </a:r>
            <a:r>
              <a:rPr lang="ru-RU" sz="2800" dirty="0">
                <a:latin typeface="Trebuchet MS" panose="020B0603020202020204" pitchFamily="34" charset="0"/>
              </a:rPr>
              <a:t> на грешки</a:t>
            </a:r>
            <a:r>
              <a:rPr lang="en-US" sz="2800" dirty="0">
                <a:latin typeface="Trebuchet MS" panose="020B0603020202020204" pitchFamily="34" charset="0"/>
              </a:rPr>
              <a:t>.</a:t>
            </a:r>
            <a:endParaRPr lang="bg-BG" sz="2800" dirty="0">
              <a:latin typeface="Trebuchet MS" panose="020B0603020202020204" pitchFamily="34" charset="0"/>
            </a:endParaRPr>
          </a:p>
        </p:txBody>
      </p:sp>
      <p:pic>
        <p:nvPicPr>
          <p:cNvPr id="11" name="Картина 10">
            <a:extLst>
              <a:ext uri="{FF2B5EF4-FFF2-40B4-BE49-F238E27FC236}">
                <a16:creationId xmlns:a16="http://schemas.microsoft.com/office/drawing/2014/main" id="{006ABBFA-234B-4AC9-9A2A-1D7C584C5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347" y="1797518"/>
            <a:ext cx="2719138" cy="4078707"/>
          </a:xfrm>
          <a:prstGeom prst="rect">
            <a:avLst/>
          </a:prstGeom>
        </p:spPr>
      </p:pic>
    </p:spTree>
    <p:extLst>
      <p:ext uri="{BB962C8B-B14F-4D97-AF65-F5344CB8AC3E}">
        <p14:creationId xmlns:p14="http://schemas.microsoft.com/office/powerpoint/2010/main" val="3036200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p:txBody>
          <a:bodyPr/>
          <a:lstStyle/>
          <a:p>
            <a:r>
              <a:rPr lang="bg-BG" dirty="0">
                <a:latin typeface="Trebuchet MS" panose="020B0603020202020204" pitchFamily="34" charset="0"/>
                <a:cs typeface="Times New Roman" panose="02020603050405020304" pitchFamily="18" charset="0"/>
              </a:rPr>
              <a:t>ПРЕДИМСТВА НА ПЛАНИРАНЕТО </a:t>
            </a:r>
          </a:p>
        </p:txBody>
      </p:sp>
      <p:sp>
        <p:nvSpPr>
          <p:cNvPr id="10" name="Текстово поле 9">
            <a:extLst>
              <a:ext uri="{FF2B5EF4-FFF2-40B4-BE49-F238E27FC236}">
                <a16:creationId xmlns:a16="http://schemas.microsoft.com/office/drawing/2014/main" id="{C512CA3B-85B0-4001-A070-9430B32167A0}"/>
              </a:ext>
            </a:extLst>
          </p:cNvPr>
          <p:cNvSpPr txBox="1"/>
          <p:nvPr/>
        </p:nvSpPr>
        <p:spPr>
          <a:xfrm>
            <a:off x="1097280" y="1944301"/>
            <a:ext cx="5402374" cy="3348481"/>
          </a:xfrm>
          <a:prstGeom prst="rect">
            <a:avLst/>
          </a:prstGeom>
          <a:noFill/>
        </p:spPr>
        <p:txBody>
          <a:bodyPr wrap="square">
            <a:spAutoFit/>
          </a:bodyPr>
          <a:lstStyle/>
          <a:p>
            <a:pPr>
              <a:lnSpc>
                <a:spcPct val="150000"/>
              </a:lnSpc>
            </a:pPr>
            <a:r>
              <a:rPr lang="ru-RU" sz="2400" b="1" dirty="0" err="1">
                <a:latin typeface="Trebuchet MS" panose="020B0603020202020204" pitchFamily="34" charset="0"/>
              </a:rPr>
              <a:t>Предимства</a:t>
            </a:r>
            <a:r>
              <a:rPr lang="ru-RU" sz="2400" b="1" dirty="0">
                <a:latin typeface="Trebuchet MS" panose="020B0603020202020204" pitchFamily="34" charset="0"/>
              </a:rPr>
              <a:t>:</a:t>
            </a:r>
          </a:p>
          <a:p>
            <a:pPr marL="342900" indent="-342900">
              <a:lnSpc>
                <a:spcPct val="150000"/>
              </a:lnSpc>
              <a:buFont typeface="Wingdings" panose="05000000000000000000" pitchFamily="2" charset="2"/>
              <a:buChar char="Ø"/>
            </a:pPr>
            <a:r>
              <a:rPr lang="ru-RU" sz="2400" dirty="0">
                <a:latin typeface="Trebuchet MS" panose="020B0603020202020204" pitchFamily="34" charset="0"/>
              </a:rPr>
              <a:t>Структура и </a:t>
            </a:r>
            <a:r>
              <a:rPr lang="ru-RU" sz="2400" dirty="0" err="1">
                <a:latin typeface="Trebuchet MS" panose="020B0603020202020204" pitchFamily="34" charset="0"/>
              </a:rPr>
              <a:t>яснота</a:t>
            </a:r>
            <a:r>
              <a:rPr lang="en-US" sz="2400" dirty="0">
                <a:latin typeface="Trebuchet MS" panose="020B0603020202020204" pitchFamily="34" charset="0"/>
              </a:rPr>
              <a:t>;</a:t>
            </a:r>
            <a:endParaRPr lang="ru-RU" sz="2400" dirty="0">
              <a:latin typeface="Trebuchet MS" panose="020B0603020202020204" pitchFamily="34" charset="0"/>
            </a:endParaRPr>
          </a:p>
          <a:p>
            <a:pPr marL="342900" indent="-342900">
              <a:lnSpc>
                <a:spcPct val="150000"/>
              </a:lnSpc>
              <a:buFont typeface="Wingdings" panose="05000000000000000000" pitchFamily="2" charset="2"/>
              <a:buChar char="Ø"/>
            </a:pPr>
            <a:r>
              <a:rPr lang="ru-RU" sz="2400" dirty="0" err="1">
                <a:latin typeface="Trebuchet MS" panose="020B0603020202020204" pitchFamily="34" charset="0"/>
              </a:rPr>
              <a:t>Прогнозиране</a:t>
            </a:r>
            <a:r>
              <a:rPr lang="ru-RU" sz="2400" dirty="0">
                <a:latin typeface="Trebuchet MS" panose="020B0603020202020204" pitchFamily="34" charset="0"/>
              </a:rPr>
              <a:t> на </a:t>
            </a:r>
            <a:r>
              <a:rPr lang="ru-RU" sz="2400" dirty="0" err="1">
                <a:latin typeface="Trebuchet MS" panose="020B0603020202020204" pitchFamily="34" charset="0"/>
              </a:rPr>
              <a:t>ресурси</a:t>
            </a:r>
            <a:r>
              <a:rPr lang="en-US" sz="2400" dirty="0">
                <a:latin typeface="Trebuchet MS" panose="020B0603020202020204" pitchFamily="34" charset="0"/>
              </a:rPr>
              <a:t>;</a:t>
            </a:r>
            <a:endParaRPr lang="ru-RU" sz="2400" dirty="0">
              <a:latin typeface="Trebuchet MS" panose="020B0603020202020204" pitchFamily="34" charset="0"/>
            </a:endParaRPr>
          </a:p>
          <a:p>
            <a:pPr marL="342900" indent="-342900">
              <a:lnSpc>
                <a:spcPct val="150000"/>
              </a:lnSpc>
              <a:buFont typeface="Wingdings" panose="05000000000000000000" pitchFamily="2" charset="2"/>
              <a:buChar char="Ø"/>
            </a:pPr>
            <a:r>
              <a:rPr lang="ru-RU" sz="2400" dirty="0" err="1">
                <a:latin typeface="Trebuchet MS" panose="020B0603020202020204" pitchFamily="34" charset="0"/>
              </a:rPr>
              <a:t>Мотивиране</a:t>
            </a:r>
            <a:r>
              <a:rPr lang="ru-RU" sz="2400" dirty="0">
                <a:latin typeface="Trebuchet MS" panose="020B0603020202020204" pitchFamily="34" charset="0"/>
              </a:rPr>
              <a:t> на </a:t>
            </a:r>
            <a:r>
              <a:rPr lang="ru-RU" sz="2400" dirty="0" err="1">
                <a:latin typeface="Trebuchet MS" panose="020B0603020202020204" pitchFamily="34" charset="0"/>
              </a:rPr>
              <a:t>екипа</a:t>
            </a:r>
            <a:r>
              <a:rPr lang="en-US" sz="2400" dirty="0">
                <a:latin typeface="Trebuchet MS" panose="020B0603020202020204" pitchFamily="34" charset="0"/>
              </a:rPr>
              <a:t>;</a:t>
            </a:r>
            <a:endParaRPr lang="ru-RU" sz="2400" dirty="0">
              <a:latin typeface="Trebuchet MS" panose="020B0603020202020204" pitchFamily="34" charset="0"/>
            </a:endParaRPr>
          </a:p>
          <a:p>
            <a:pPr marL="342900" indent="-342900">
              <a:lnSpc>
                <a:spcPct val="150000"/>
              </a:lnSpc>
              <a:buFont typeface="Wingdings" panose="05000000000000000000" pitchFamily="2" charset="2"/>
              <a:buChar char="Ø"/>
            </a:pPr>
            <a:r>
              <a:rPr lang="ru-RU" sz="2400" dirty="0" err="1">
                <a:latin typeface="Trebuchet MS" panose="020B0603020202020204" pitchFamily="34" charset="0"/>
              </a:rPr>
              <a:t>Избягване</a:t>
            </a:r>
            <a:r>
              <a:rPr lang="ru-RU" sz="2400" dirty="0">
                <a:latin typeface="Trebuchet MS" panose="020B0603020202020204" pitchFamily="34" charset="0"/>
              </a:rPr>
              <a:t> на грешки</a:t>
            </a:r>
            <a:r>
              <a:rPr lang="en-US" sz="2400" dirty="0">
                <a:latin typeface="Trebuchet MS" panose="020B0603020202020204" pitchFamily="34" charset="0"/>
              </a:rPr>
              <a:t>;</a:t>
            </a:r>
            <a:endParaRPr lang="ru-RU" sz="2400" dirty="0">
              <a:latin typeface="Trebuchet MS" panose="020B0603020202020204" pitchFamily="34" charset="0"/>
            </a:endParaRPr>
          </a:p>
          <a:p>
            <a:pPr marL="342900" indent="-342900">
              <a:lnSpc>
                <a:spcPct val="150000"/>
              </a:lnSpc>
              <a:buFont typeface="Wingdings" panose="05000000000000000000" pitchFamily="2" charset="2"/>
              <a:buChar char="Ø"/>
            </a:pPr>
            <a:r>
              <a:rPr lang="ru-RU" sz="2400" dirty="0" err="1">
                <a:latin typeface="Trebuchet MS" panose="020B0603020202020204" pitchFamily="34" charset="0"/>
              </a:rPr>
              <a:t>Повишаване</a:t>
            </a:r>
            <a:r>
              <a:rPr lang="ru-RU" sz="2400" dirty="0">
                <a:latin typeface="Trebuchet MS" panose="020B0603020202020204" pitchFamily="34" charset="0"/>
              </a:rPr>
              <a:t> на </a:t>
            </a:r>
            <a:r>
              <a:rPr lang="ru-RU" sz="2400" dirty="0" err="1">
                <a:latin typeface="Trebuchet MS" panose="020B0603020202020204" pitchFamily="34" charset="0"/>
              </a:rPr>
              <a:t>стойността</a:t>
            </a:r>
            <a:r>
              <a:rPr lang="en-US" sz="2400" dirty="0">
                <a:latin typeface="Trebuchet MS" panose="020B0603020202020204" pitchFamily="34" charset="0"/>
              </a:rPr>
              <a:t>.</a:t>
            </a:r>
          </a:p>
        </p:txBody>
      </p:sp>
      <p:pic>
        <p:nvPicPr>
          <p:cNvPr id="3" name="Картина 2">
            <a:extLst>
              <a:ext uri="{FF2B5EF4-FFF2-40B4-BE49-F238E27FC236}">
                <a16:creationId xmlns:a16="http://schemas.microsoft.com/office/drawing/2014/main" id="{C80B09C0-CA51-4268-85E4-5838E262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1944301"/>
            <a:ext cx="4673806" cy="3645568"/>
          </a:xfrm>
          <a:prstGeom prst="rect">
            <a:avLst/>
          </a:prstGeom>
        </p:spPr>
      </p:pic>
    </p:spTree>
    <p:extLst>
      <p:ext uri="{BB962C8B-B14F-4D97-AF65-F5344CB8AC3E}">
        <p14:creationId xmlns:p14="http://schemas.microsoft.com/office/powerpoint/2010/main" val="153432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p:txBody>
          <a:bodyPr/>
          <a:lstStyle/>
          <a:p>
            <a:r>
              <a:rPr lang="bg-BG" dirty="0">
                <a:latin typeface="Trebuchet MS" panose="020B0603020202020204" pitchFamily="34" charset="0"/>
                <a:cs typeface="Times New Roman" panose="02020603050405020304" pitchFamily="18" charset="0"/>
              </a:rPr>
              <a:t>ОСНОВНИ ЕТАПИ НА ПЛАНИРАНЕ </a:t>
            </a:r>
          </a:p>
        </p:txBody>
      </p:sp>
      <p:sp>
        <p:nvSpPr>
          <p:cNvPr id="10" name="Текстово поле 9">
            <a:extLst>
              <a:ext uri="{FF2B5EF4-FFF2-40B4-BE49-F238E27FC236}">
                <a16:creationId xmlns:a16="http://schemas.microsoft.com/office/drawing/2014/main" id="{C512CA3B-85B0-4001-A070-9430B32167A0}"/>
              </a:ext>
            </a:extLst>
          </p:cNvPr>
          <p:cNvSpPr txBox="1"/>
          <p:nvPr/>
        </p:nvSpPr>
        <p:spPr>
          <a:xfrm>
            <a:off x="1341120" y="1961453"/>
            <a:ext cx="6131423" cy="2240485"/>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ru-RU" sz="2400" dirty="0" err="1">
                <a:latin typeface="Trebuchet MS" panose="020B0603020202020204" pitchFamily="34" charset="0"/>
              </a:rPr>
              <a:t>Начална</a:t>
            </a:r>
            <a:r>
              <a:rPr lang="ru-RU" sz="2400" dirty="0">
                <a:latin typeface="Trebuchet MS" panose="020B0603020202020204" pitchFamily="34" charset="0"/>
              </a:rPr>
              <a:t> </a:t>
            </a:r>
            <a:r>
              <a:rPr lang="ru-RU" sz="2400" dirty="0" err="1">
                <a:latin typeface="Trebuchet MS" panose="020B0603020202020204" pitchFamily="34" charset="0"/>
              </a:rPr>
              <a:t>среща</a:t>
            </a:r>
            <a:r>
              <a:rPr lang="en-US" sz="2400" dirty="0">
                <a:latin typeface="Trebuchet MS" panose="020B0603020202020204" pitchFamily="34" charset="0"/>
              </a:rPr>
              <a:t>;</a:t>
            </a:r>
            <a:endParaRPr lang="ru-RU" sz="2400" dirty="0">
              <a:latin typeface="Trebuchet MS" panose="020B0603020202020204" pitchFamily="34" charset="0"/>
            </a:endParaRPr>
          </a:p>
          <a:p>
            <a:pPr marL="342900" indent="-342900">
              <a:lnSpc>
                <a:spcPct val="150000"/>
              </a:lnSpc>
              <a:buFont typeface="Wingdings" panose="05000000000000000000" pitchFamily="2" charset="2"/>
              <a:buChar char="Ø"/>
            </a:pPr>
            <a:r>
              <a:rPr lang="ru-RU" sz="2400" dirty="0" err="1">
                <a:latin typeface="Trebuchet MS" panose="020B0603020202020204" pitchFamily="34" charset="0"/>
              </a:rPr>
              <a:t>Работен</a:t>
            </a:r>
            <a:r>
              <a:rPr lang="ru-RU" sz="2400" dirty="0">
                <a:latin typeface="Trebuchet MS" panose="020B0603020202020204" pitchFamily="34" charset="0"/>
              </a:rPr>
              <a:t> план</a:t>
            </a:r>
            <a:r>
              <a:rPr lang="en-US" sz="2400" dirty="0">
                <a:latin typeface="Trebuchet MS" panose="020B0603020202020204" pitchFamily="34" charset="0"/>
              </a:rPr>
              <a:t>;</a:t>
            </a:r>
            <a:endParaRPr lang="ru-RU" sz="2400" dirty="0">
              <a:latin typeface="Trebuchet MS" panose="020B0603020202020204" pitchFamily="34" charset="0"/>
            </a:endParaRPr>
          </a:p>
          <a:p>
            <a:pPr marL="342900" indent="-342900">
              <a:lnSpc>
                <a:spcPct val="150000"/>
              </a:lnSpc>
              <a:buFont typeface="Wingdings" panose="05000000000000000000" pitchFamily="2" charset="2"/>
              <a:buChar char="Ø"/>
            </a:pPr>
            <a:r>
              <a:rPr lang="ru-RU" sz="2400" dirty="0" err="1">
                <a:latin typeface="Trebuchet MS" panose="020B0603020202020204" pitchFamily="34" charset="0"/>
              </a:rPr>
              <a:t>Разпределение</a:t>
            </a:r>
            <a:r>
              <a:rPr lang="ru-RU" sz="2400" dirty="0">
                <a:latin typeface="Trebuchet MS" panose="020B0603020202020204" pitchFamily="34" charset="0"/>
              </a:rPr>
              <a:t> на </a:t>
            </a:r>
            <a:r>
              <a:rPr lang="ru-RU" sz="2400" dirty="0" err="1">
                <a:latin typeface="Trebuchet MS" panose="020B0603020202020204" pitchFamily="34" charset="0"/>
              </a:rPr>
              <a:t>задачите</a:t>
            </a:r>
            <a:r>
              <a:rPr lang="en-US" sz="2400" dirty="0">
                <a:latin typeface="Trebuchet MS" panose="020B0603020202020204" pitchFamily="34" charset="0"/>
              </a:rPr>
              <a:t>;</a:t>
            </a:r>
            <a:endParaRPr lang="ru-RU" sz="2400" dirty="0">
              <a:latin typeface="Trebuchet MS" panose="020B0603020202020204" pitchFamily="34" charset="0"/>
            </a:endParaRPr>
          </a:p>
          <a:p>
            <a:pPr marL="342900" indent="-342900">
              <a:lnSpc>
                <a:spcPct val="150000"/>
              </a:lnSpc>
              <a:buFont typeface="Wingdings" panose="05000000000000000000" pitchFamily="2" charset="2"/>
              <a:buChar char="Ø"/>
            </a:pPr>
            <a:r>
              <a:rPr lang="ru-RU" sz="2400" dirty="0">
                <a:latin typeface="Trebuchet MS" panose="020B0603020202020204" pitchFamily="34" charset="0"/>
              </a:rPr>
              <a:t>Идентификация на </a:t>
            </a:r>
            <a:r>
              <a:rPr lang="ru-RU" sz="2400" dirty="0" err="1">
                <a:latin typeface="Trebuchet MS" panose="020B0603020202020204" pitchFamily="34" charset="0"/>
              </a:rPr>
              <a:t>целеви</a:t>
            </a:r>
            <a:r>
              <a:rPr lang="ru-RU" sz="2400" dirty="0">
                <a:latin typeface="Trebuchet MS" panose="020B0603020202020204" pitchFamily="34" charset="0"/>
              </a:rPr>
              <a:t> </a:t>
            </a:r>
            <a:r>
              <a:rPr lang="ru-RU" sz="2400" dirty="0" err="1">
                <a:latin typeface="Trebuchet MS" panose="020B0603020202020204" pitchFamily="34" charset="0"/>
              </a:rPr>
              <a:t>групи</a:t>
            </a:r>
            <a:r>
              <a:rPr lang="en-US" sz="2400" dirty="0">
                <a:latin typeface="Trebuchet MS" panose="020B0603020202020204" pitchFamily="34" charset="0"/>
              </a:rPr>
              <a:t>.</a:t>
            </a:r>
            <a:endParaRPr lang="bg-BG" sz="2400" dirty="0">
              <a:latin typeface="Trebuchet MS" panose="020B0603020202020204" pitchFamily="34" charset="0"/>
            </a:endParaRPr>
          </a:p>
        </p:txBody>
      </p:sp>
      <p:pic>
        <p:nvPicPr>
          <p:cNvPr id="3" name="Картина 2">
            <a:extLst>
              <a:ext uri="{FF2B5EF4-FFF2-40B4-BE49-F238E27FC236}">
                <a16:creationId xmlns:a16="http://schemas.microsoft.com/office/drawing/2014/main" id="{5A634B1A-24C2-4D7A-8D1D-E672F0EE0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395" y="1961453"/>
            <a:ext cx="3039046" cy="3039046"/>
          </a:xfrm>
          <a:prstGeom prst="rect">
            <a:avLst/>
          </a:prstGeom>
        </p:spPr>
      </p:pic>
    </p:spTree>
    <p:extLst>
      <p:ext uri="{BB962C8B-B14F-4D97-AF65-F5344CB8AC3E}">
        <p14:creationId xmlns:p14="http://schemas.microsoft.com/office/powerpoint/2010/main" val="2927469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208492" y="305199"/>
            <a:ext cx="10058400" cy="1450757"/>
          </a:xfrm>
        </p:spPr>
        <p:txBody>
          <a:bodyPr/>
          <a:lstStyle/>
          <a:p>
            <a:r>
              <a:rPr lang="bg-BG" dirty="0">
                <a:latin typeface="Trebuchet MS" panose="020B0603020202020204" pitchFamily="34" charset="0"/>
                <a:cs typeface="Times New Roman" panose="02020603050405020304" pitchFamily="18" charset="0"/>
              </a:rPr>
              <a:t>КАКВО Е ДИАГРАМА НА ГАНТ?</a:t>
            </a:r>
          </a:p>
        </p:txBody>
      </p:sp>
      <p:sp>
        <p:nvSpPr>
          <p:cNvPr id="10" name="Текстово поле 9">
            <a:extLst>
              <a:ext uri="{FF2B5EF4-FFF2-40B4-BE49-F238E27FC236}">
                <a16:creationId xmlns:a16="http://schemas.microsoft.com/office/drawing/2014/main" id="{C512CA3B-85B0-4001-A070-9430B32167A0}"/>
              </a:ext>
            </a:extLst>
          </p:cNvPr>
          <p:cNvSpPr txBox="1"/>
          <p:nvPr/>
        </p:nvSpPr>
        <p:spPr>
          <a:xfrm>
            <a:off x="1208492" y="1952647"/>
            <a:ext cx="9283045" cy="578492"/>
          </a:xfrm>
          <a:prstGeom prst="rect">
            <a:avLst/>
          </a:prstGeom>
          <a:noFill/>
        </p:spPr>
        <p:txBody>
          <a:bodyPr wrap="square">
            <a:spAutoFit/>
          </a:bodyPr>
          <a:lstStyle/>
          <a:p>
            <a:pPr>
              <a:lnSpc>
                <a:spcPct val="150000"/>
              </a:lnSpc>
              <a:spcAft>
                <a:spcPts val="1000"/>
              </a:spcAft>
            </a:pPr>
            <a:r>
              <a:rPr lang="ru-RU" sz="2400" b="1" dirty="0">
                <a:effectLst/>
                <a:latin typeface="Trebuchet MS" panose="020B0603020202020204" pitchFamily="34" charset="0"/>
                <a:ea typeface="MS Mincho" panose="02020609040205080304" pitchFamily="49" charset="-128"/>
                <a:cs typeface="Times New Roman" panose="02020603050405020304" pitchFamily="18" charset="0"/>
              </a:rPr>
              <a:t>Гантов график </a:t>
            </a:r>
            <a:r>
              <a:rPr lang="ru-RU" sz="2400" dirty="0">
                <a:effectLst/>
                <a:latin typeface="Trebuchet MS" panose="020B0603020202020204" pitchFamily="34" charset="0"/>
                <a:ea typeface="MS Mincho" panose="02020609040205080304" pitchFamily="49" charset="-128"/>
                <a:cs typeface="Times New Roman" panose="02020603050405020304" pitchFamily="18" charset="0"/>
              </a:rPr>
              <a:t>= Дейности + Времева линия + Отговорности</a:t>
            </a:r>
            <a:endParaRPr lang="bg-BG" sz="2400" dirty="0">
              <a:effectLst/>
              <a:latin typeface="Trebuchet MS" panose="020B0603020202020204" pitchFamily="34" charset="0"/>
              <a:ea typeface="MS Mincho" panose="02020609040205080304" pitchFamily="49" charset="-128"/>
              <a:cs typeface="Times New Roman" panose="02020603050405020304" pitchFamily="18" charset="0"/>
            </a:endParaRPr>
          </a:p>
        </p:txBody>
      </p:sp>
      <p:pic>
        <p:nvPicPr>
          <p:cNvPr id="8" name="Картина 7">
            <a:extLst>
              <a:ext uri="{FF2B5EF4-FFF2-40B4-BE49-F238E27FC236}">
                <a16:creationId xmlns:a16="http://schemas.microsoft.com/office/drawing/2014/main" id="{7CBA9345-D270-47EB-9153-F951FEFA6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64" y="2531139"/>
            <a:ext cx="8894384" cy="3552639"/>
          </a:xfrm>
          <a:prstGeom prst="rect">
            <a:avLst/>
          </a:prstGeom>
        </p:spPr>
      </p:pic>
    </p:spTree>
    <p:extLst>
      <p:ext uri="{BB962C8B-B14F-4D97-AF65-F5344CB8AC3E}">
        <p14:creationId xmlns:p14="http://schemas.microsoft.com/office/powerpoint/2010/main" val="72743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lstStyle/>
          <a:p>
            <a:r>
              <a:rPr lang="bg-BG" dirty="0">
                <a:latin typeface="Trebuchet MS" panose="020B0603020202020204" pitchFamily="34" charset="0"/>
                <a:cs typeface="Times New Roman" panose="02020603050405020304" pitchFamily="18" charset="0"/>
              </a:rPr>
              <a:t>ПРОИЗХОД  И ПРЕДНАЗНАЧЕНИЕ </a:t>
            </a:r>
          </a:p>
        </p:txBody>
      </p:sp>
      <p:sp>
        <p:nvSpPr>
          <p:cNvPr id="10" name="Текстово поле 9">
            <a:extLst>
              <a:ext uri="{FF2B5EF4-FFF2-40B4-BE49-F238E27FC236}">
                <a16:creationId xmlns:a16="http://schemas.microsoft.com/office/drawing/2014/main" id="{C512CA3B-85B0-4001-A070-9430B32167A0}"/>
              </a:ext>
            </a:extLst>
          </p:cNvPr>
          <p:cNvSpPr txBox="1"/>
          <p:nvPr/>
        </p:nvSpPr>
        <p:spPr>
          <a:xfrm>
            <a:off x="1171422" y="2002969"/>
            <a:ext cx="4586827" cy="2010743"/>
          </a:xfrm>
          <a:prstGeom prst="rect">
            <a:avLst/>
          </a:prstGeom>
          <a:noFill/>
        </p:spPr>
        <p:txBody>
          <a:bodyPr wrap="square">
            <a:spAutoFit/>
          </a:bodyPr>
          <a:lstStyle/>
          <a:p>
            <a:pPr marL="342900" indent="-342900">
              <a:lnSpc>
                <a:spcPct val="150000"/>
              </a:lnSpc>
              <a:spcAft>
                <a:spcPts val="1000"/>
              </a:spcAft>
              <a:buFont typeface="Wingdings" panose="05000000000000000000" pitchFamily="2" charset="2"/>
              <a:buChar char="Ø"/>
            </a:pPr>
            <a:r>
              <a:rPr lang="ru-RU" sz="2000" b="1" dirty="0" err="1">
                <a:effectLst/>
                <a:latin typeface="Trebuchet MS" panose="020B0603020202020204" pitchFamily="34" charset="0"/>
                <a:ea typeface="MS Mincho" panose="02020609040205080304" pitchFamily="49" charset="-128"/>
                <a:cs typeface="Times New Roman" panose="02020603050405020304" pitchFamily="18" charset="0"/>
              </a:rPr>
              <a:t>Гантов</a:t>
            </a:r>
            <a:r>
              <a:rPr lang="ru-RU" sz="2000" b="1" dirty="0">
                <a:effectLst/>
                <a:latin typeface="Trebuchet MS" panose="020B0603020202020204" pitchFamily="34" charset="0"/>
                <a:ea typeface="MS Mincho" panose="02020609040205080304" pitchFamily="49" charset="-128"/>
                <a:cs typeface="Times New Roman" panose="02020603050405020304" pitchFamily="18" charset="0"/>
              </a:rPr>
              <a:t> график </a:t>
            </a:r>
            <a:r>
              <a:rPr lang="ru-RU" sz="2000" dirty="0">
                <a:effectLst/>
                <a:latin typeface="Trebuchet MS" panose="020B0603020202020204" pitchFamily="34" charset="0"/>
                <a:ea typeface="MS Mincho" panose="02020609040205080304" pitchFamily="49" charset="-128"/>
                <a:cs typeface="Times New Roman" panose="02020603050405020304" pitchFamily="18" charset="0"/>
              </a:rPr>
              <a:t>– </a:t>
            </a:r>
            <a:r>
              <a:rPr lang="ru-RU" sz="2000" dirty="0" err="1">
                <a:effectLst/>
                <a:latin typeface="Trebuchet MS" panose="020B0603020202020204" pitchFamily="34" charset="0"/>
                <a:ea typeface="MS Mincho" panose="02020609040205080304" pitchFamily="49" charset="-128"/>
                <a:cs typeface="Times New Roman" panose="02020603050405020304" pitchFamily="18" charset="0"/>
              </a:rPr>
              <a:t>създаден</a:t>
            </a:r>
            <a:r>
              <a:rPr lang="ru-RU" sz="2000" dirty="0">
                <a:effectLst/>
                <a:latin typeface="Trebuchet MS" panose="020B0603020202020204" pitchFamily="34" charset="0"/>
                <a:ea typeface="MS Mincho" panose="02020609040205080304" pitchFamily="49" charset="-128"/>
                <a:cs typeface="Times New Roman" panose="02020603050405020304" pitchFamily="18" charset="0"/>
              </a:rPr>
              <a:t> за </a:t>
            </a:r>
            <a:r>
              <a:rPr lang="ru-RU" sz="2000" dirty="0" err="1">
                <a:effectLst/>
                <a:latin typeface="Trebuchet MS" panose="020B0603020202020204" pitchFamily="34" charset="0"/>
                <a:ea typeface="MS Mincho" panose="02020609040205080304" pitchFamily="49" charset="-128"/>
                <a:cs typeface="Times New Roman" panose="02020603050405020304" pitchFamily="18" charset="0"/>
              </a:rPr>
              <a:t>ефективност</a:t>
            </a:r>
            <a:r>
              <a:rPr lang="ru-RU" sz="2000" dirty="0">
                <a:effectLst/>
                <a:latin typeface="Trebuchet MS" panose="020B0603020202020204" pitchFamily="34" charset="0"/>
                <a:ea typeface="MS Mincho" panose="02020609040205080304" pitchFamily="49" charset="-128"/>
                <a:cs typeface="Times New Roman" panose="02020603050405020304" pitchFamily="18" charset="0"/>
              </a:rPr>
              <a:t> и </a:t>
            </a:r>
            <a:r>
              <a:rPr lang="ru-RU" sz="2000" dirty="0" err="1">
                <a:effectLst/>
                <a:latin typeface="Trebuchet MS" panose="020B0603020202020204" pitchFamily="34" charset="0"/>
                <a:ea typeface="MS Mincho" panose="02020609040205080304" pitchFamily="49" charset="-128"/>
                <a:cs typeface="Times New Roman" panose="02020603050405020304" pitchFamily="18" charset="0"/>
              </a:rPr>
              <a:t>контрол</a:t>
            </a:r>
            <a:r>
              <a:rPr lang="en-US" sz="2000" dirty="0">
                <a:effectLst/>
                <a:latin typeface="Trebuchet MS" panose="020B0603020202020204" pitchFamily="34" charset="0"/>
                <a:ea typeface="MS Mincho" panose="02020609040205080304" pitchFamily="49" charset="-128"/>
                <a:cs typeface="Times New Roman" panose="02020603050405020304" pitchFamily="18" charset="0"/>
              </a:rPr>
              <a:t>;</a:t>
            </a:r>
            <a:endParaRPr lang="ru-RU" sz="2000" dirty="0">
              <a:effectLst/>
              <a:latin typeface="Trebuchet MS" panose="020B0603020202020204" pitchFamily="34" charset="0"/>
              <a:ea typeface="MS Mincho" panose="02020609040205080304" pitchFamily="49" charset="-128"/>
              <a:cs typeface="Times New Roman" panose="02020603050405020304" pitchFamily="18" charset="0"/>
            </a:endParaRPr>
          </a:p>
          <a:p>
            <a:pPr marL="342900" indent="-342900">
              <a:lnSpc>
                <a:spcPct val="150000"/>
              </a:lnSpc>
              <a:spcAft>
                <a:spcPts val="1000"/>
              </a:spcAft>
              <a:buFont typeface="Wingdings" panose="05000000000000000000" pitchFamily="2" charset="2"/>
              <a:buChar char="Ø"/>
            </a:pPr>
            <a:r>
              <a:rPr lang="ru-RU" sz="2000" b="1" dirty="0">
                <a:effectLst/>
                <a:latin typeface="Trebuchet MS" panose="020B0603020202020204" pitchFamily="34" charset="0"/>
                <a:ea typeface="MS Mincho" panose="02020609040205080304" pitchFamily="49" charset="-128"/>
                <a:cs typeface="Times New Roman" panose="02020603050405020304" pitchFamily="18" charset="0"/>
              </a:rPr>
              <a:t>Автор:</a:t>
            </a:r>
            <a:r>
              <a:rPr lang="ru-RU" sz="2000" dirty="0">
                <a:effectLst/>
                <a:latin typeface="Trebuchet MS" panose="020B0603020202020204" pitchFamily="34" charset="0"/>
                <a:ea typeface="MS Mincho" panose="02020609040205080304" pitchFamily="49" charset="-128"/>
                <a:cs typeface="Times New Roman" panose="02020603050405020304" pitchFamily="18" charset="0"/>
              </a:rPr>
              <a:t> Хенри </a:t>
            </a:r>
            <a:r>
              <a:rPr lang="ru-RU" sz="2000" dirty="0" err="1">
                <a:effectLst/>
                <a:latin typeface="Trebuchet MS" panose="020B0603020202020204" pitchFamily="34" charset="0"/>
                <a:ea typeface="MS Mincho" panose="02020609040205080304" pitchFamily="49" charset="-128"/>
                <a:cs typeface="Times New Roman" panose="02020603050405020304" pitchFamily="18" charset="0"/>
              </a:rPr>
              <a:t>Гант</a:t>
            </a:r>
            <a:r>
              <a:rPr lang="ru-RU" sz="2000" dirty="0">
                <a:effectLst/>
                <a:latin typeface="Trebuchet MS" panose="020B0603020202020204" pitchFamily="34" charset="0"/>
                <a:ea typeface="MS Mincho" panose="02020609040205080304" pitchFamily="49" charset="-128"/>
                <a:cs typeface="Times New Roman" panose="02020603050405020304" pitchFamily="18" charset="0"/>
              </a:rPr>
              <a:t>, </a:t>
            </a:r>
            <a:r>
              <a:rPr lang="ru-RU" sz="2000" dirty="0" err="1">
                <a:effectLst/>
                <a:latin typeface="Trebuchet MS" panose="020B0603020202020204" pitchFamily="34" charset="0"/>
                <a:ea typeface="MS Mincho" panose="02020609040205080304" pitchFamily="49" charset="-128"/>
                <a:cs typeface="Times New Roman" panose="02020603050405020304" pitchFamily="18" charset="0"/>
              </a:rPr>
              <a:t>началото</a:t>
            </a:r>
            <a:r>
              <a:rPr lang="ru-RU" sz="2000" dirty="0">
                <a:effectLst/>
                <a:latin typeface="Trebuchet MS" panose="020B0603020202020204" pitchFamily="34" charset="0"/>
                <a:ea typeface="MS Mincho" panose="02020609040205080304" pitchFamily="49" charset="-128"/>
                <a:cs typeface="Times New Roman" panose="02020603050405020304" pitchFamily="18" charset="0"/>
              </a:rPr>
              <a:t> на XX в.</a:t>
            </a:r>
            <a:endParaRPr lang="bg-BG" sz="2000" dirty="0">
              <a:effectLst/>
              <a:latin typeface="Trebuchet MS" panose="020B0603020202020204" pitchFamily="34" charset="0"/>
              <a:ea typeface="MS Mincho" panose="02020609040205080304" pitchFamily="49" charset="-128"/>
              <a:cs typeface="Times New Roman" panose="02020603050405020304" pitchFamily="18" charset="0"/>
            </a:endParaRPr>
          </a:p>
        </p:txBody>
      </p:sp>
      <p:pic>
        <p:nvPicPr>
          <p:cNvPr id="3" name="Картина 2">
            <a:extLst>
              <a:ext uri="{FF2B5EF4-FFF2-40B4-BE49-F238E27FC236}">
                <a16:creationId xmlns:a16="http://schemas.microsoft.com/office/drawing/2014/main" id="{F4C381C4-E420-4A91-950B-2535D72F1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584" y="2027905"/>
            <a:ext cx="4586827" cy="2582384"/>
          </a:xfrm>
          <a:prstGeom prst="rect">
            <a:avLst/>
          </a:prstGeom>
        </p:spPr>
      </p:pic>
      <p:pic>
        <p:nvPicPr>
          <p:cNvPr id="7" name="Картина 6">
            <a:extLst>
              <a:ext uri="{FF2B5EF4-FFF2-40B4-BE49-F238E27FC236}">
                <a16:creationId xmlns:a16="http://schemas.microsoft.com/office/drawing/2014/main" id="{C2A03DFE-3007-4BCD-BF9F-B6BFCF153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415" y="4013712"/>
            <a:ext cx="2757845" cy="2068384"/>
          </a:xfrm>
          <a:prstGeom prst="rect">
            <a:avLst/>
          </a:prstGeom>
        </p:spPr>
      </p:pic>
    </p:spTree>
    <p:extLst>
      <p:ext uri="{BB962C8B-B14F-4D97-AF65-F5344CB8AC3E}">
        <p14:creationId xmlns:p14="http://schemas.microsoft.com/office/powerpoint/2010/main" val="5864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a:xfrm>
            <a:off x="1171421" y="209620"/>
            <a:ext cx="10058400" cy="1450757"/>
          </a:xfrm>
        </p:spPr>
        <p:txBody>
          <a:bodyPr/>
          <a:lstStyle/>
          <a:p>
            <a:r>
              <a:rPr lang="bg-BG" dirty="0">
                <a:latin typeface="Trebuchet MS" panose="020B0603020202020204" pitchFamily="34" charset="0"/>
                <a:cs typeface="Times New Roman" panose="02020603050405020304" pitchFamily="18" charset="0"/>
              </a:rPr>
              <a:t>ГАНТОВА ДИАГРАМА</a:t>
            </a:r>
          </a:p>
        </p:txBody>
      </p:sp>
      <p:sp>
        <p:nvSpPr>
          <p:cNvPr id="2" name="Текстово поле 1">
            <a:extLst>
              <a:ext uri="{FF2B5EF4-FFF2-40B4-BE49-F238E27FC236}">
                <a16:creationId xmlns:a16="http://schemas.microsoft.com/office/drawing/2014/main" id="{2E889165-D5D5-4AF0-BD99-D2959AE3E740}"/>
              </a:ext>
            </a:extLst>
          </p:cNvPr>
          <p:cNvSpPr txBox="1"/>
          <p:nvPr/>
        </p:nvSpPr>
        <p:spPr>
          <a:xfrm>
            <a:off x="1023140" y="1927654"/>
            <a:ext cx="10354962" cy="481542"/>
          </a:xfrm>
          <a:prstGeom prst="rect">
            <a:avLst/>
          </a:prstGeom>
          <a:noFill/>
        </p:spPr>
        <p:txBody>
          <a:bodyPr wrap="square" rtlCol="0">
            <a:spAutoFit/>
          </a:bodyPr>
          <a:lstStyle/>
          <a:p>
            <a:pPr marL="342900" indent="-342900">
              <a:lnSpc>
                <a:spcPct val="115000"/>
              </a:lnSpc>
              <a:spcAft>
                <a:spcPts val="1000"/>
              </a:spcAft>
              <a:buFont typeface="Wingdings" panose="05000000000000000000" pitchFamily="2" charset="2"/>
              <a:buChar char="Ø"/>
            </a:pPr>
            <a:r>
              <a:rPr lang="ru-RU" sz="2400" b="1" dirty="0" err="1">
                <a:effectLst/>
                <a:latin typeface="Trebuchet MS" panose="020B0603020202020204" pitchFamily="34" charset="0"/>
                <a:ea typeface="MS Mincho" panose="02020609040205080304" pitchFamily="49" charset="-128"/>
                <a:cs typeface="Times New Roman" panose="02020603050405020304" pitchFamily="18" charset="0"/>
              </a:rPr>
              <a:t>Гантова</a:t>
            </a:r>
            <a:r>
              <a:rPr lang="ru-RU" sz="2400" b="1" dirty="0">
                <a:effectLst/>
                <a:latin typeface="Trebuchet MS" panose="020B0603020202020204" pitchFamily="34" charset="0"/>
                <a:ea typeface="MS Mincho" panose="02020609040205080304" pitchFamily="49" charset="-128"/>
                <a:cs typeface="Times New Roman" panose="02020603050405020304" pitchFamily="18" charset="0"/>
              </a:rPr>
              <a:t> </a:t>
            </a:r>
            <a:r>
              <a:rPr lang="ru-RU" sz="2400" b="1" dirty="0" err="1">
                <a:effectLst/>
                <a:latin typeface="Trebuchet MS" panose="020B0603020202020204" pitchFamily="34" charset="0"/>
                <a:ea typeface="MS Mincho" panose="02020609040205080304" pitchFamily="49" charset="-128"/>
                <a:cs typeface="Times New Roman" panose="02020603050405020304" pitchFamily="18" charset="0"/>
              </a:rPr>
              <a:t>диаграма</a:t>
            </a:r>
            <a:r>
              <a:rPr lang="ru-RU" sz="2400" b="1" dirty="0">
                <a:latin typeface="Trebuchet MS" panose="020B0603020202020204" pitchFamily="34" charset="0"/>
                <a:ea typeface="MS Mincho" panose="02020609040205080304" pitchFamily="49" charset="-128"/>
                <a:cs typeface="Times New Roman" panose="02020603050405020304" pitchFamily="18" charset="0"/>
              </a:rPr>
              <a:t> </a:t>
            </a:r>
            <a:r>
              <a:rPr lang="ru-RU" sz="2400" b="1" dirty="0">
                <a:effectLst/>
                <a:latin typeface="Trebuchet MS" panose="020B0603020202020204" pitchFamily="34" charset="0"/>
                <a:ea typeface="MS Mincho" panose="02020609040205080304" pitchFamily="49" charset="-128"/>
                <a:cs typeface="Times New Roman" panose="02020603050405020304" pitchFamily="18" charset="0"/>
              </a:rPr>
              <a:t>= </a:t>
            </a:r>
            <a:r>
              <a:rPr lang="ru-RU" sz="2400" dirty="0" err="1">
                <a:effectLst/>
                <a:latin typeface="Trebuchet MS" panose="020B0603020202020204" pitchFamily="34" charset="0"/>
                <a:ea typeface="MS Mincho" panose="02020609040205080304" pitchFamily="49" charset="-128"/>
                <a:cs typeface="Times New Roman" panose="02020603050405020304" pitchFamily="18" charset="0"/>
              </a:rPr>
              <a:t>Логическа</a:t>
            </a:r>
            <a:r>
              <a:rPr lang="ru-RU" sz="2400" dirty="0">
                <a:effectLst/>
                <a:latin typeface="Trebuchet MS" panose="020B0603020202020204" pitchFamily="34" charset="0"/>
                <a:ea typeface="MS Mincho" panose="02020609040205080304" pitchFamily="49" charset="-128"/>
                <a:cs typeface="Times New Roman" panose="02020603050405020304" pitchFamily="18" charset="0"/>
              </a:rPr>
              <a:t> </a:t>
            </a:r>
            <a:r>
              <a:rPr lang="ru-RU" sz="2400" dirty="0" err="1">
                <a:effectLst/>
                <a:latin typeface="Trebuchet MS" panose="020B0603020202020204" pitchFamily="34" charset="0"/>
                <a:ea typeface="MS Mincho" panose="02020609040205080304" pitchFamily="49" charset="-128"/>
                <a:cs typeface="Times New Roman" panose="02020603050405020304" pitchFamily="18" charset="0"/>
              </a:rPr>
              <a:t>последователност</a:t>
            </a:r>
            <a:r>
              <a:rPr lang="ru-RU" sz="2400" dirty="0">
                <a:effectLst/>
                <a:latin typeface="Trebuchet MS" panose="020B0603020202020204" pitchFamily="34" charset="0"/>
                <a:ea typeface="MS Mincho" panose="02020609040205080304" pitchFamily="49" charset="-128"/>
                <a:cs typeface="Times New Roman" panose="02020603050405020304" pitchFamily="18" charset="0"/>
              </a:rPr>
              <a:t> + </a:t>
            </a:r>
            <a:r>
              <a:rPr lang="ru-RU" sz="2400" dirty="0" err="1">
                <a:effectLst/>
                <a:latin typeface="Trebuchet MS" panose="020B0603020202020204" pitchFamily="34" charset="0"/>
                <a:ea typeface="MS Mincho" panose="02020609040205080304" pitchFamily="49" charset="-128"/>
                <a:cs typeface="Times New Roman" panose="02020603050405020304" pitchFamily="18" charset="0"/>
              </a:rPr>
              <a:t>Време</a:t>
            </a:r>
            <a:r>
              <a:rPr lang="ru-RU" sz="2400" dirty="0">
                <a:effectLst/>
                <a:latin typeface="Trebuchet MS" panose="020B0603020202020204" pitchFamily="34" charset="0"/>
                <a:ea typeface="MS Mincho" panose="02020609040205080304" pitchFamily="49" charset="-128"/>
                <a:cs typeface="Times New Roman" panose="02020603050405020304" pitchFamily="18" charset="0"/>
              </a:rPr>
              <a:t> + </a:t>
            </a:r>
            <a:r>
              <a:rPr lang="ru-RU" sz="2400" dirty="0" err="1">
                <a:effectLst/>
                <a:latin typeface="Trebuchet MS" panose="020B0603020202020204" pitchFamily="34" charset="0"/>
                <a:ea typeface="MS Mincho" panose="02020609040205080304" pitchFamily="49" charset="-128"/>
                <a:cs typeface="Times New Roman" panose="02020603050405020304" pitchFamily="18" charset="0"/>
              </a:rPr>
              <a:t>Екип</a:t>
            </a:r>
            <a:endParaRPr lang="bg-BG" sz="2400" dirty="0">
              <a:effectLst/>
              <a:latin typeface="Trebuchet MS" panose="020B0603020202020204" pitchFamily="34" charset="0"/>
              <a:ea typeface="MS Mincho" panose="02020609040205080304" pitchFamily="49" charset="-128"/>
              <a:cs typeface="Times New Roman" panose="02020603050405020304" pitchFamily="18" charset="0"/>
            </a:endParaRPr>
          </a:p>
        </p:txBody>
      </p:sp>
      <p:pic>
        <p:nvPicPr>
          <p:cNvPr id="10" name="Картина 9">
            <a:extLst>
              <a:ext uri="{FF2B5EF4-FFF2-40B4-BE49-F238E27FC236}">
                <a16:creationId xmlns:a16="http://schemas.microsoft.com/office/drawing/2014/main" id="{0BB5F763-1563-4D3A-9775-899DD6AF1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172" y="2552905"/>
            <a:ext cx="4182897" cy="3373394"/>
          </a:xfrm>
          <a:prstGeom prst="rect">
            <a:avLst/>
          </a:prstGeom>
        </p:spPr>
      </p:pic>
    </p:spTree>
    <p:extLst>
      <p:ext uri="{BB962C8B-B14F-4D97-AF65-F5344CB8AC3E}">
        <p14:creationId xmlns:p14="http://schemas.microsoft.com/office/powerpoint/2010/main" val="3250147514"/>
      </p:ext>
    </p:extLst>
  </p:cSld>
  <p:clrMapOvr>
    <a:masterClrMapping/>
  </p:clrMapOvr>
</p:sld>
</file>

<file path=ppt/theme/theme1.xml><?xml version="1.0" encoding="utf-8"?>
<a:theme xmlns:a="http://schemas.openxmlformats.org/drawingml/2006/main" name="Ретроспекция">
  <a:themeElements>
    <a:clrScheme name="Ретроспекция">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Ретроспекц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спекция">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1389</TotalTime>
  <Words>5127</Words>
  <Application>Microsoft Office PowerPoint</Application>
  <PresentationFormat>Widescreen</PresentationFormat>
  <Paragraphs>403</Paragraphs>
  <Slides>36</Slides>
  <Notes>36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Aptos</vt:lpstr>
      <vt:lpstr>Aptos Display</vt:lpstr>
      <vt:lpstr>Arial</vt:lpstr>
      <vt:lpstr>Calibri</vt:lpstr>
      <vt:lpstr>Calibri Light</vt:lpstr>
      <vt:lpstr>Times New Roman</vt:lpstr>
      <vt:lpstr>trebuchet</vt:lpstr>
      <vt:lpstr>Trebuchet MS</vt:lpstr>
      <vt:lpstr>Wingdings</vt:lpstr>
      <vt:lpstr>Ретроспекция</vt:lpstr>
      <vt:lpstr>Тема на Office</vt:lpstr>
      <vt:lpstr>Office Theme</vt:lpstr>
      <vt:lpstr>PowerPoint Presentation</vt:lpstr>
      <vt:lpstr>PowerPoint Presentation</vt:lpstr>
      <vt:lpstr>ВЪВЕДЕНИЕ В ПЛАНИРАНЕТО</vt:lpstr>
      <vt:lpstr>ЗНАЧЕНИЕ НА ПЛАНИРАНЕТО</vt:lpstr>
      <vt:lpstr>ПРЕДИМСТВА НА ПЛАНИРАНЕТО </vt:lpstr>
      <vt:lpstr>ОСНОВНИ ЕТАПИ НА ПЛАНИРАНЕ </vt:lpstr>
      <vt:lpstr>КАКВО Е ДИАГРАМА НА ГАНТ?</vt:lpstr>
      <vt:lpstr>ПРОИЗХОД  И ПРЕДНАЗНАЧЕНИЕ </vt:lpstr>
      <vt:lpstr>ГАНТОВА ДИАГРАМА</vt:lpstr>
      <vt:lpstr>ОСЕМ СТЪПКИ ЗА СЪЗДАВАНЕТО НА ПЛАН-ГРАФИК</vt:lpstr>
      <vt:lpstr>PowerPoint Presentation</vt:lpstr>
      <vt:lpstr>Гантов план график</vt:lpstr>
      <vt:lpstr>Гантов план-график - предимства</vt:lpstr>
      <vt:lpstr>ПОЛЕЗНИ СЪВЕТИ И ДОБРИ ПРАКТИКИ </vt:lpstr>
      <vt:lpstr>КОГА РАБОТИ И КОГА НЕ?</vt:lpstr>
      <vt:lpstr>ОБОБЩЕНИЕ</vt:lpstr>
      <vt:lpstr>ОСНОВНИ КОМПОНЕНТИ НА ПРОЕКТНИЯ ПЛАН (PMI)</vt:lpstr>
      <vt:lpstr>ОСНОВНИ КОМПОНЕНТИ НА ПРОЕКТНИЯ ПЛАН (PMI)</vt:lpstr>
      <vt:lpstr>PowerPoint Presentation</vt:lpstr>
      <vt:lpstr>УПРАВЛЕНИЕ И ИЗПЪЛНЕНИЕ НА ДЕЙНОСТИ </vt:lpstr>
      <vt:lpstr>УПРАВЛЕНИЕ НА ПРОМЕНИ И АДЕНДУМИ </vt:lpstr>
      <vt:lpstr>УПРАВЛЕНИЕ НА ЗНАНИЯ </vt:lpstr>
      <vt:lpstr>УПРАВЛЕНИЕ НА ОБХВАТА </vt:lpstr>
      <vt:lpstr>УПРАВЛЕНИЕ НА РАЗХОДИТЕ </vt:lpstr>
      <vt:lpstr>УПРАВЛЕНИЕ НА РАЗХОДИТЕ </vt:lpstr>
      <vt:lpstr>Подготовка и управление на бюджета на проекта</vt:lpstr>
      <vt:lpstr>Процес на изготвяне на бюджета</vt:lpstr>
      <vt:lpstr>Разбивка на бюджета</vt:lpstr>
      <vt:lpstr>Разбивка на бюджета </vt:lpstr>
      <vt:lpstr>УПРАВЛЕНИЕ НА КАЧЕСТВОТО </vt:lpstr>
      <vt:lpstr>УПРАВЛЕНИЕ НА РЕСУРСИТЕ  </vt:lpstr>
      <vt:lpstr>УПРАВЛЕНИЕ НА КОМУНИКАЦИИТЕ  </vt:lpstr>
      <vt:lpstr>ВЪЗЛАГАНЕ И УПРАВЛЕНИЕ НА ОБЩЕСТВЕНИ ПОРЪЧКИ </vt:lpstr>
      <vt:lpstr>МОНИТОРИНГ И КОНТРОЛ НА ПРОЕКТА</vt:lpstr>
      <vt:lpstr>ТЕХНИЧЕСКА И ФИНАНСОВА ОТЧЕТНОСТ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1</dc:title>
  <dc:creator>Gabriela Raykovska</dc:creator>
  <cp:lastModifiedBy>Диана Петрова Тюркеджиева</cp:lastModifiedBy>
  <cp:revision>119</cp:revision>
  <dcterms:created xsi:type="dcterms:W3CDTF">2025-07-04T06:51:17Z</dcterms:created>
  <dcterms:modified xsi:type="dcterms:W3CDTF">2026-04-19T01:16:38Z</dcterms:modified>
</cp:coreProperties>
</file>